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284" r:id="rId4"/>
    <p:sldId id="312" r:id="rId5"/>
    <p:sldId id="286" r:id="rId6"/>
    <p:sldId id="287" r:id="rId7"/>
    <p:sldId id="288" r:id="rId8"/>
    <p:sldId id="289" r:id="rId9"/>
    <p:sldId id="290" r:id="rId10"/>
    <p:sldId id="267" r:id="rId11"/>
    <p:sldId id="298" r:id="rId12"/>
    <p:sldId id="265" r:id="rId13"/>
    <p:sldId id="259" r:id="rId14"/>
    <p:sldId id="311" r:id="rId15"/>
    <p:sldId id="291" r:id="rId16"/>
    <p:sldId id="294" r:id="rId17"/>
    <p:sldId id="260" r:id="rId18"/>
    <p:sldId id="296" r:id="rId19"/>
    <p:sldId id="297" r:id="rId20"/>
    <p:sldId id="314" r:id="rId21"/>
    <p:sldId id="299" r:id="rId22"/>
    <p:sldId id="300" r:id="rId23"/>
    <p:sldId id="301" r:id="rId24"/>
    <p:sldId id="263" r:id="rId25"/>
    <p:sldId id="303" r:id="rId26"/>
    <p:sldId id="310" r:id="rId27"/>
    <p:sldId id="305" r:id="rId28"/>
    <p:sldId id="307" r:id="rId29"/>
    <p:sldId id="318" r:id="rId30"/>
    <p:sldId id="317" r:id="rId31"/>
    <p:sldId id="315" r:id="rId32"/>
    <p:sldId id="271" r:id="rId33"/>
    <p:sldId id="282" r:id="rId34"/>
    <p:sldId id="261" r:id="rId35"/>
    <p:sldId id="262" r:id="rId36"/>
    <p:sldId id="272" r:id="rId37"/>
    <p:sldId id="264" r:id="rId38"/>
    <p:sldId id="274" r:id="rId39"/>
    <p:sldId id="316" r:id="rId40"/>
    <p:sldId id="280" r:id="rId41"/>
    <p:sldId id="266" r:id="rId42"/>
    <p:sldId id="277" r:id="rId43"/>
    <p:sldId id="275" r:id="rId44"/>
    <p:sldId id="278" r:id="rId45"/>
    <p:sldId id="279" r:id="rId46"/>
    <p:sldId id="281" r:id="rId47"/>
    <p:sldId id="28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A3"/>
    <a:srgbClr val="4A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610" autoAdjust="0"/>
  </p:normalViewPr>
  <p:slideViewPr>
    <p:cSldViewPr snapToGrid="0">
      <p:cViewPr>
        <p:scale>
          <a:sx n="50" d="100"/>
          <a:sy n="50" d="100"/>
        </p:scale>
        <p:origin x="121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6C0CE-649B-4BC3-9552-6C5BFA2EA68A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0A3AF-91A0-48E4-A2E4-E45804C473C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43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Hajar, 2011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A3AF-91A0-48E4-A2E4-E45804C473C9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42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A3AF-91A0-48E4-A2E4-E45804C473C9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238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Hajar, 2011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A3AF-91A0-48E4-A2E4-E45804C473C9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87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FDE4B-94FE-4C17-94EE-78217B0B0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9957" y="745435"/>
            <a:ext cx="10047217" cy="3548269"/>
          </a:xfrm>
        </p:spPr>
        <p:txBody>
          <a:bodyPr anchor="b"/>
          <a:lstStyle>
            <a:lvl1pPr algn="ctr">
              <a:defRPr sz="6000"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FF42CC-6DC7-45FA-A9F4-6A5CEA5F5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9957" y="4466257"/>
            <a:ext cx="10040590" cy="85877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D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D98FC6-2FE0-436B-8D2A-A3569159FAA2}"/>
              </a:ext>
            </a:extLst>
          </p:cNvPr>
          <p:cNvSpPr/>
          <p:nvPr userDrawn="1"/>
        </p:nvSpPr>
        <p:spPr>
          <a:xfrm>
            <a:off x="0" y="0"/>
            <a:ext cx="1361661" cy="4293705"/>
          </a:xfrm>
          <a:prstGeom prst="rect">
            <a:avLst/>
          </a:prstGeom>
          <a:solidFill>
            <a:srgbClr val="4A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150B2C9-224D-45A8-A85F-C915D4D8B4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E883991-8F46-4282-AE7B-37E4759F23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6CD0EB9-7C97-4AA3-A3B8-596AAFFFD4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2192A4-109F-4BC4-8C88-C272DD818382}"/>
              </a:ext>
            </a:extLst>
          </p:cNvPr>
          <p:cNvSpPr/>
          <p:nvPr userDrawn="1"/>
        </p:nvSpPr>
        <p:spPr>
          <a:xfrm>
            <a:off x="0" y="900182"/>
            <a:ext cx="1361661" cy="949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4B16C9-60E0-4E6E-AE14-56B82711C2A7}"/>
              </a:ext>
            </a:extLst>
          </p:cNvPr>
          <p:cNvSpPr/>
          <p:nvPr userDrawn="1"/>
        </p:nvSpPr>
        <p:spPr>
          <a:xfrm>
            <a:off x="-19877" y="0"/>
            <a:ext cx="1372844" cy="1461052"/>
          </a:xfrm>
          <a:prstGeom prst="rect">
            <a:avLst/>
          </a:prstGeom>
          <a:solidFill>
            <a:srgbClr val="003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5601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2D7B-1F95-4A24-948D-0C89EDAF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6740E-6F75-4CFD-B2BE-FEF608B78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03FD8-A544-4043-B2D8-2F71ABE8B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6FCEB-8FEB-40B0-BCE9-73F26024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D3D0-6C21-42DD-AB63-BB021D57E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93E78-CEA3-4D36-8409-56E32FB3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010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8576-4D4F-468E-B0E5-30E11299C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F3F3EA-D209-49FE-8AE3-95EB547949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E6AA5-540D-4BCB-9952-0985090B1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B7886-BBB9-487A-8943-B54133DC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7CF52-AD40-44A8-9A0F-DF89B96A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8062-EB0A-4145-AF50-9EC7583A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70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4D8E-31A8-4A04-A207-6DEF390F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922C6-E3F6-4257-A819-4BC2A1C9D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80D9-BF2C-4EA1-8F73-1A4CC8CD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2"/>
            <a:ext cx="2743200" cy="365125"/>
          </a:xfrm>
        </p:spPr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DA241-BD40-4E58-ACB4-27DC5E08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228602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F2264-D171-4424-AD53-C9CE10EB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2"/>
            <a:ext cx="2743200" cy="365127"/>
          </a:xfrm>
        </p:spPr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541BE8-DA32-45A4-847C-36FB8860DD0D}"/>
              </a:ext>
            </a:extLst>
          </p:cNvPr>
          <p:cNvSpPr/>
          <p:nvPr userDrawn="1"/>
        </p:nvSpPr>
        <p:spPr>
          <a:xfrm>
            <a:off x="258416" y="6492876"/>
            <a:ext cx="5837583" cy="365124"/>
          </a:xfrm>
          <a:prstGeom prst="rect">
            <a:avLst/>
          </a:prstGeom>
          <a:solidFill>
            <a:srgbClr val="003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4F0B3B-70C0-4341-AA67-2F1F2FB41869}"/>
              </a:ext>
            </a:extLst>
          </p:cNvPr>
          <p:cNvSpPr/>
          <p:nvPr userDrawn="1"/>
        </p:nvSpPr>
        <p:spPr>
          <a:xfrm>
            <a:off x="6096000" y="6492874"/>
            <a:ext cx="5837583" cy="365126"/>
          </a:xfrm>
          <a:prstGeom prst="rect">
            <a:avLst/>
          </a:prstGeom>
          <a:solidFill>
            <a:srgbClr val="4A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5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4D8E-31A8-4A04-A207-6DEF390F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77400" cy="1325563"/>
          </a:xfrm>
        </p:spPr>
        <p:txBody>
          <a:bodyPr/>
          <a:lstStyle>
            <a:lvl1pPr>
              <a:defRPr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922C6-E3F6-4257-A819-4BC2A1C9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80D9-BF2C-4EA1-8F73-1A4CC8CD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DA241-BD40-4E58-ACB4-27DC5E08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F2264-D171-4424-AD53-C9CE10EB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038C9E-C21C-4E7C-9FE9-5B91CBA174AB}"/>
              </a:ext>
            </a:extLst>
          </p:cNvPr>
          <p:cNvSpPr/>
          <p:nvPr userDrawn="1"/>
        </p:nvSpPr>
        <p:spPr>
          <a:xfrm>
            <a:off x="10986050" y="-23812"/>
            <a:ext cx="612914" cy="3429000"/>
          </a:xfrm>
          <a:prstGeom prst="rect">
            <a:avLst/>
          </a:prstGeom>
          <a:solidFill>
            <a:srgbClr val="003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546A1-7CE6-4078-BE0B-276B7C8DFD73}"/>
              </a:ext>
            </a:extLst>
          </p:cNvPr>
          <p:cNvSpPr/>
          <p:nvPr userDrawn="1"/>
        </p:nvSpPr>
        <p:spPr>
          <a:xfrm>
            <a:off x="11598964" y="3429000"/>
            <a:ext cx="612913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716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14D8E-31A8-4A04-A207-6DEF390F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77400" cy="1325563"/>
          </a:xfrm>
        </p:spPr>
        <p:txBody>
          <a:bodyPr/>
          <a:lstStyle>
            <a:lvl1pPr>
              <a:defRPr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922C6-E3F6-4257-A819-4BC2A1C9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77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80D9-BF2C-4EA1-8F73-1A4CC8CD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DA241-BD40-4E58-ACB4-27DC5E08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F2264-D171-4424-AD53-C9CE10EB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038C9E-C21C-4E7C-9FE9-5B91CBA174AB}"/>
              </a:ext>
            </a:extLst>
          </p:cNvPr>
          <p:cNvSpPr/>
          <p:nvPr userDrawn="1"/>
        </p:nvSpPr>
        <p:spPr>
          <a:xfrm>
            <a:off x="10986050" y="-23812"/>
            <a:ext cx="612914" cy="3429000"/>
          </a:xfrm>
          <a:prstGeom prst="rect">
            <a:avLst/>
          </a:prstGeom>
          <a:solidFill>
            <a:srgbClr val="4A8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8546A1-7CE6-4078-BE0B-276B7C8DFD73}"/>
              </a:ext>
            </a:extLst>
          </p:cNvPr>
          <p:cNvSpPr/>
          <p:nvPr userDrawn="1"/>
        </p:nvSpPr>
        <p:spPr>
          <a:xfrm>
            <a:off x="11598964" y="3429000"/>
            <a:ext cx="612913" cy="3429000"/>
          </a:xfrm>
          <a:prstGeom prst="rect">
            <a:avLst/>
          </a:prstGeom>
          <a:solidFill>
            <a:srgbClr val="003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8803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393B6-E3C8-474C-964C-8980D7F2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709738"/>
            <a:ext cx="7477263" cy="2852737"/>
          </a:xfrm>
        </p:spPr>
        <p:txBody>
          <a:bodyPr anchor="b"/>
          <a:lstStyle>
            <a:lvl1pPr>
              <a:defRPr sz="6000"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B74DE-9115-4E03-B4DE-C1E88F60E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08" y="4589463"/>
            <a:ext cx="74772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843B3-DB5C-4F99-9BC6-A7A1AD74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F9877-AE7C-47B5-9062-3E901069C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C2B40-F629-44F9-ACAE-B231B60F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BCADF-A88D-46FD-90A2-579D22482C1C}"/>
              </a:ext>
            </a:extLst>
          </p:cNvPr>
          <p:cNvSpPr/>
          <p:nvPr userDrawn="1"/>
        </p:nvSpPr>
        <p:spPr>
          <a:xfrm>
            <a:off x="0" y="1709737"/>
            <a:ext cx="612914" cy="2879725"/>
          </a:xfrm>
          <a:prstGeom prst="rect">
            <a:avLst/>
          </a:prstGeom>
          <a:solidFill>
            <a:srgbClr val="003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11885D-3D30-43EE-B4BA-BC13245AA6A8}"/>
              </a:ext>
            </a:extLst>
          </p:cNvPr>
          <p:cNvSpPr/>
          <p:nvPr userDrawn="1"/>
        </p:nvSpPr>
        <p:spPr>
          <a:xfrm>
            <a:off x="9515058" y="0"/>
            <a:ext cx="1308653" cy="1202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659D36-2AF5-4CF5-8669-82DF15E3DCE2}"/>
              </a:ext>
            </a:extLst>
          </p:cNvPr>
          <p:cNvSpPr/>
          <p:nvPr userDrawn="1"/>
        </p:nvSpPr>
        <p:spPr>
          <a:xfrm>
            <a:off x="10050116" y="292462"/>
            <a:ext cx="2141884" cy="2119278"/>
          </a:xfrm>
          <a:prstGeom prst="rect">
            <a:avLst/>
          </a:prstGeom>
          <a:solidFill>
            <a:srgbClr val="003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207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115D-96EC-46F1-AAF7-49F2FD91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EC87-E17E-48C5-BE29-880DEB52B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53B5E-2B46-4B07-A71C-C8A0E3D97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D2DA1-6595-4B78-AC54-3FE90B49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79B27-7855-400D-9593-12E92C1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A9CC0-0E22-4451-929B-CAADA972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32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063E-937A-49DE-9267-D360229C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B502D-13C7-4DB5-BE0B-08FDD799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A3B54-9C55-4A03-851A-996F24632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EB10DC-EA49-424A-A009-4242E515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2B398-018F-42F6-BD98-C41BE8A88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3D0BA-178A-4AA3-A291-1136FEEA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B51916-5CA9-4D7E-A7A4-B107833D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F98DB-B8DD-4ECA-AEBA-3C1D972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8218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AC1C4-6805-44D4-953F-FEBE409A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3BA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24A533-F95B-48EA-BB28-497993AC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54416-8CCF-432D-82EC-61C6B415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51D7D-4BEF-4691-8785-8AB93EB4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805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79DFA-A393-4E14-B672-D12A4A78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8A9E0-365B-409D-B04D-943811D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AE4BD-D92C-4E67-8E85-5EEF57FC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20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E9A64-B237-4B2A-8AE1-3DE1F7A0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2D8EB-4C85-4CCA-9230-C9FCDF6A7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B88B5-6B52-416B-A830-85A911126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B3AD-5E2A-4E34-9F96-E6D41ECA43BB}" type="datetimeFigureOut">
              <a:rPr lang="en-ID" smtClean="0"/>
              <a:t>11/06/2023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25824-6013-416A-B90A-9022168A0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D896B-F224-4CED-BA57-B9641E674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263F4-0208-4975-9562-8290B92B12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924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4E81DE-BFB3-3D6E-3EAA-F01D3497A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 r="23585" b="59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D84B9-EA44-40C3-975A-F5B2E40A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873819"/>
            <a:ext cx="5618019" cy="23947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>
                <a:solidFill>
                  <a:schemeClr val="tx1"/>
                </a:solidFill>
              </a:rPr>
              <a:t>Pengenalan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Hewan</a:t>
            </a:r>
            <a:r>
              <a:rPr lang="en-US" sz="4800" dirty="0">
                <a:solidFill>
                  <a:schemeClr val="tx1"/>
                </a:solidFill>
              </a:rPr>
              <a:t> Uji dan Cara </a:t>
            </a:r>
            <a:r>
              <a:rPr lang="en-US" sz="4800" dirty="0" err="1">
                <a:solidFill>
                  <a:schemeClr val="tx1"/>
                </a:solidFill>
              </a:rPr>
              <a:t>Pemberian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Obat</a:t>
            </a:r>
            <a:r>
              <a:rPr lang="en-US" sz="4800" dirty="0">
                <a:solidFill>
                  <a:schemeClr val="tx1"/>
                </a:solidFill>
              </a:rPr>
              <a:t> pada </a:t>
            </a:r>
            <a:r>
              <a:rPr lang="en-US" sz="4800" dirty="0" err="1">
                <a:solidFill>
                  <a:schemeClr val="tx1"/>
                </a:solidFill>
              </a:rPr>
              <a:t>Hewan</a:t>
            </a:r>
            <a:r>
              <a:rPr lang="en-US" sz="4800" dirty="0">
                <a:solidFill>
                  <a:schemeClr val="tx1"/>
                </a:solidFill>
              </a:rPr>
              <a:t> Uji</a:t>
            </a: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1EB03-92F4-3117-F3B4-5FF1129E3B79}"/>
              </a:ext>
            </a:extLst>
          </p:cNvPr>
          <p:cNvSpPr txBox="1">
            <a:spLocks/>
          </p:cNvSpPr>
          <p:nvPr/>
        </p:nvSpPr>
        <p:spPr>
          <a:xfrm>
            <a:off x="477981" y="4676872"/>
            <a:ext cx="4487424" cy="4482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/>
              <a:t>Yurida</a:t>
            </a:r>
            <a:r>
              <a:rPr lang="en-US" dirty="0"/>
              <a:t> </a:t>
            </a:r>
            <a:r>
              <a:rPr lang="en-US" dirty="0" err="1"/>
              <a:t>Ni’ma</a:t>
            </a:r>
            <a:r>
              <a:rPr lang="en-US" dirty="0"/>
              <a:t> </a:t>
            </a:r>
            <a:r>
              <a:rPr lang="en-US" dirty="0" err="1"/>
              <a:t>Annisa</a:t>
            </a:r>
            <a:r>
              <a:rPr lang="en-US" dirty="0"/>
              <a:t> (YR)</a:t>
            </a:r>
            <a:endParaRPr lang="en-ID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989382A-F125-9695-0701-9EA2083A133A}"/>
              </a:ext>
            </a:extLst>
          </p:cNvPr>
          <p:cNvSpPr txBox="1">
            <a:spLocks/>
          </p:cNvSpPr>
          <p:nvPr/>
        </p:nvSpPr>
        <p:spPr>
          <a:xfrm>
            <a:off x="453343" y="1147224"/>
            <a:ext cx="3801919" cy="4482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Praktikum</a:t>
            </a:r>
            <a:r>
              <a:rPr lang="en-US" b="1" dirty="0"/>
              <a:t> Blok 6 P1</a:t>
            </a:r>
            <a:endParaRPr lang="en-ID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819BF-5252-04C2-62A9-046DF325A17C}"/>
              </a:ext>
            </a:extLst>
          </p:cNvPr>
          <p:cNvSpPr txBox="1"/>
          <p:nvPr/>
        </p:nvSpPr>
        <p:spPr>
          <a:xfrm>
            <a:off x="477981" y="5370505"/>
            <a:ext cx="680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MU, HA, RZ, NV, FI, IS, BT, LS, DA</a:t>
            </a:r>
          </a:p>
        </p:txBody>
      </p:sp>
    </p:spTree>
    <p:extLst>
      <p:ext uri="{BB962C8B-B14F-4D97-AF65-F5344CB8AC3E}">
        <p14:creationId xmlns:p14="http://schemas.microsoft.com/office/powerpoint/2010/main" val="28237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BDE5-14A0-CB0A-777C-4153C3A3E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Pemeliharaan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uji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9033B-7A7D-14FC-259C-AF53C7B5E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7715250" cy="4330923"/>
          </a:xfrm>
        </p:spPr>
        <p:txBody>
          <a:bodyPr>
            <a:normAutofit/>
          </a:bodyPr>
          <a:lstStyle/>
          <a:p>
            <a:r>
              <a:rPr lang="en-US" sz="2400" dirty="0" err="1"/>
              <a:t>Pemeliharaan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uji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berpengaruh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variasi</a:t>
            </a:r>
            <a:r>
              <a:rPr lang="en-US" sz="2400" dirty="0"/>
              <a:t> </a:t>
            </a:r>
            <a:r>
              <a:rPr lang="en-US" sz="2400" dirty="0" err="1"/>
              <a:t>biologis</a:t>
            </a:r>
            <a:r>
              <a:rPr lang="en-US" sz="2400" dirty="0"/>
              <a:t>.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jenis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, strain/</a:t>
            </a:r>
            <a:r>
              <a:rPr lang="en-US" sz="2400" dirty="0" err="1"/>
              <a:t>galur</a:t>
            </a:r>
            <a:r>
              <a:rPr lang="en-US" sz="2400" dirty="0"/>
              <a:t>, </a:t>
            </a:r>
            <a:r>
              <a:rPr lang="en-US" sz="2400" dirty="0" err="1"/>
              <a:t>usia</a:t>
            </a:r>
            <a:r>
              <a:rPr lang="en-US" sz="2400" dirty="0"/>
              <a:t>, </a:t>
            </a:r>
            <a:r>
              <a:rPr lang="en-US" sz="2400" dirty="0" err="1"/>
              <a:t>jenis</a:t>
            </a:r>
            <a:r>
              <a:rPr lang="en-US" sz="2400" dirty="0"/>
              <a:t> </a:t>
            </a:r>
            <a:r>
              <a:rPr lang="en-US" sz="2400" dirty="0" err="1"/>
              <a:t>kelamin</a:t>
            </a:r>
            <a:r>
              <a:rPr lang="en-US" sz="2400" dirty="0"/>
              <a:t> yang </a:t>
            </a:r>
            <a:r>
              <a:rPr lang="en-US" sz="2400" dirty="0" err="1"/>
              <a:t>sama</a:t>
            </a:r>
            <a:r>
              <a:rPr lang="en-US" sz="2400" dirty="0"/>
              <a:t>, </a:t>
            </a:r>
            <a:r>
              <a:rPr lang="en-US" sz="2400" dirty="0" err="1"/>
              <a:t>hewan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dipelihara</a:t>
            </a:r>
            <a:r>
              <a:rPr lang="en-US" sz="2400" dirty="0"/>
              <a:t> pada </a:t>
            </a:r>
            <a:r>
              <a:rPr lang="en-US" sz="2400" dirty="0" err="1"/>
              <a:t>kondisi</a:t>
            </a:r>
            <a:r>
              <a:rPr lang="en-US" sz="2400" dirty="0"/>
              <a:t> </a:t>
            </a:r>
            <a:r>
              <a:rPr lang="en-US" sz="2400" dirty="0" err="1"/>
              <a:t>pemeliharaan</a:t>
            </a:r>
            <a:r>
              <a:rPr lang="en-US" sz="2400" dirty="0"/>
              <a:t> yang </a:t>
            </a:r>
            <a:r>
              <a:rPr lang="en-US" sz="2400" dirty="0" err="1"/>
              <a:t>sama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Diletakkan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ruangan</a:t>
            </a:r>
            <a:r>
              <a:rPr lang="en-US" sz="2400" dirty="0"/>
              <a:t> </a:t>
            </a:r>
            <a:r>
              <a:rPr lang="en-US" sz="2400" dirty="0" err="1"/>
              <a:t>berventilasi</a:t>
            </a:r>
            <a:r>
              <a:rPr lang="en-US" sz="2400" dirty="0"/>
              <a:t>, </a:t>
            </a:r>
            <a:r>
              <a:rPr lang="en-US" sz="2400" dirty="0" err="1"/>
              <a:t>kelembapan</a:t>
            </a:r>
            <a:r>
              <a:rPr lang="en-US" sz="2400" dirty="0"/>
              <a:t> </a:t>
            </a:r>
            <a:r>
              <a:rPr lang="en-US" sz="2400" dirty="0" err="1"/>
              <a:t>terjaga</a:t>
            </a:r>
            <a:r>
              <a:rPr lang="en-US" sz="2400" dirty="0"/>
              <a:t>, </a:t>
            </a:r>
            <a:r>
              <a:rPr lang="en-US" sz="2400" dirty="0" err="1"/>
              <a:t>siklus</a:t>
            </a:r>
            <a:r>
              <a:rPr lang="en-US" sz="2400" dirty="0"/>
              <a:t> </a:t>
            </a:r>
            <a:r>
              <a:rPr lang="en-US" sz="2400" dirty="0" err="1"/>
              <a:t>gelap-terang</a:t>
            </a:r>
            <a:r>
              <a:rPr lang="en-US" sz="2400" dirty="0"/>
              <a:t>, dan </a:t>
            </a:r>
            <a:r>
              <a:rPr lang="en-US" sz="2400" dirty="0" err="1"/>
              <a:t>bersih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pemeliharaan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uji</a:t>
            </a:r>
          </a:p>
          <a:p>
            <a:r>
              <a:rPr lang="en-US" sz="2400" dirty="0" err="1"/>
              <a:t>Hewan</a:t>
            </a:r>
            <a:r>
              <a:rPr lang="en-US" sz="2400" dirty="0"/>
              <a:t> uji </a:t>
            </a:r>
            <a:r>
              <a:rPr lang="en-US" sz="2400" dirty="0" err="1"/>
              <a:t>diberikan</a:t>
            </a:r>
            <a:r>
              <a:rPr lang="en-US" sz="2400" dirty="0"/>
              <a:t> </a:t>
            </a:r>
            <a:r>
              <a:rPr lang="en-US" sz="2400" dirty="0" err="1"/>
              <a:t>pakan</a:t>
            </a:r>
            <a:r>
              <a:rPr lang="en-US" sz="2400" dirty="0"/>
              <a:t> </a:t>
            </a:r>
            <a:r>
              <a:rPr lang="en-US" sz="2400" dirty="0" err="1"/>
              <a:t>sesuai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dan </a:t>
            </a:r>
            <a:r>
              <a:rPr lang="en-US" sz="2400" dirty="0" err="1"/>
              <a:t>minum</a:t>
            </a:r>
            <a:r>
              <a:rPr lang="en-US" sz="2400" dirty="0"/>
              <a:t> ad libitum</a:t>
            </a:r>
          </a:p>
          <a:p>
            <a:r>
              <a:rPr lang="en-US" sz="2400" dirty="0" err="1"/>
              <a:t>Hewan</a:t>
            </a:r>
            <a:r>
              <a:rPr lang="en-US" sz="2400" dirty="0"/>
              <a:t> uji </a:t>
            </a:r>
            <a:r>
              <a:rPr lang="en-US" sz="2400" dirty="0" err="1"/>
              <a:t>dipuasakan</a:t>
            </a:r>
            <a:r>
              <a:rPr lang="en-US" sz="2400" dirty="0"/>
              <a:t> </a:t>
            </a:r>
            <a:r>
              <a:rPr lang="en-US" sz="2400" dirty="0" err="1"/>
              <a:t>semalam</a:t>
            </a:r>
            <a:r>
              <a:rPr lang="en-US" sz="2400" dirty="0"/>
              <a:t> </a:t>
            </a:r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percobaan</a:t>
            </a:r>
            <a:r>
              <a:rPr lang="en-US" sz="2400" dirty="0"/>
              <a:t> </a:t>
            </a:r>
            <a:r>
              <a:rPr lang="en-US" sz="2400" dirty="0" err="1"/>
              <a:t>dimulai</a:t>
            </a:r>
            <a:r>
              <a:rPr lang="en-US" sz="2400" dirty="0"/>
              <a:t> </a:t>
            </a: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C95E2-CB75-CF78-976D-A209ED9B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626" y="0"/>
            <a:ext cx="3378374" cy="2562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01984-4808-70FD-2DCB-5DE04C9F7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626" y="2527077"/>
            <a:ext cx="3378374" cy="43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3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4589-4673-6CFE-857E-9657023A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Anestesi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C98C9-EEA2-850F-759E-C76C6A0BB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918"/>
            <a:ext cx="10515600" cy="2820803"/>
          </a:xfrm>
        </p:spPr>
        <p:txBody>
          <a:bodyPr/>
          <a:lstStyle/>
          <a:p>
            <a:r>
              <a:rPr lang="en-US" sz="2000" dirty="0"/>
              <a:t>Eter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khloroform</a:t>
            </a:r>
            <a:r>
              <a:rPr lang="en-US" sz="2000" dirty="0"/>
              <a:t> (</a:t>
            </a:r>
            <a:r>
              <a:rPr lang="en-US" sz="2000" dirty="0" err="1"/>
              <a:t>inhalasi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Eter (</a:t>
            </a:r>
            <a:r>
              <a:rPr lang="en-US" sz="2000" dirty="0" err="1"/>
              <a:t>mudah</a:t>
            </a:r>
            <a:r>
              <a:rPr lang="en-US" sz="2000" dirty="0"/>
              <a:t> </a:t>
            </a:r>
            <a:r>
              <a:rPr lang="en-US" sz="2000" dirty="0" err="1"/>
              <a:t>terbakar</a:t>
            </a:r>
            <a:r>
              <a:rPr lang="en-US" sz="2000" dirty="0"/>
              <a:t>), </a:t>
            </a:r>
            <a:r>
              <a:rPr lang="en-US" sz="2000" dirty="0" err="1"/>
              <a:t>khloroform</a:t>
            </a:r>
            <a:r>
              <a:rPr lang="en-US" sz="2000" dirty="0"/>
              <a:t> (</a:t>
            </a:r>
            <a:r>
              <a:rPr lang="en-US" sz="2000" dirty="0" err="1"/>
              <a:t>hepatotoksik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Barbiturat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Pentobarbital 35 mg/</a:t>
            </a:r>
            <a:r>
              <a:rPr lang="en-US" sz="2000" dirty="0" err="1"/>
              <a:t>kgBB</a:t>
            </a:r>
            <a:r>
              <a:rPr lang="en-US" sz="2000" dirty="0"/>
              <a:t> iv </a:t>
            </a:r>
            <a:r>
              <a:rPr lang="en-US" sz="2000" dirty="0" err="1"/>
              <a:t>atau</a:t>
            </a:r>
            <a:r>
              <a:rPr lang="en-US" sz="2000" dirty="0"/>
              <a:t> 50 mg/</a:t>
            </a:r>
            <a:r>
              <a:rPr lang="en-US" sz="2000" dirty="0" err="1"/>
              <a:t>kgBB</a:t>
            </a:r>
            <a:r>
              <a:rPr lang="en-US" sz="2000" dirty="0"/>
              <a:t> </a:t>
            </a:r>
            <a:r>
              <a:rPr lang="en-US" sz="2000" dirty="0" err="1"/>
              <a:t>ip</a:t>
            </a:r>
            <a:endParaRPr lang="en-US" sz="2000" dirty="0"/>
          </a:p>
          <a:p>
            <a:pPr lvl="1"/>
            <a:r>
              <a:rPr lang="en-US" sz="2000" dirty="0" err="1"/>
              <a:t>Tiopental</a:t>
            </a:r>
            <a:r>
              <a:rPr lang="en-US" sz="2000" dirty="0"/>
              <a:t> 25 mg/</a:t>
            </a:r>
            <a:r>
              <a:rPr lang="en-US" sz="2000" dirty="0" err="1"/>
              <a:t>kgBB</a:t>
            </a:r>
            <a:r>
              <a:rPr lang="en-US" sz="2000" dirty="0"/>
              <a:t> iv </a:t>
            </a:r>
            <a:r>
              <a:rPr lang="en-US" sz="2000" dirty="0" err="1"/>
              <a:t>atau</a:t>
            </a:r>
            <a:r>
              <a:rPr lang="en-US" sz="2000" dirty="0"/>
              <a:t> 50 mg/</a:t>
            </a:r>
            <a:r>
              <a:rPr lang="en-US" sz="2000" dirty="0" err="1"/>
              <a:t>kgBB</a:t>
            </a:r>
            <a:r>
              <a:rPr lang="en-US" sz="2000" dirty="0"/>
              <a:t> </a:t>
            </a:r>
            <a:r>
              <a:rPr lang="en-US" sz="2000" dirty="0" err="1"/>
              <a:t>ip</a:t>
            </a:r>
            <a:endParaRPr lang="en-US" sz="2000" dirty="0"/>
          </a:p>
          <a:p>
            <a:r>
              <a:rPr lang="en-US" sz="2000" dirty="0" err="1"/>
              <a:t>Ketamin</a:t>
            </a:r>
            <a:r>
              <a:rPr lang="en-US" sz="2000" dirty="0"/>
              <a:t>, 22-44 mg/</a:t>
            </a:r>
            <a:r>
              <a:rPr lang="en-US" sz="2000" dirty="0" err="1"/>
              <a:t>kgBB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endParaRPr lang="en-US" sz="2000" dirty="0"/>
          </a:p>
          <a:p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4CB3E4-234A-35BE-0F18-687FBF8E81BC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811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B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Eutanasia</a:t>
            </a:r>
            <a:r>
              <a:rPr lang="en-US" dirty="0"/>
              <a:t> dan </a:t>
            </a:r>
            <a:r>
              <a:rPr lang="en-US" dirty="0" err="1"/>
              <a:t>Pemusnahan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Uji</a:t>
            </a: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8B3F0-F995-C2BB-88BC-93FB55FCCCFF}"/>
              </a:ext>
            </a:extLst>
          </p:cNvPr>
          <p:cNvSpPr txBox="1"/>
          <p:nvPr/>
        </p:nvSpPr>
        <p:spPr>
          <a:xfrm>
            <a:off x="838200" y="4383714"/>
            <a:ext cx="105156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Menggunakan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anestesi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dosis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berlebih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atau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memutus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sumsum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tulang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belakang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dislokasi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leher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dekapitasi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dengan</a:t>
            </a:r>
            <a:r>
              <a:rPr lang="en-US" sz="2000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guillotine.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D" sz="2000" dirty="0" err="1"/>
              <a:t>Hewan</a:t>
            </a:r>
            <a:r>
              <a:rPr lang="en-ID" sz="2000" dirty="0"/>
              <a:t> yang </a:t>
            </a:r>
            <a:r>
              <a:rPr lang="en-ID" sz="2000" dirty="0" err="1"/>
              <a:t>telah</a:t>
            </a:r>
            <a:r>
              <a:rPr lang="en-ID" sz="2000" dirty="0"/>
              <a:t> </a:t>
            </a:r>
            <a:r>
              <a:rPr lang="en-ID" sz="2000" dirty="0" err="1"/>
              <a:t>dikorbankan</a:t>
            </a:r>
            <a:r>
              <a:rPr lang="en-ID" sz="2000" dirty="0"/>
              <a:t> </a:t>
            </a:r>
            <a:r>
              <a:rPr lang="en-ID" sz="2000" dirty="0" err="1"/>
              <a:t>dimasukkan</a:t>
            </a:r>
            <a:r>
              <a:rPr lang="en-ID" sz="2000" dirty="0"/>
              <a:t> </a:t>
            </a:r>
            <a:r>
              <a:rPr lang="en-ID" sz="2000" dirty="0" err="1"/>
              <a:t>ke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kantong</a:t>
            </a:r>
            <a:r>
              <a:rPr lang="en-ID" sz="2000" dirty="0"/>
              <a:t> </a:t>
            </a:r>
            <a:r>
              <a:rPr lang="en-ID" sz="2000" dirty="0" err="1"/>
              <a:t>plastik</a:t>
            </a:r>
            <a:r>
              <a:rPr lang="en-ID" sz="2000" dirty="0"/>
              <a:t>, </a:t>
            </a:r>
            <a:r>
              <a:rPr lang="en-ID" sz="2000" dirty="0" err="1"/>
              <a:t>disimpan</a:t>
            </a:r>
            <a:r>
              <a:rPr lang="en-ID" sz="2000" dirty="0"/>
              <a:t> di </a:t>
            </a:r>
            <a:r>
              <a:rPr lang="en-ID" sz="2000" dirty="0" err="1"/>
              <a:t>lemari</a:t>
            </a:r>
            <a:r>
              <a:rPr lang="en-ID" sz="2000" dirty="0"/>
              <a:t> </a:t>
            </a:r>
            <a:r>
              <a:rPr lang="en-ID" sz="2000" dirty="0" err="1"/>
              <a:t>pendingin</a:t>
            </a:r>
            <a:r>
              <a:rPr lang="en-ID" sz="2000" dirty="0"/>
              <a:t> </a:t>
            </a:r>
            <a:r>
              <a:rPr lang="en-ID" sz="2000" dirty="0" err="1"/>
              <a:t>sebelum</a:t>
            </a:r>
            <a:r>
              <a:rPr lang="en-ID" sz="2000" dirty="0"/>
              <a:t> </a:t>
            </a:r>
            <a:r>
              <a:rPr lang="en-ID" sz="2000" dirty="0" err="1"/>
              <a:t>diabukan</a:t>
            </a:r>
            <a:r>
              <a:rPr lang="en-ID" sz="2000" dirty="0"/>
              <a:t> (</a:t>
            </a:r>
            <a:r>
              <a:rPr lang="en-ID" sz="2000" dirty="0" err="1"/>
              <a:t>diinsinerasi</a:t>
            </a:r>
            <a:r>
              <a:rPr lang="en-ID" sz="2000" dirty="0"/>
              <a:t>)</a:t>
            </a:r>
          </a:p>
          <a:p>
            <a:endParaRPr kumimoji="0" lang="en-US" sz="1800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078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A3A9-4EE1-5617-4F4F-2B2C7EC56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Pemberian</a:t>
            </a:r>
            <a:r>
              <a:rPr lang="en-US" dirty="0"/>
              <a:t> Kode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8268-504F-9B26-AB44-8ADFC0524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371" y="1895399"/>
            <a:ext cx="6201427" cy="4747494"/>
          </a:xfrm>
        </p:spPr>
        <p:txBody>
          <a:bodyPr>
            <a:normAutofit/>
          </a:bodyPr>
          <a:lstStyle/>
          <a:p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pada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menandai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uji </a:t>
            </a:r>
            <a:r>
              <a:rPr lang="en-US" dirty="0" err="1"/>
              <a:t>supaya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diidentifikasi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Pengkodean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di area</a:t>
            </a:r>
          </a:p>
          <a:p>
            <a:pPr marL="88011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Tanda di </a:t>
            </a:r>
            <a:r>
              <a:rPr lang="en-US" sz="2800" dirty="0" err="1"/>
              <a:t>kepala</a:t>
            </a:r>
            <a:endParaRPr lang="en-US" sz="2800" dirty="0"/>
          </a:p>
          <a:p>
            <a:pPr marL="88011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Tanda di </a:t>
            </a:r>
            <a:r>
              <a:rPr lang="en-US" sz="2800" dirty="0" err="1"/>
              <a:t>leher</a:t>
            </a:r>
            <a:endParaRPr lang="en-US" sz="2800" dirty="0"/>
          </a:p>
          <a:p>
            <a:pPr marL="88011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Tanda di </a:t>
            </a:r>
            <a:r>
              <a:rPr lang="en-US" sz="2800" dirty="0" err="1"/>
              <a:t>punggung</a:t>
            </a:r>
            <a:endParaRPr lang="en-US" sz="2800" dirty="0"/>
          </a:p>
          <a:p>
            <a:pPr marL="88011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Tanda di </a:t>
            </a:r>
            <a:r>
              <a:rPr lang="en-US" sz="2800" dirty="0" err="1"/>
              <a:t>ekor</a:t>
            </a:r>
            <a:endParaRPr lang="en-US" sz="2800" dirty="0"/>
          </a:p>
          <a:p>
            <a:pPr marL="880110" lvl="1" indent="-514350">
              <a:buFont typeface="Arial" panose="020B0604020202020204" pitchFamily="34" charset="0"/>
              <a:buChar char="•"/>
            </a:pPr>
            <a:r>
              <a:rPr lang="en-US" sz="2800" dirty="0"/>
              <a:t>Tanda di kaki </a:t>
            </a:r>
            <a:r>
              <a:rPr lang="en-US" sz="2800" dirty="0" err="1"/>
              <a:t>depan</a:t>
            </a:r>
            <a:r>
              <a:rPr lang="en-US" sz="2800" dirty="0"/>
              <a:t> </a:t>
            </a:r>
            <a:r>
              <a:rPr lang="en-US" sz="2800" dirty="0" err="1"/>
              <a:t>kanan</a:t>
            </a:r>
            <a:endParaRPr lang="en-US" sz="2800" dirty="0"/>
          </a:p>
          <a:p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B5963B-820E-0FB0-99DA-906B84A1410D}"/>
              </a:ext>
            </a:extLst>
          </p:cNvPr>
          <p:cNvSpPr txBox="1">
            <a:spLocks/>
          </p:cNvSpPr>
          <p:nvPr/>
        </p:nvSpPr>
        <p:spPr>
          <a:xfrm>
            <a:off x="6855779" y="5725317"/>
            <a:ext cx="4514850" cy="917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/>
              <a:t>Penandaan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larutan</a:t>
            </a:r>
            <a:r>
              <a:rPr lang="en-US" sz="2000" dirty="0"/>
              <a:t> </a:t>
            </a:r>
            <a:r>
              <a:rPr lang="en-US" sz="2000" dirty="0" err="1"/>
              <a:t>asam</a:t>
            </a:r>
            <a:r>
              <a:rPr lang="en-US" sz="2000" dirty="0"/>
              <a:t> </a:t>
            </a:r>
            <a:r>
              <a:rPr lang="en-US" sz="2000" dirty="0" err="1"/>
              <a:t>pikrat</a:t>
            </a:r>
            <a:r>
              <a:rPr lang="en-US" sz="2000" dirty="0"/>
              <a:t> 10%/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membersihkan</a:t>
            </a:r>
            <a:r>
              <a:rPr lang="en-US" sz="2000" dirty="0"/>
              <a:t> </a:t>
            </a:r>
            <a:r>
              <a:rPr lang="en-US" sz="2000" dirty="0" err="1"/>
              <a:t>rambut</a:t>
            </a:r>
            <a:r>
              <a:rPr lang="en-US" sz="2000" dirty="0"/>
              <a:t> pada </a:t>
            </a:r>
            <a:r>
              <a:rPr lang="en-US" sz="2000" dirty="0" err="1"/>
              <a:t>hewan</a:t>
            </a:r>
            <a:endParaRPr lang="en-ID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396152-4EEE-64B7-6E77-AE5A2D007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16" y="3157836"/>
            <a:ext cx="3503158" cy="2466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AF6DB-080B-17B6-63CA-11BD6415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16" y="467373"/>
            <a:ext cx="3461747" cy="165296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78465A-D346-9733-39A9-589B85C2173B}"/>
              </a:ext>
            </a:extLst>
          </p:cNvPr>
          <p:cNvSpPr txBox="1">
            <a:spLocks/>
          </p:cNvSpPr>
          <p:nvPr/>
        </p:nvSpPr>
        <p:spPr>
          <a:xfrm>
            <a:off x="7382331" y="2120340"/>
            <a:ext cx="3461747" cy="917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/>
              <a:t>Penandaan</a:t>
            </a:r>
            <a:r>
              <a:rPr lang="en-US" sz="2000" dirty="0"/>
              <a:t> pada </a:t>
            </a:r>
            <a:r>
              <a:rPr lang="en-US" sz="2000" dirty="0" err="1"/>
              <a:t>ekor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spidol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2581000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185D0-8066-69C3-EF45-EAD538D3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uji?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2DCA1-FF6B-3C8D-6D5D-EB431525B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77400" cy="3509829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err="1"/>
              <a:t>Keselamatan</a:t>
            </a:r>
            <a:r>
              <a:rPr lang="en-US" dirty="0"/>
              <a:t> dan </a:t>
            </a:r>
            <a:r>
              <a:rPr lang="en-US" dirty="0" err="1"/>
              <a:t>kebersihan</a:t>
            </a:r>
            <a:endParaRPr lang="en-US" dirty="0"/>
          </a:p>
          <a:p>
            <a:r>
              <a:rPr lang="en-US" dirty="0" err="1"/>
              <a:t>Gunakan</a:t>
            </a:r>
            <a:r>
              <a:rPr lang="en-US" dirty="0"/>
              <a:t> APD </a:t>
            </a:r>
            <a:r>
              <a:rPr lang="en-US" dirty="0" err="1"/>
              <a:t>berupa</a:t>
            </a:r>
            <a:r>
              <a:rPr lang="en-US" dirty="0"/>
              <a:t> masker, </a:t>
            </a:r>
            <a:r>
              <a:rPr lang="en-US" dirty="0" err="1"/>
              <a:t>jas</a:t>
            </a:r>
            <a:r>
              <a:rPr lang="en-US" dirty="0"/>
              <a:t> </a:t>
            </a:r>
            <a:r>
              <a:rPr lang="en-US" dirty="0" err="1"/>
              <a:t>praktikum</a:t>
            </a:r>
            <a:r>
              <a:rPr lang="en-US" dirty="0"/>
              <a:t>, </a:t>
            </a:r>
            <a:r>
              <a:rPr lang="en-US" dirty="0" err="1"/>
              <a:t>sarung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dan </a:t>
            </a:r>
            <a:r>
              <a:rPr lang="en-US" dirty="0" err="1"/>
              <a:t>sepatu</a:t>
            </a:r>
            <a:r>
              <a:rPr lang="en-US" dirty="0"/>
              <a:t> </a:t>
            </a:r>
            <a:r>
              <a:rPr lang="en-US" dirty="0" err="1"/>
              <a:t>tertutup</a:t>
            </a:r>
            <a:r>
              <a:rPr lang="en-US" dirty="0"/>
              <a:t>. Jika </a:t>
            </a:r>
            <a:r>
              <a:rPr lang="en-US" dirty="0" err="1"/>
              <a:t>terkena</a:t>
            </a:r>
            <a:r>
              <a:rPr lang="en-US" dirty="0"/>
              <a:t> </a:t>
            </a:r>
            <a:r>
              <a:rPr lang="en-US" dirty="0" err="1"/>
              <a:t>gigitan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uji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pertolongan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Ketetapan</a:t>
            </a:r>
            <a:endParaRPr lang="en-US" dirty="0"/>
          </a:p>
          <a:p>
            <a:r>
              <a:rPr lang="en-US" dirty="0" err="1"/>
              <a:t>Pastikan</a:t>
            </a:r>
            <a:r>
              <a:rPr lang="en-US" dirty="0"/>
              <a:t>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tahapan</a:t>
            </a:r>
            <a:r>
              <a:rPr lang="en-US" dirty="0"/>
              <a:t> </a:t>
            </a:r>
            <a:r>
              <a:rPr lang="en-US" dirty="0" err="1"/>
              <a:t>praktikum</a:t>
            </a:r>
            <a:r>
              <a:rPr lang="en-US" dirty="0"/>
              <a:t>: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menimbang</a:t>
            </a:r>
            <a:r>
              <a:rPr lang="en-US" dirty="0"/>
              <a:t>,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menghitung</a:t>
            </a:r>
            <a:r>
              <a:rPr lang="en-US" dirty="0"/>
              <a:t> </a:t>
            </a:r>
            <a:r>
              <a:rPr lang="en-US" dirty="0" err="1"/>
              <a:t>dosis</a:t>
            </a:r>
            <a:r>
              <a:rPr lang="en-US" dirty="0"/>
              <a:t>/volume </a:t>
            </a:r>
            <a:r>
              <a:rPr lang="en-US" dirty="0" err="1"/>
              <a:t>pemberian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2902E-678E-145E-4153-36E03C1F1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979" y="5335454"/>
            <a:ext cx="982942" cy="982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5BA934-5AD5-224D-A7F0-61DBE547AFCE}"/>
              </a:ext>
            </a:extLst>
          </p:cNvPr>
          <p:cNvSpPr txBox="1"/>
          <p:nvPr/>
        </p:nvSpPr>
        <p:spPr>
          <a:xfrm>
            <a:off x="4056042" y="5767403"/>
            <a:ext cx="680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Perlakukan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uji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kasih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sayang</a:t>
            </a:r>
            <a:r>
              <a:rPr lang="en-US" sz="2400" dirty="0"/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DB062-C1FA-0307-100C-BBA3682B8126}"/>
              </a:ext>
            </a:extLst>
          </p:cNvPr>
          <p:cNvSpPr txBox="1"/>
          <p:nvPr/>
        </p:nvSpPr>
        <p:spPr>
          <a:xfrm>
            <a:off x="4056042" y="5335454"/>
            <a:ext cx="6802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Bekerjalah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tenang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5814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1F84-AE1E-72FA-86EC-36B7A242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Q: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percobaan</a:t>
            </a:r>
            <a:r>
              <a:rPr lang="en-US" dirty="0"/>
              <a:t>. Yang </a:t>
            </a:r>
            <a:r>
              <a:rPr lang="en-US" dirty="0" err="1"/>
              <a:t>manakah</a:t>
            </a:r>
            <a:r>
              <a:rPr lang="en-US" dirty="0"/>
              <a:t> </a:t>
            </a:r>
            <a:r>
              <a:rPr lang="en-US" dirty="0" err="1"/>
              <a:t>tikus</a:t>
            </a:r>
            <a:r>
              <a:rPr lang="en-US" dirty="0"/>
              <a:t>, </a:t>
            </a:r>
            <a:r>
              <a:rPr lang="en-US" dirty="0" err="1"/>
              <a:t>mencit</a:t>
            </a:r>
            <a:r>
              <a:rPr lang="en-US" dirty="0"/>
              <a:t>, </a:t>
            </a:r>
            <a:r>
              <a:rPr lang="en-US" dirty="0" err="1"/>
              <a:t>marmut</a:t>
            </a:r>
            <a:r>
              <a:rPr lang="en-US" dirty="0"/>
              <a:t>, </a:t>
            </a:r>
            <a:r>
              <a:rPr lang="en-US" dirty="0" err="1"/>
              <a:t>kelinci</a:t>
            </a:r>
            <a:r>
              <a:rPr lang="en-US" dirty="0"/>
              <a:t>?</a:t>
            </a:r>
            <a:endParaRPr lang="en-ID" dirty="0"/>
          </a:p>
        </p:txBody>
      </p:sp>
      <p:pic>
        <p:nvPicPr>
          <p:cNvPr id="4" name="Picture 2" descr="Rabbit: Bio-Serv">
            <a:extLst>
              <a:ext uri="{FF2B5EF4-FFF2-40B4-BE49-F238E27FC236}">
                <a16:creationId xmlns:a16="http://schemas.microsoft.com/office/drawing/2014/main" id="{5A960445-75BB-5311-85B5-F4482CCD9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5" y="2606740"/>
            <a:ext cx="4000346" cy="29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uinea Pig: Bio-Serv">
            <a:extLst>
              <a:ext uri="{FF2B5EF4-FFF2-40B4-BE49-F238E27FC236}">
                <a16:creationId xmlns:a16="http://schemas.microsoft.com/office/drawing/2014/main" id="{A7F99C22-35F6-6BB9-CF5C-8B443E6B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01" y="3288296"/>
            <a:ext cx="3738391" cy="20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EE88BB7-CB3B-0FF4-7C12-C3AAEF8DA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5834" r="14949" b="15412"/>
          <a:stretch/>
        </p:blipFill>
        <p:spPr bwMode="auto">
          <a:xfrm>
            <a:off x="4808515" y="4807450"/>
            <a:ext cx="2125944" cy="10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82F00-45E1-9F53-C31B-5AED2697D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900" y="2200169"/>
            <a:ext cx="4136464" cy="147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5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21A1D-F727-7BFC-D7FD-17E42887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Percobaan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2B19-606B-F8F0-2E2B-57228424C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9762" cy="4351338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Mencit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i="1" dirty="0">
                <a:solidFill>
                  <a:srgbClr val="0070C0"/>
                </a:solidFill>
              </a:rPr>
              <a:t>Mus musculus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r>
              <a:rPr lang="en-US" dirty="0" err="1">
                <a:solidFill>
                  <a:srgbClr val="0070C0"/>
                </a:solidFill>
              </a:rPr>
              <a:t>Tikus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i="1" dirty="0">
                <a:solidFill>
                  <a:srgbClr val="0070C0"/>
                </a:solidFill>
              </a:rPr>
              <a:t>Rattus norvegicus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r>
              <a:rPr lang="en-US" dirty="0">
                <a:solidFill>
                  <a:srgbClr val="0070C0"/>
                </a:solidFill>
              </a:rPr>
              <a:t>Marmot (</a:t>
            </a:r>
            <a:r>
              <a:rPr lang="en-US" i="1" dirty="0">
                <a:solidFill>
                  <a:srgbClr val="0070C0"/>
                </a:solidFill>
              </a:rPr>
              <a:t>Cavia porcellus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r>
              <a:rPr lang="en-US" dirty="0" err="1">
                <a:solidFill>
                  <a:srgbClr val="0070C0"/>
                </a:solidFill>
              </a:rPr>
              <a:t>Kelinci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i="1" dirty="0">
                <a:solidFill>
                  <a:srgbClr val="0070C0"/>
                </a:solidFill>
              </a:rPr>
              <a:t>Oryctolagus cuniculus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r>
              <a:rPr lang="en-US" dirty="0">
                <a:solidFill>
                  <a:srgbClr val="0070C0"/>
                </a:solidFill>
              </a:rPr>
              <a:t>Hamster (</a:t>
            </a:r>
            <a:r>
              <a:rPr lang="en-US" i="1" dirty="0" err="1">
                <a:solidFill>
                  <a:srgbClr val="0070C0"/>
                </a:solidFill>
              </a:rPr>
              <a:t>Mesocricetus</a:t>
            </a:r>
            <a:r>
              <a:rPr lang="en-US" i="1" dirty="0">
                <a:solidFill>
                  <a:srgbClr val="0070C0"/>
                </a:solidFill>
              </a:rPr>
              <a:t> auratus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r>
              <a:rPr lang="en-US" dirty="0" err="1"/>
              <a:t>Ayam</a:t>
            </a:r>
            <a:r>
              <a:rPr lang="en-US" dirty="0"/>
              <a:t> (gallus </a:t>
            </a:r>
            <a:r>
              <a:rPr lang="en-US" dirty="0" err="1"/>
              <a:t>domesticus</a:t>
            </a:r>
            <a:r>
              <a:rPr lang="en-US" dirty="0"/>
              <a:t>), </a:t>
            </a:r>
            <a:r>
              <a:rPr lang="en-US" dirty="0" err="1"/>
              <a:t>Itik</a:t>
            </a:r>
            <a:r>
              <a:rPr lang="en-US" dirty="0"/>
              <a:t> (</a:t>
            </a:r>
            <a:r>
              <a:rPr lang="en-US" i="1" dirty="0"/>
              <a:t>Anas platyrhynchos </a:t>
            </a:r>
            <a:r>
              <a:rPr lang="en-US" i="1" dirty="0" err="1"/>
              <a:t>domesticus</a:t>
            </a:r>
            <a:r>
              <a:rPr lang="en-US" dirty="0"/>
              <a:t>)</a:t>
            </a:r>
          </a:p>
          <a:p>
            <a:r>
              <a:rPr lang="en-US" dirty="0" err="1">
                <a:solidFill>
                  <a:srgbClr val="0070C0"/>
                </a:solidFill>
              </a:rPr>
              <a:t>Anjing</a:t>
            </a:r>
            <a:r>
              <a:rPr lang="en-US" dirty="0">
                <a:solidFill>
                  <a:srgbClr val="0070C0"/>
                </a:solidFill>
              </a:rPr>
              <a:t> (Canis </a:t>
            </a:r>
            <a:r>
              <a:rPr lang="en-US" dirty="0" err="1">
                <a:solidFill>
                  <a:srgbClr val="0070C0"/>
                </a:solidFill>
              </a:rPr>
              <a:t>familiaris</a:t>
            </a:r>
            <a:r>
              <a:rPr lang="en-US" dirty="0">
                <a:solidFill>
                  <a:srgbClr val="0070C0"/>
                </a:solidFill>
              </a:rPr>
              <a:t>) dan </a:t>
            </a:r>
            <a:r>
              <a:rPr lang="en-US" dirty="0" err="1">
                <a:solidFill>
                  <a:srgbClr val="0070C0"/>
                </a:solidFill>
              </a:rPr>
              <a:t>Kucing</a:t>
            </a:r>
            <a:r>
              <a:rPr lang="en-US" dirty="0">
                <a:solidFill>
                  <a:srgbClr val="0070C0"/>
                </a:solidFill>
              </a:rPr>
              <a:t> (Felis </a:t>
            </a:r>
            <a:r>
              <a:rPr lang="en-US" dirty="0" err="1">
                <a:solidFill>
                  <a:srgbClr val="0070C0"/>
                </a:solidFill>
              </a:rPr>
              <a:t>catus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C0DE16-AD22-FE9A-5DB1-CCFBC51F7296}"/>
              </a:ext>
            </a:extLst>
          </p:cNvPr>
          <p:cNvSpPr txBox="1">
            <a:spLocks/>
          </p:cNvSpPr>
          <p:nvPr/>
        </p:nvSpPr>
        <p:spPr>
          <a:xfrm>
            <a:off x="6538586" y="1825625"/>
            <a:ext cx="50281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memamah</a:t>
            </a:r>
            <a:r>
              <a:rPr lang="en-US" dirty="0"/>
              <a:t> </a:t>
            </a:r>
            <a:r>
              <a:rPr lang="en-US" dirty="0" err="1"/>
              <a:t>biak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 { </a:t>
            </a:r>
            <a:r>
              <a:rPr lang="en-US" dirty="0" err="1"/>
              <a:t>domba</a:t>
            </a:r>
            <a:r>
              <a:rPr lang="en-US" dirty="0"/>
              <a:t> (</a:t>
            </a:r>
            <a:r>
              <a:rPr lang="en-US" i="1" dirty="0"/>
              <a:t>Ovis </a:t>
            </a:r>
            <a:r>
              <a:rPr lang="en-US" i="1" dirty="0" err="1"/>
              <a:t>aries</a:t>
            </a:r>
            <a:r>
              <a:rPr lang="en-US" dirty="0"/>
              <a:t>) dan </a:t>
            </a:r>
            <a:r>
              <a:rPr lang="en-US" dirty="0" err="1"/>
              <a:t>kambing</a:t>
            </a:r>
            <a:r>
              <a:rPr lang="en-US" dirty="0"/>
              <a:t> (Capra </a:t>
            </a:r>
            <a:r>
              <a:rPr lang="en-US" dirty="0" err="1"/>
              <a:t>hircus</a:t>
            </a:r>
            <a:r>
              <a:rPr lang="en-US" dirty="0"/>
              <a:t>)}</a:t>
            </a:r>
          </a:p>
          <a:p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memamah</a:t>
            </a:r>
            <a:r>
              <a:rPr lang="en-US" dirty="0"/>
              <a:t> </a:t>
            </a:r>
            <a:r>
              <a:rPr lang="en-US" dirty="0" err="1"/>
              <a:t>biak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{(</a:t>
            </a:r>
            <a:r>
              <a:rPr lang="en-US" dirty="0" err="1"/>
              <a:t>Sapi</a:t>
            </a:r>
            <a:r>
              <a:rPr lang="en-US" dirty="0"/>
              <a:t> (Bos taurus) dan </a:t>
            </a:r>
            <a:r>
              <a:rPr lang="en-US" dirty="0" err="1"/>
              <a:t>kerbau</a:t>
            </a:r>
            <a:r>
              <a:rPr lang="en-US" dirty="0"/>
              <a:t> (</a:t>
            </a:r>
            <a:r>
              <a:rPr lang="en-US" i="1" dirty="0"/>
              <a:t>Bubalus bubalis</a:t>
            </a:r>
            <a:r>
              <a:rPr lang="en-US" dirty="0"/>
              <a:t>)</a:t>
            </a:r>
          </a:p>
          <a:p>
            <a:r>
              <a:rPr lang="en-US" dirty="0"/>
              <a:t>Babi (</a:t>
            </a:r>
            <a:r>
              <a:rPr lang="en-US" i="1" dirty="0"/>
              <a:t>Sus </a:t>
            </a:r>
            <a:r>
              <a:rPr lang="en-US" i="1" dirty="0" err="1"/>
              <a:t>scrofus</a:t>
            </a:r>
            <a:r>
              <a:rPr lang="en-US" dirty="0"/>
              <a:t>)</a:t>
            </a:r>
          </a:p>
          <a:p>
            <a:r>
              <a:rPr lang="en-US" dirty="0" err="1"/>
              <a:t>Primata</a:t>
            </a:r>
            <a:r>
              <a:rPr lang="en-US" dirty="0"/>
              <a:t> (</a:t>
            </a:r>
            <a:r>
              <a:rPr lang="en-US" i="1" dirty="0"/>
              <a:t>Macaca 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/>
              <a:t>)</a:t>
            </a:r>
          </a:p>
          <a:p>
            <a:r>
              <a:rPr lang="en-US" dirty="0" err="1"/>
              <a:t>Amfibi</a:t>
            </a:r>
            <a:r>
              <a:rPr lang="en-US" dirty="0"/>
              <a:t> dan ikan</a:t>
            </a:r>
          </a:p>
          <a:p>
            <a:r>
              <a:rPr lang="en-US" dirty="0" err="1"/>
              <a:t>Serangga</a:t>
            </a:r>
            <a:endParaRPr lang="en-US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06592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DB55-4EA8-C0D1-3196-88E3CF4A7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Mencit</a:t>
            </a:r>
            <a:r>
              <a:rPr lang="en-US" dirty="0"/>
              <a:t>/Mouse/Mice (Mus musculus)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875C-DB4E-5BCC-44A6-2B5D3DD22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3688" cy="4351338"/>
          </a:xfrm>
        </p:spPr>
        <p:txBody>
          <a:bodyPr/>
          <a:lstStyle/>
          <a:p>
            <a:r>
              <a:rPr lang="en-US" dirty="0"/>
              <a:t>Paling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pada </a:t>
            </a:r>
            <a:r>
              <a:rPr lang="en-US" dirty="0" err="1"/>
              <a:t>penelitian</a:t>
            </a:r>
            <a:r>
              <a:rPr lang="en-US" dirty="0"/>
              <a:t>  </a:t>
            </a:r>
            <a:r>
              <a:rPr lang="en-US" dirty="0" err="1"/>
              <a:t>laboratorium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percobaan</a:t>
            </a:r>
            <a:r>
              <a:rPr lang="en-US" dirty="0"/>
              <a:t>,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sekitar</a:t>
            </a:r>
            <a:r>
              <a:rPr lang="en-US" dirty="0"/>
              <a:t> 40- 80%. </a:t>
            </a:r>
          </a:p>
          <a:p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keunggulan</a:t>
            </a:r>
            <a:r>
              <a:rPr lang="en-US" dirty="0"/>
              <a:t> : </a:t>
            </a:r>
            <a:r>
              <a:rPr lang="en-US" dirty="0" err="1"/>
              <a:t>siklus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yang </a:t>
            </a:r>
            <a:r>
              <a:rPr lang="en-US" dirty="0" err="1"/>
              <a:t>relatif</a:t>
            </a:r>
            <a:r>
              <a:rPr lang="en-US" dirty="0"/>
              <a:t>  </a:t>
            </a:r>
            <a:r>
              <a:rPr lang="en-US" dirty="0" err="1"/>
              <a:t>pendek</a:t>
            </a:r>
            <a:r>
              <a:rPr lang="en-US" dirty="0"/>
              <a:t>,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per </a:t>
            </a:r>
            <a:r>
              <a:rPr lang="en-US" dirty="0" err="1"/>
              <a:t>kelahiran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, dan </a:t>
            </a:r>
            <a:r>
              <a:rPr lang="en-US" dirty="0" err="1"/>
              <a:t>mudah</a:t>
            </a:r>
            <a:r>
              <a:rPr lang="en-US" dirty="0"/>
              <a:t> 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penanganannya</a:t>
            </a:r>
            <a:endParaRPr lang="en-US" dirty="0"/>
          </a:p>
          <a:p>
            <a:r>
              <a:rPr lang="en-US" dirty="0" err="1"/>
              <a:t>Galur</a:t>
            </a:r>
            <a:r>
              <a:rPr lang="en-US" dirty="0"/>
              <a:t> </a:t>
            </a:r>
            <a:r>
              <a:rPr lang="en-US" dirty="0" err="1"/>
              <a:t>ddY</a:t>
            </a:r>
            <a:r>
              <a:rPr lang="en-US" dirty="0"/>
              <a:t>; </a:t>
            </a:r>
            <a:r>
              <a:rPr lang="en-US" dirty="0" err="1"/>
              <a:t>galur</a:t>
            </a:r>
            <a:r>
              <a:rPr lang="en-US" dirty="0"/>
              <a:t> SWISS; </a:t>
            </a:r>
            <a:r>
              <a:rPr lang="en-US" dirty="0" err="1"/>
              <a:t>galur</a:t>
            </a:r>
            <a:r>
              <a:rPr lang="en-US" dirty="0"/>
              <a:t> BALB/c, </a:t>
            </a:r>
            <a:r>
              <a:rPr lang="en-US" dirty="0" err="1"/>
              <a:t>galur</a:t>
            </a:r>
            <a:r>
              <a:rPr lang="en-US" dirty="0"/>
              <a:t> C57BL/6J</a:t>
            </a:r>
          </a:p>
          <a:p>
            <a:r>
              <a:rPr lang="en-US" dirty="0"/>
              <a:t>Mutant mouse, knock-out mouse (</a:t>
            </a:r>
            <a:r>
              <a:rPr lang="en-US" dirty="0" err="1"/>
              <a:t>cKO</a:t>
            </a:r>
            <a:r>
              <a:rPr lang="en-US" dirty="0"/>
              <a:t>)</a:t>
            </a:r>
            <a:endParaRPr lang="en-ID" dirty="0"/>
          </a:p>
        </p:txBody>
      </p:sp>
      <p:pic>
        <p:nvPicPr>
          <p:cNvPr id="1026" name="Picture 2" descr="000651 - BALBc Strain Details">
            <a:extLst>
              <a:ext uri="{FF2B5EF4-FFF2-40B4-BE49-F238E27FC236}">
                <a16:creationId xmlns:a16="http://schemas.microsoft.com/office/drawing/2014/main" id="{BBF334CE-9697-73A6-B569-4E2D39A8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35" y="1276460"/>
            <a:ext cx="3763926" cy="18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B8FEA-978F-2CF7-4377-E2A9142E3987}"/>
              </a:ext>
            </a:extLst>
          </p:cNvPr>
          <p:cNvSpPr txBox="1"/>
          <p:nvPr/>
        </p:nvSpPr>
        <p:spPr>
          <a:xfrm>
            <a:off x="9151187" y="2821918"/>
            <a:ext cx="1878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galur</a:t>
            </a:r>
            <a:r>
              <a:rPr lang="en-US" dirty="0"/>
              <a:t> BALB/c</a:t>
            </a:r>
            <a:endParaRPr lang="en-ID" dirty="0"/>
          </a:p>
        </p:txBody>
      </p:sp>
      <p:pic>
        <p:nvPicPr>
          <p:cNvPr id="1028" name="Picture 4" descr="C57BL/6J mouse (JAX™) | Animalab">
            <a:extLst>
              <a:ext uri="{FF2B5EF4-FFF2-40B4-BE49-F238E27FC236}">
                <a16:creationId xmlns:a16="http://schemas.microsoft.com/office/drawing/2014/main" id="{642862AA-8022-D4F9-A117-303866115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32" y="3522828"/>
            <a:ext cx="3359015" cy="223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9055F2-974D-0C6E-57ED-953415C3BE91}"/>
              </a:ext>
            </a:extLst>
          </p:cNvPr>
          <p:cNvSpPr txBox="1"/>
          <p:nvPr/>
        </p:nvSpPr>
        <p:spPr>
          <a:xfrm>
            <a:off x="9229159" y="5388768"/>
            <a:ext cx="1878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Galur</a:t>
            </a:r>
            <a:r>
              <a:rPr lang="en-US" dirty="0"/>
              <a:t> C57BL/6J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487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38E5-A3CA-C136-3561-3D8153F5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872"/>
            <a:ext cx="9677400" cy="1325563"/>
          </a:xfrm>
        </p:spPr>
        <p:txBody>
          <a:bodyPr/>
          <a:lstStyle/>
          <a:p>
            <a:r>
              <a:rPr lang="en-US" dirty="0"/>
              <a:t>Cara </a:t>
            </a:r>
            <a:r>
              <a:rPr lang="en-US" dirty="0" err="1"/>
              <a:t>Penanganan</a:t>
            </a:r>
            <a:r>
              <a:rPr lang="en-US" dirty="0"/>
              <a:t>: </a:t>
            </a:r>
            <a:r>
              <a:rPr lang="en-US" dirty="0" err="1"/>
              <a:t>Mencit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2D1B3-982B-DE30-0DF0-53EF17C92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98628"/>
            <a:ext cx="4722563" cy="397505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err="1"/>
              <a:t>Angkat</a:t>
            </a:r>
            <a:r>
              <a:rPr lang="en-US" sz="2400" dirty="0"/>
              <a:t> </a:t>
            </a:r>
            <a:r>
              <a:rPr lang="en-US" sz="2400" dirty="0" err="1"/>
              <a:t>ekornya</a:t>
            </a:r>
            <a:r>
              <a:rPr lang="en-US" sz="2400" dirty="0"/>
              <a:t> (</a:t>
            </a:r>
            <a:r>
              <a:rPr lang="en-US" sz="2400" dirty="0" err="1"/>
              <a:t>setengah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ekor</a:t>
            </a:r>
            <a:r>
              <a:rPr lang="en-US" sz="2400" dirty="0"/>
              <a:t>, </a:t>
            </a:r>
            <a:r>
              <a:rPr lang="en-US" sz="2400" dirty="0" err="1"/>
              <a:t>bukan</a:t>
            </a:r>
            <a:r>
              <a:rPr lang="en-US" sz="2400" dirty="0"/>
              <a:t> </a:t>
            </a:r>
            <a:r>
              <a:rPr lang="en-US" sz="2400" dirty="0" err="1"/>
              <a:t>ujung</a:t>
            </a:r>
            <a:r>
              <a:rPr lang="en-US" sz="2400" dirty="0"/>
              <a:t> </a:t>
            </a:r>
            <a:r>
              <a:rPr lang="en-US" sz="2400" dirty="0" err="1"/>
              <a:t>ekor</a:t>
            </a:r>
            <a:r>
              <a:rPr lang="en-US" sz="2400" dirty="0"/>
              <a:t>) dan</a:t>
            </a:r>
            <a:br>
              <a:rPr lang="en-US" sz="2400" dirty="0"/>
            </a:br>
            <a:r>
              <a:rPr lang="en-US" sz="2400" dirty="0" err="1"/>
              <a:t>letakkan</a:t>
            </a:r>
            <a:r>
              <a:rPr lang="en-US" sz="2400" dirty="0"/>
              <a:t>  </a:t>
            </a:r>
            <a:r>
              <a:rPr lang="en-US" sz="2400" dirty="0" err="1"/>
              <a:t>mencit</a:t>
            </a:r>
            <a:r>
              <a:rPr lang="en-US" sz="2400" dirty="0"/>
              <a:t>  di </a:t>
            </a:r>
            <a:r>
              <a:rPr lang="en-US" sz="2400" dirty="0" err="1"/>
              <a:t>permukaan</a:t>
            </a:r>
            <a:r>
              <a:rPr lang="en-US" sz="2400" dirty="0"/>
              <a:t> </a:t>
            </a:r>
            <a:r>
              <a:rPr lang="en-US" sz="2400" dirty="0" err="1"/>
              <a:t>kasar</a:t>
            </a:r>
            <a:r>
              <a:rPr lang="en-US" sz="2400" dirty="0"/>
              <a:t>/ </a:t>
            </a:r>
            <a:r>
              <a:rPr lang="en-US" sz="2400" dirty="0" err="1"/>
              <a:t>tutup</a:t>
            </a:r>
            <a:r>
              <a:rPr lang="en-US" sz="2400" dirty="0"/>
              <a:t> </a:t>
            </a:r>
            <a:r>
              <a:rPr lang="en-US" sz="2400" dirty="0" err="1"/>
              <a:t>kandang</a:t>
            </a:r>
            <a:r>
              <a:rPr lang="en-US" sz="2400" dirty="0"/>
              <a:t>/ </a:t>
            </a:r>
            <a:r>
              <a:rPr lang="en-US" sz="2400" dirty="0" err="1"/>
              <a:t>kawat</a:t>
            </a:r>
            <a:r>
              <a:rPr lang="en-US" sz="2400" dirty="0"/>
              <a:t>. </a:t>
            </a:r>
            <a:r>
              <a:rPr lang="en-US" sz="2400" dirty="0" err="1"/>
              <a:t>Dibiarkan</a:t>
            </a:r>
            <a:r>
              <a:rPr lang="en-US" sz="2400" dirty="0"/>
              <a:t> kaki </a:t>
            </a:r>
            <a:r>
              <a:rPr lang="en-US" sz="2400" dirty="0" err="1"/>
              <a:t>depannya</a:t>
            </a:r>
            <a:r>
              <a:rPr lang="en-US" sz="2400" dirty="0"/>
              <a:t> </a:t>
            </a:r>
            <a:r>
              <a:rPr lang="en-US" sz="2400" dirty="0" err="1"/>
              <a:t>memegang</a:t>
            </a:r>
            <a:r>
              <a:rPr lang="en-US" sz="2400" dirty="0"/>
              <a:t> </a:t>
            </a:r>
            <a:r>
              <a:rPr lang="en-US" sz="2400" dirty="0" err="1"/>
              <a:t>kawat</a:t>
            </a:r>
            <a:r>
              <a:rPr lang="en-US" sz="2400" dirty="0"/>
              <a:t>, </a:t>
            </a:r>
            <a:r>
              <a:rPr lang="en-US" sz="2400" dirty="0" err="1"/>
              <a:t>tarik</a:t>
            </a:r>
            <a:r>
              <a:rPr lang="en-US" sz="2400" dirty="0"/>
              <a:t>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ekornya</a:t>
            </a:r>
            <a:endParaRPr lang="en-US" sz="2400" dirty="0"/>
          </a:p>
          <a:p>
            <a:pPr lvl="0"/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 </a:t>
            </a:r>
            <a:r>
              <a:rPr lang="en-US" sz="2400" dirty="0" err="1"/>
              <a:t>kiri</a:t>
            </a:r>
            <a:r>
              <a:rPr lang="en-US" sz="2400" dirty="0"/>
              <a:t>, cubit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diantara</a:t>
            </a:r>
            <a:r>
              <a:rPr lang="en-US" sz="2400" dirty="0"/>
              <a:t> 2 </a:t>
            </a:r>
            <a:r>
              <a:rPr lang="en-US" sz="2400" dirty="0" err="1"/>
              <a:t>telinga</a:t>
            </a:r>
            <a:r>
              <a:rPr lang="en-US" sz="2400" dirty="0"/>
              <a:t> dan 3 </a:t>
            </a:r>
            <a:r>
              <a:rPr lang="en-US" sz="2400" dirty="0" err="1"/>
              <a:t>jari</a:t>
            </a:r>
            <a:r>
              <a:rPr lang="en-US" sz="2400" dirty="0"/>
              <a:t> yang lain </a:t>
            </a:r>
            <a:r>
              <a:rPr lang="en-US" sz="2400" dirty="0" err="1"/>
              <a:t>memegang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punggung</a:t>
            </a:r>
            <a:endParaRPr lang="en-US" sz="2400" dirty="0"/>
          </a:p>
          <a:p>
            <a:pPr lvl="0"/>
            <a:r>
              <a:rPr lang="en-US" sz="2400" dirty="0"/>
              <a:t> </a:t>
            </a:r>
            <a:r>
              <a:rPr lang="en-US" sz="2400" dirty="0" err="1"/>
              <a:t>Ekor</a:t>
            </a:r>
            <a:r>
              <a:rPr lang="en-US" sz="2400" dirty="0"/>
              <a:t> </a:t>
            </a:r>
            <a:r>
              <a:rPr lang="en-US" sz="2400" dirty="0" err="1"/>
              <a:t>dijepit</a:t>
            </a:r>
            <a:r>
              <a:rPr lang="en-US" sz="2400" dirty="0"/>
              <a:t> </a:t>
            </a:r>
            <a:r>
              <a:rPr lang="en-US" sz="2400" dirty="0" err="1"/>
              <a:t>diantara</a:t>
            </a:r>
            <a:r>
              <a:rPr lang="en-US" sz="2400" dirty="0"/>
              <a:t> </a:t>
            </a:r>
            <a:r>
              <a:rPr lang="en-US" sz="2400" dirty="0" err="1"/>
              <a:t>jari</a:t>
            </a:r>
            <a:r>
              <a:rPr lang="en-US" sz="2400" dirty="0"/>
              <a:t> </a:t>
            </a:r>
            <a:r>
              <a:rPr lang="en-US" sz="2400" dirty="0" err="1"/>
              <a:t>manis</a:t>
            </a:r>
            <a:r>
              <a:rPr lang="en-US" sz="2400" dirty="0"/>
              <a:t> dan </a:t>
            </a:r>
            <a:r>
              <a:rPr lang="en-US" sz="2400" dirty="0" err="1"/>
              <a:t>kelingking</a:t>
            </a:r>
            <a:endParaRPr lang="en-US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C64967-C588-6F3B-E04F-C1A6EB795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5834" r="14949" b="15412"/>
          <a:stretch/>
        </p:blipFill>
        <p:spPr bwMode="auto">
          <a:xfrm>
            <a:off x="8193518" y="187458"/>
            <a:ext cx="2736752" cy="135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2F2839-264C-13E5-53D3-2A983D42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673686"/>
            <a:ext cx="910213" cy="910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CEFE8-DE11-9913-5FCF-F6558938D4F1}"/>
              </a:ext>
            </a:extLst>
          </p:cNvPr>
          <p:cNvSpPr txBox="1"/>
          <p:nvPr/>
        </p:nvSpPr>
        <p:spPr>
          <a:xfrm>
            <a:off x="1764533" y="5939134"/>
            <a:ext cx="9285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Jangan</a:t>
            </a:r>
            <a:r>
              <a:rPr lang="en-US" sz="2400" dirty="0"/>
              <a:t> </a:t>
            </a:r>
            <a:r>
              <a:rPr lang="en-US" sz="2400" dirty="0" err="1"/>
              <a:t>lakukan</a:t>
            </a:r>
            <a:r>
              <a:rPr lang="en-US" sz="2400" dirty="0"/>
              <a:t> </a:t>
            </a:r>
            <a:r>
              <a:rPr lang="en-US" sz="2400" dirty="0" err="1"/>
              <a:t>pemejanan</a:t>
            </a:r>
            <a:r>
              <a:rPr lang="en-US" sz="2400" dirty="0"/>
              <a:t>/</a:t>
            </a:r>
            <a:r>
              <a:rPr lang="en-US" sz="2400" dirty="0" err="1"/>
              <a:t>perlakuan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uji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tenang</a:t>
            </a:r>
            <a:r>
              <a:rPr lang="en-US" sz="2400" dirty="0"/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26B0E-281A-36D2-B51F-837707EC79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0"/>
          <a:stretch/>
        </p:blipFill>
        <p:spPr>
          <a:xfrm>
            <a:off x="838200" y="1698628"/>
            <a:ext cx="5101441" cy="380186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ACB3BB7-18C4-8DA2-C2DA-DB6237AD4611}"/>
              </a:ext>
            </a:extLst>
          </p:cNvPr>
          <p:cNvSpPr/>
          <p:nvPr/>
        </p:nvSpPr>
        <p:spPr>
          <a:xfrm>
            <a:off x="2870791" y="2647507"/>
            <a:ext cx="510362" cy="4678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39335C-B780-414D-6DD8-EBBD9E7BEDA7}"/>
              </a:ext>
            </a:extLst>
          </p:cNvPr>
          <p:cNvSpPr/>
          <p:nvPr/>
        </p:nvSpPr>
        <p:spPr>
          <a:xfrm>
            <a:off x="3990752" y="2277147"/>
            <a:ext cx="687573" cy="678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FB5BD3-7D7F-12C8-15BB-8E65144D26C0}"/>
              </a:ext>
            </a:extLst>
          </p:cNvPr>
          <p:cNvSpPr/>
          <p:nvPr/>
        </p:nvSpPr>
        <p:spPr>
          <a:xfrm>
            <a:off x="4281376" y="4066961"/>
            <a:ext cx="577704" cy="5475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905203-767C-EDBE-2116-4A2F98855233}"/>
              </a:ext>
            </a:extLst>
          </p:cNvPr>
          <p:cNvSpPr/>
          <p:nvPr/>
        </p:nvSpPr>
        <p:spPr>
          <a:xfrm>
            <a:off x="2870791" y="4490483"/>
            <a:ext cx="510362" cy="4678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5209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26C1-0F90-C028-13B0-78A76C31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(Sampling)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8BAAF-71DE-989C-2603-BAB48B9D5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636"/>
            <a:ext cx="824200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Pengambilan</a:t>
            </a:r>
            <a:r>
              <a:rPr lang="en-US" sz="2400" dirty="0"/>
              <a:t> </a:t>
            </a:r>
            <a:r>
              <a:rPr lang="en-US" sz="2400" dirty="0" err="1"/>
              <a:t>sampel</a:t>
            </a:r>
            <a:r>
              <a:rPr lang="en-US" sz="2400" dirty="0"/>
              <a:t>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hewan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hidup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atau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mati</a:t>
            </a:r>
            <a:endParaRPr lang="en-US" sz="2400" dirty="0">
              <a:sym typeface="Wingdings" pitchFamily="2" charset="2"/>
            </a:endParaRPr>
          </a:p>
          <a:p>
            <a:r>
              <a:rPr lang="en-US" sz="2400" dirty="0" err="1">
                <a:sym typeface="Wingdings" pitchFamily="2" charset="2"/>
              </a:rPr>
              <a:t>Pengambilan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darah</a:t>
            </a:r>
            <a:endParaRPr lang="en-US" sz="2400" dirty="0">
              <a:sym typeface="Wingdings" pitchFamily="2" charset="2"/>
            </a:endParaRPr>
          </a:p>
          <a:p>
            <a:pPr lvl="1"/>
            <a:r>
              <a:rPr lang="en-US" dirty="0"/>
              <a:t>Jika volume </a:t>
            </a:r>
            <a:r>
              <a:rPr lang="en-US" dirty="0" err="1"/>
              <a:t>darah</a:t>
            </a:r>
            <a:r>
              <a:rPr lang="en-US" dirty="0"/>
              <a:t> yang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memotong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ujung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ekor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/>
              <a:t>Jika volume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:</a:t>
            </a:r>
          </a:p>
          <a:p>
            <a:pPr lvl="2"/>
            <a:r>
              <a:rPr lang="en-US" sz="2400" dirty="0" err="1"/>
              <a:t>Melalui</a:t>
            </a:r>
            <a:r>
              <a:rPr lang="en-US" sz="2400" dirty="0"/>
              <a:t> Sinus orbitalis,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mikro</a:t>
            </a:r>
            <a:r>
              <a:rPr lang="en-US" sz="2400" dirty="0"/>
              <a:t> </a:t>
            </a:r>
            <a:r>
              <a:rPr lang="en-US" sz="2400" dirty="0" err="1"/>
              <a:t>hematokrit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tabung</a:t>
            </a:r>
            <a:r>
              <a:rPr lang="en-US" sz="2400" dirty="0"/>
              <a:t> </a:t>
            </a:r>
            <a:r>
              <a:rPr lang="en-US" sz="2400" dirty="0" err="1"/>
              <a:t>kapiler</a:t>
            </a:r>
            <a:r>
              <a:rPr lang="en-US" sz="2400" dirty="0"/>
              <a:t> </a:t>
            </a:r>
            <a:r>
              <a:rPr lang="en-US" sz="2400" dirty="0" err="1"/>
              <a:t>yg</a:t>
            </a:r>
            <a:r>
              <a:rPr lang="en-US" sz="2400" dirty="0"/>
              <a:t> </a:t>
            </a:r>
            <a:r>
              <a:rPr lang="en-US" sz="2400" dirty="0" err="1"/>
              <a:t>mengandung</a:t>
            </a:r>
            <a:r>
              <a:rPr lang="en-US" sz="2400" dirty="0"/>
              <a:t> heparin, Bisa </a:t>
            </a:r>
            <a:r>
              <a:rPr lang="en-US" sz="2400" dirty="0" err="1"/>
              <a:t>memperoleh</a:t>
            </a:r>
            <a:r>
              <a:rPr lang="en-US" sz="2400" dirty="0"/>
              <a:t> 0,5 ml </a:t>
            </a:r>
            <a:r>
              <a:rPr lang="en-US" sz="2400" dirty="0" err="1"/>
              <a:t>tiap</a:t>
            </a:r>
            <a:r>
              <a:rPr lang="en-US" sz="2400" dirty="0"/>
              <a:t> 2 </a:t>
            </a:r>
            <a:r>
              <a:rPr lang="en-US" sz="2400" dirty="0" err="1"/>
              <a:t>atau</a:t>
            </a:r>
            <a:r>
              <a:rPr lang="en-US" sz="2400" dirty="0"/>
              <a:t> 3 </a:t>
            </a:r>
            <a:r>
              <a:rPr lang="en-US" sz="2400" dirty="0" err="1"/>
              <a:t>minggu</a:t>
            </a:r>
            <a:endParaRPr lang="en-US" sz="2400" dirty="0"/>
          </a:p>
          <a:p>
            <a:pPr lvl="2"/>
            <a:r>
              <a:rPr lang="en-US" sz="2400" dirty="0"/>
              <a:t>	Intra </a:t>
            </a:r>
            <a:r>
              <a:rPr lang="en-US" sz="2400" dirty="0" err="1"/>
              <a:t>Cardiaca</a:t>
            </a:r>
            <a:r>
              <a:rPr lang="en-US" sz="2400" dirty="0"/>
              <a:t> (I.C)</a:t>
            </a:r>
          </a:p>
          <a:p>
            <a:pPr lvl="3"/>
            <a:r>
              <a:rPr lang="en-US" sz="2400" dirty="0" err="1"/>
              <a:t>Pengambilan</a:t>
            </a:r>
            <a:r>
              <a:rPr lang="en-US" sz="2400" dirty="0"/>
              <a:t> </a:t>
            </a:r>
            <a:r>
              <a:rPr lang="en-US" sz="2400" dirty="0" err="1"/>
              <a:t>darah</a:t>
            </a:r>
            <a:r>
              <a:rPr lang="en-US" sz="2400" dirty="0"/>
              <a:t> pada </a:t>
            </a:r>
            <a:r>
              <a:rPr lang="en-US" sz="2400" dirty="0" err="1"/>
              <a:t>Jantung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Anestesi</a:t>
            </a:r>
            <a:r>
              <a:rPr lang="en-US" sz="2400" dirty="0"/>
              <a:t> </a:t>
            </a:r>
            <a:r>
              <a:rPr lang="en-US" sz="2400" dirty="0" err="1"/>
              <a:t>terlebih</a:t>
            </a:r>
            <a:r>
              <a:rPr lang="en-US" sz="2400" dirty="0"/>
              <a:t> </a:t>
            </a:r>
            <a:r>
              <a:rPr lang="en-US" sz="2400" dirty="0" err="1"/>
              <a:t>dahulu</a:t>
            </a:r>
            <a:r>
              <a:rPr lang="en-US" sz="2400" dirty="0"/>
              <a:t>,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mudah</a:t>
            </a:r>
            <a:r>
              <a:rPr lang="en-US" sz="2400" dirty="0"/>
              <a:t> dan </a:t>
            </a:r>
            <a:r>
              <a:rPr lang="en-US" sz="2400" dirty="0" err="1"/>
              <a:t>sering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pada </a:t>
            </a:r>
            <a:r>
              <a:rPr lang="en-US" sz="2400" dirty="0" err="1"/>
              <a:t>Tikus</a:t>
            </a:r>
            <a:r>
              <a:rPr lang="en-US" sz="2400" dirty="0"/>
              <a:t> </a:t>
            </a:r>
            <a:r>
              <a:rPr lang="en-US" sz="2400" dirty="0" err="1"/>
              <a:t>dibandingkan</a:t>
            </a:r>
            <a:r>
              <a:rPr lang="en-US" sz="2400" dirty="0"/>
              <a:t> </a:t>
            </a:r>
            <a:r>
              <a:rPr lang="en-US" sz="2400" dirty="0" err="1"/>
              <a:t>Mencit</a:t>
            </a:r>
            <a:endParaRPr lang="en-US" sz="2400" dirty="0"/>
          </a:p>
          <a:p>
            <a:pPr lvl="2"/>
            <a:r>
              <a:rPr lang="en-US" sz="2400" dirty="0"/>
              <a:t>Vena </a:t>
            </a:r>
            <a:r>
              <a:rPr lang="en-US" sz="2400" dirty="0" err="1"/>
              <a:t>saphena</a:t>
            </a:r>
            <a:r>
              <a:rPr lang="en-US" sz="2400" dirty="0"/>
              <a:t> kaki</a:t>
            </a:r>
          </a:p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3002C2-95DC-C77A-2DBF-3F1765C0D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037" y="2342891"/>
            <a:ext cx="2495738" cy="2172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4F9B1-C554-547A-452E-33828E9A22F7}"/>
              </a:ext>
            </a:extLst>
          </p:cNvPr>
          <p:cNvSpPr txBox="1"/>
          <p:nvPr/>
        </p:nvSpPr>
        <p:spPr>
          <a:xfrm>
            <a:off x="9334824" y="4520980"/>
            <a:ext cx="2618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Sampling </a:t>
            </a:r>
            <a:r>
              <a:rPr lang="en-US" sz="1800" dirty="0" err="1"/>
              <a:t>darah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sinus orbitalis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66160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1AD5-0689-0B61-4315-79DBFAF8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(Sampling)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56022-0DF5-83BD-8B4A-C239BAB9F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18991" cy="4351338"/>
          </a:xfrm>
        </p:spPr>
        <p:txBody>
          <a:bodyPr/>
          <a:lstStyle/>
          <a:p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cairan</a:t>
            </a:r>
            <a:r>
              <a:rPr lang="en-US" dirty="0"/>
              <a:t> </a:t>
            </a:r>
            <a:r>
              <a:rPr lang="en-US" dirty="0" err="1"/>
              <a:t>tubuh</a:t>
            </a:r>
            <a:endParaRPr lang="en-US" dirty="0"/>
          </a:p>
          <a:p>
            <a:pPr lvl="1"/>
            <a:r>
              <a:rPr lang="en-US" dirty="0" err="1"/>
              <a:t>Cairan</a:t>
            </a:r>
            <a:r>
              <a:rPr lang="en-US" dirty="0"/>
              <a:t> </a:t>
            </a:r>
            <a:r>
              <a:rPr lang="en-US" dirty="0" err="1"/>
              <a:t>limfe</a:t>
            </a:r>
            <a:endParaRPr lang="en-US" dirty="0"/>
          </a:p>
          <a:p>
            <a:pPr lvl="1"/>
            <a:r>
              <a:rPr lang="en-US" dirty="0" err="1"/>
              <a:t>Cairan</a:t>
            </a:r>
            <a:r>
              <a:rPr lang="en-US" dirty="0"/>
              <a:t> </a:t>
            </a:r>
            <a:r>
              <a:rPr lang="en-US" dirty="0" err="1"/>
              <a:t>asites</a:t>
            </a:r>
            <a:endParaRPr lang="en-US" dirty="0"/>
          </a:p>
          <a:p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urin</a:t>
            </a:r>
            <a:endParaRPr lang="en-US" dirty="0"/>
          </a:p>
          <a:p>
            <a:pPr>
              <a:buNone/>
            </a:pPr>
            <a:r>
              <a:rPr lang="en-US" dirty="0"/>
              <a:t>	</a:t>
            </a:r>
            <a:r>
              <a:rPr lang="en-US" dirty="0" err="1"/>
              <a:t>kebanyakan</a:t>
            </a:r>
            <a:r>
              <a:rPr lang="en-US" dirty="0"/>
              <a:t> </a:t>
            </a:r>
            <a:r>
              <a:rPr lang="en-US" dirty="0" err="1"/>
              <a:t>mencit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kencing</a:t>
            </a:r>
            <a:r>
              <a:rPr lang="en-US" dirty="0"/>
              <a:t>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dipegang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kandang</a:t>
            </a:r>
            <a:r>
              <a:rPr lang="en-US" dirty="0"/>
              <a:t> </a:t>
            </a:r>
            <a:r>
              <a:rPr lang="en-US" dirty="0" err="1"/>
              <a:t>metabolit</a:t>
            </a:r>
            <a:r>
              <a:rPr lang="en-US" dirty="0"/>
              <a:t>.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urin</a:t>
            </a:r>
            <a:r>
              <a:rPr lang="en-US" dirty="0"/>
              <a:t> </a:t>
            </a:r>
            <a:r>
              <a:rPr lang="en-US" dirty="0" err="1"/>
              <a:t>menguap</a:t>
            </a:r>
            <a:r>
              <a:rPr lang="en-US" dirty="0"/>
              <a:t>, </a:t>
            </a:r>
            <a:r>
              <a:rPr lang="en-US" dirty="0" err="1"/>
              <a:t>memasukkan</a:t>
            </a:r>
            <a:r>
              <a:rPr lang="en-US" dirty="0"/>
              <a:t> </a:t>
            </a:r>
            <a:r>
              <a:rPr lang="en-US" dirty="0" err="1"/>
              <a:t>penampung</a:t>
            </a:r>
            <a:r>
              <a:rPr lang="en-US" dirty="0"/>
              <a:t> </a:t>
            </a:r>
            <a:r>
              <a:rPr lang="en-US" dirty="0" err="1"/>
              <a:t>urin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es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menambah</a:t>
            </a:r>
            <a:r>
              <a:rPr lang="en-US" dirty="0"/>
              <a:t> </a:t>
            </a:r>
            <a:r>
              <a:rPr lang="en-US" dirty="0" err="1"/>
              <a:t>toluen</a:t>
            </a:r>
            <a:r>
              <a:rPr lang="en-US" dirty="0"/>
              <a:t>, </a:t>
            </a:r>
            <a:r>
              <a:rPr lang="en-US" dirty="0" err="1"/>
              <a:t>timol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minyak</a:t>
            </a:r>
            <a:r>
              <a:rPr lang="en-US" dirty="0"/>
              <a:t> </a:t>
            </a:r>
            <a:r>
              <a:rPr lang="en-US" dirty="0" err="1"/>
              <a:t>parafin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sampel</a:t>
            </a:r>
            <a:r>
              <a:rPr lang="en-US" dirty="0"/>
              <a:t> </a:t>
            </a:r>
            <a:r>
              <a:rPr lang="en-US" dirty="0" err="1"/>
              <a:t>urin</a:t>
            </a:r>
            <a:endParaRPr lang="en-US" dirty="0"/>
          </a:p>
          <a:p>
            <a:endParaRPr lang="en-ID" dirty="0"/>
          </a:p>
        </p:txBody>
      </p:sp>
      <p:pic>
        <p:nvPicPr>
          <p:cNvPr id="2052" name="Picture 4" descr="Metabolic Cage - Pengertian, Fungsi dan Cara Penggunaan -">
            <a:extLst>
              <a:ext uri="{FF2B5EF4-FFF2-40B4-BE49-F238E27FC236}">
                <a16:creationId xmlns:a16="http://schemas.microsoft.com/office/drawing/2014/main" id="{A8D15C07-A538-EE95-7B0A-5AE6798AC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4" t="16815" r="2554" b="12963"/>
          <a:stretch/>
        </p:blipFill>
        <p:spPr bwMode="auto">
          <a:xfrm>
            <a:off x="8357191" y="2166960"/>
            <a:ext cx="3530591" cy="316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458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78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6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6D18D-2242-473E-AC12-720FB84C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Tujuan:</a:t>
            </a:r>
          </a:p>
        </p:txBody>
      </p:sp>
      <p:sp>
        <p:nvSpPr>
          <p:cNvPr id="3083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22C62-0023-26F9-1065-E40AF4F7F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penanganan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uji</a:t>
            </a:r>
          </a:p>
          <a:p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pemberian</a:t>
            </a:r>
            <a:r>
              <a:rPr lang="en-US" sz="2400" dirty="0"/>
              <a:t> </a:t>
            </a:r>
            <a:r>
              <a:rPr lang="en-US" sz="2400" dirty="0" err="1"/>
              <a:t>obat</a:t>
            </a:r>
            <a:r>
              <a:rPr lang="en-US" sz="2400" dirty="0"/>
              <a:t> pada </a:t>
            </a:r>
            <a:r>
              <a:rPr lang="en-US" sz="2400" dirty="0" err="1"/>
              <a:t>hewan</a:t>
            </a:r>
            <a:r>
              <a:rPr lang="en-US" sz="2400" dirty="0"/>
              <a:t> uji</a:t>
            </a:r>
          </a:p>
          <a:p>
            <a:r>
              <a:rPr lang="en-US" sz="2400" dirty="0" err="1"/>
              <a:t>Memahami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konversi</a:t>
            </a:r>
            <a:r>
              <a:rPr lang="en-US" sz="2400" dirty="0"/>
              <a:t> </a:t>
            </a:r>
            <a:r>
              <a:rPr lang="en-US" sz="2400" dirty="0" err="1"/>
              <a:t>dosis</a:t>
            </a:r>
            <a:r>
              <a:rPr lang="en-US" sz="2400" dirty="0"/>
              <a:t> </a:t>
            </a:r>
            <a:r>
              <a:rPr lang="en-US" sz="2400" dirty="0" err="1"/>
              <a:t>antarsubyek</a:t>
            </a:r>
            <a:r>
              <a:rPr lang="en-US" sz="2400" dirty="0"/>
              <a:t> uji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4384D9-2ECC-D225-6D6B-8A294F9CD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r="22998" b="2"/>
          <a:stretch/>
        </p:blipFill>
        <p:spPr bwMode="auto">
          <a:xfrm>
            <a:off x="5124450" y="634382"/>
            <a:ext cx="6657213" cy="54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614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547D3-5A9C-54DE-2497-C0395F21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6D55C-E3C9-4C52-0BB8-F1919808A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3F6BF-0B22-FD71-D45C-09D723417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50" y="188375"/>
            <a:ext cx="8914500" cy="59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1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25B29-3421-4399-27FB-87A8CA21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065"/>
            <a:ext cx="10515600" cy="1325563"/>
          </a:xfrm>
        </p:spPr>
        <p:txBody>
          <a:bodyPr/>
          <a:lstStyle/>
          <a:p>
            <a:r>
              <a:rPr lang="en-US" dirty="0" err="1"/>
              <a:t>Tikus</a:t>
            </a:r>
            <a:r>
              <a:rPr lang="en-US" dirty="0"/>
              <a:t>/Rat (Rattus norvegicus)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073BF-CCD6-1C39-A96D-10D80BA74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53" y="1809549"/>
            <a:ext cx="8125047" cy="4059070"/>
          </a:xfrm>
        </p:spPr>
        <p:txBody>
          <a:bodyPr>
            <a:normAutofit fontScale="92500"/>
          </a:bodyPr>
          <a:lstStyle/>
          <a:p>
            <a:pPr lvl="0"/>
            <a:r>
              <a:rPr lang="en-US" sz="2200" dirty="0"/>
              <a:t>Paling </a:t>
            </a:r>
            <a:r>
              <a:rPr lang="en-US" sz="2200" dirty="0" err="1"/>
              <a:t>banyak</a:t>
            </a:r>
            <a:r>
              <a:rPr lang="en-US" sz="2200" dirty="0"/>
              <a:t> ke-2 </a:t>
            </a:r>
            <a:r>
              <a:rPr lang="en-US" sz="2200" dirty="0" err="1"/>
              <a:t>digunakan</a:t>
            </a:r>
            <a:r>
              <a:rPr lang="en-US" sz="2200" dirty="0"/>
              <a:t> </a:t>
            </a:r>
            <a:r>
              <a:rPr lang="en-US" sz="2200" dirty="0" err="1"/>
              <a:t>sebagai</a:t>
            </a:r>
            <a:r>
              <a:rPr lang="en-US" sz="2200" dirty="0"/>
              <a:t> </a:t>
            </a:r>
            <a:r>
              <a:rPr lang="en-US" sz="2200" dirty="0" err="1"/>
              <a:t>hewan</a:t>
            </a:r>
            <a:r>
              <a:rPr lang="en-US" sz="2200" dirty="0"/>
              <a:t> </a:t>
            </a:r>
            <a:r>
              <a:rPr lang="en-US" sz="2200" dirty="0" err="1"/>
              <a:t>percobaan</a:t>
            </a:r>
            <a:r>
              <a:rPr lang="en-US" sz="2200" dirty="0"/>
              <a:t> </a:t>
            </a:r>
            <a:r>
              <a:rPr lang="en-US" sz="2200" dirty="0" err="1"/>
              <a:t>laboratorium</a:t>
            </a:r>
            <a:r>
              <a:rPr lang="en-US" sz="2200" dirty="0"/>
              <a:t> </a:t>
            </a:r>
            <a:r>
              <a:rPr lang="en-US" sz="2200" dirty="0" err="1"/>
              <a:t>setelah</a:t>
            </a:r>
            <a:r>
              <a:rPr lang="en-US" sz="2200" dirty="0"/>
              <a:t> </a:t>
            </a:r>
            <a:r>
              <a:rPr lang="en-US" sz="2200" dirty="0" err="1"/>
              <a:t>mencit</a:t>
            </a:r>
            <a:r>
              <a:rPr lang="en-US" sz="2200" dirty="0"/>
              <a:t>. </a:t>
            </a:r>
            <a:r>
              <a:rPr lang="en-US" sz="2200" dirty="0" err="1"/>
              <a:t>Lebih</a:t>
            </a:r>
            <a:r>
              <a:rPr lang="en-US" sz="2200" dirty="0"/>
              <a:t> </a:t>
            </a:r>
            <a:r>
              <a:rPr lang="en-US" sz="2200" dirty="0" err="1"/>
              <a:t>besar</a:t>
            </a:r>
            <a:r>
              <a:rPr lang="en-US" sz="2200" dirty="0"/>
              <a:t> dan </a:t>
            </a:r>
            <a:r>
              <a:rPr lang="en-US" sz="2200" dirty="0" err="1"/>
              <a:t>agresif</a:t>
            </a:r>
            <a:r>
              <a:rPr lang="en-US" sz="2200" dirty="0"/>
              <a:t> </a:t>
            </a:r>
            <a:r>
              <a:rPr lang="en-US" sz="2200" dirty="0" err="1"/>
              <a:t>daripada</a:t>
            </a:r>
            <a:r>
              <a:rPr lang="en-US" sz="2200" dirty="0"/>
              <a:t> </a:t>
            </a:r>
            <a:r>
              <a:rPr lang="en-US" sz="2200" dirty="0" err="1"/>
              <a:t>mencit</a:t>
            </a:r>
            <a:endParaRPr lang="en-US" sz="2200" dirty="0"/>
          </a:p>
          <a:p>
            <a:pPr lvl="0"/>
            <a:r>
              <a:rPr lang="en-US" sz="2200" b="1" dirty="0" err="1">
                <a:solidFill>
                  <a:srgbClr val="0070C0"/>
                </a:solidFill>
              </a:rPr>
              <a:t>Tikus</a:t>
            </a:r>
            <a:r>
              <a:rPr lang="en-US" sz="2200" b="1" dirty="0">
                <a:solidFill>
                  <a:srgbClr val="0070C0"/>
                </a:solidFill>
              </a:rPr>
              <a:t> Wistar</a:t>
            </a:r>
            <a:endParaRPr lang="en-US" sz="2200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2200" dirty="0"/>
              <a:t>	</a:t>
            </a:r>
            <a:r>
              <a:rPr lang="en-US" sz="2200" dirty="0" err="1"/>
              <a:t>Jenis</a:t>
            </a:r>
            <a:r>
              <a:rPr lang="en-US" sz="2200" dirty="0"/>
              <a:t> </a:t>
            </a:r>
            <a:r>
              <a:rPr lang="en-US" sz="2200" dirty="0" err="1"/>
              <a:t>galur</a:t>
            </a:r>
            <a:r>
              <a:rPr lang="en-US" sz="2200" dirty="0"/>
              <a:t> </a:t>
            </a:r>
            <a:r>
              <a:rPr lang="en-US" sz="2200" dirty="0" err="1"/>
              <a:t>ini</a:t>
            </a:r>
            <a:r>
              <a:rPr lang="en-US" sz="2200" dirty="0"/>
              <a:t> </a:t>
            </a:r>
            <a:r>
              <a:rPr lang="en-US" sz="2200" dirty="0" err="1"/>
              <a:t>dikembangkan</a:t>
            </a:r>
            <a:r>
              <a:rPr lang="en-US" sz="2200" dirty="0"/>
              <a:t>  </a:t>
            </a:r>
            <a:r>
              <a:rPr lang="en-US" sz="2200" dirty="0" err="1"/>
              <a:t>institut</a:t>
            </a:r>
            <a:r>
              <a:rPr lang="en-US" sz="2200" dirty="0"/>
              <a:t> Wistar </a:t>
            </a:r>
            <a:r>
              <a:rPr lang="en-US" sz="2200" dirty="0" err="1"/>
              <a:t>tahun</a:t>
            </a:r>
            <a:r>
              <a:rPr lang="en-US" sz="2200" dirty="0"/>
              <a:t> 1906</a:t>
            </a:r>
          </a:p>
          <a:p>
            <a:pPr lvl="0"/>
            <a:r>
              <a:rPr lang="en-US" sz="2200" b="1" dirty="0" err="1">
                <a:solidFill>
                  <a:srgbClr val="0070C0"/>
                </a:solidFill>
              </a:rPr>
              <a:t>Tikus</a:t>
            </a:r>
            <a:r>
              <a:rPr lang="en-US" sz="2200" b="1" dirty="0">
                <a:solidFill>
                  <a:srgbClr val="0070C0"/>
                </a:solidFill>
              </a:rPr>
              <a:t> Sprague Dawley (SD)</a:t>
            </a:r>
            <a:endParaRPr lang="en-US" sz="2200" dirty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en-US" sz="2200" dirty="0" err="1"/>
              <a:t>Dikembangkan</a:t>
            </a:r>
            <a:r>
              <a:rPr lang="en-US" sz="2200" dirty="0"/>
              <a:t>  oleh </a:t>
            </a:r>
            <a:r>
              <a:rPr lang="en-US" sz="2200" dirty="0" err="1"/>
              <a:t>peternakan</a:t>
            </a:r>
            <a:r>
              <a:rPr lang="en-US" sz="2200" dirty="0"/>
              <a:t> Sprague Dawley (</a:t>
            </a:r>
            <a:r>
              <a:rPr lang="en-US" sz="2200" dirty="0" err="1"/>
              <a:t>kemudian</a:t>
            </a:r>
            <a:r>
              <a:rPr lang="en-US" sz="2200" dirty="0"/>
              <a:t> </a:t>
            </a:r>
            <a:r>
              <a:rPr lang="en-US" sz="2200" dirty="0" err="1"/>
              <a:t>menjadi</a:t>
            </a:r>
            <a:r>
              <a:rPr lang="en-US" sz="2200" dirty="0"/>
              <a:t> Perusahaan Animal Sprague Dawley) di Madison, Wisconsin</a:t>
            </a:r>
          </a:p>
          <a:p>
            <a:pPr lvl="0"/>
            <a:r>
              <a:rPr lang="en-US" sz="2200" b="1" dirty="0" err="1"/>
              <a:t>Biobreeding</a:t>
            </a:r>
            <a:r>
              <a:rPr lang="en-US" sz="2200" b="1" dirty="0"/>
              <a:t> </a:t>
            </a:r>
            <a:r>
              <a:rPr lang="en-US" sz="2200" b="1" dirty="0" err="1"/>
              <a:t>tikus</a:t>
            </a:r>
            <a:br>
              <a:rPr lang="en-US" sz="2200" dirty="0"/>
            </a:br>
            <a:r>
              <a:rPr lang="en-US" sz="2200" dirty="0" err="1"/>
              <a:t>Tikus</a:t>
            </a:r>
            <a:r>
              <a:rPr lang="en-US" sz="2200" dirty="0"/>
              <a:t> </a:t>
            </a:r>
            <a:r>
              <a:rPr lang="en-US" sz="2200" dirty="0" err="1"/>
              <a:t>Biobreeding</a:t>
            </a:r>
            <a:r>
              <a:rPr lang="en-US" sz="2200" dirty="0"/>
              <a:t> Diabetes Prone (</a:t>
            </a:r>
            <a:r>
              <a:rPr lang="en-US" sz="2200" dirty="0" err="1"/>
              <a:t>atau</a:t>
            </a:r>
            <a:r>
              <a:rPr lang="en-US" sz="2200" dirty="0"/>
              <a:t> </a:t>
            </a:r>
            <a:r>
              <a:rPr lang="en-US" sz="2200" dirty="0" err="1"/>
              <a:t>Tikus</a:t>
            </a:r>
            <a:r>
              <a:rPr lang="en-US" sz="2200" dirty="0"/>
              <a:t> BBDP ) </a:t>
            </a:r>
            <a:r>
              <a:rPr lang="en-US" sz="2200" dirty="0" err="1"/>
              <a:t>adalah</a:t>
            </a:r>
            <a:r>
              <a:rPr lang="en-US" sz="2200" dirty="0"/>
              <a:t> </a:t>
            </a:r>
            <a:r>
              <a:rPr lang="en-US" sz="2200" dirty="0" err="1"/>
              <a:t>tikus</a:t>
            </a:r>
            <a:r>
              <a:rPr lang="en-US" sz="2200" dirty="0"/>
              <a:t> </a:t>
            </a:r>
            <a:r>
              <a:rPr lang="en-US" sz="2200" dirty="0" err="1"/>
              <a:t>galur</a:t>
            </a:r>
            <a:r>
              <a:rPr lang="en-US" sz="2200" dirty="0"/>
              <a:t> inbred yang </a:t>
            </a:r>
            <a:r>
              <a:rPr lang="en-US" sz="2200" dirty="0" err="1"/>
              <a:t>berkembang</a:t>
            </a:r>
            <a:r>
              <a:rPr lang="en-US" sz="2200" dirty="0"/>
              <a:t> </a:t>
            </a:r>
            <a:r>
              <a:rPr lang="en-US" sz="2200" dirty="0" err="1"/>
              <a:t>secara</a:t>
            </a:r>
            <a:r>
              <a:rPr lang="en-US" sz="2200" dirty="0"/>
              <a:t> </a:t>
            </a:r>
            <a:r>
              <a:rPr lang="en-US" sz="2200" dirty="0" err="1"/>
              <a:t>spontan</a:t>
            </a:r>
            <a:r>
              <a:rPr lang="en-US" sz="2200" dirty="0"/>
              <a:t> </a:t>
            </a:r>
            <a:r>
              <a:rPr lang="en-US" sz="2200" dirty="0" err="1"/>
              <a:t>autoimun</a:t>
            </a:r>
            <a:r>
              <a:rPr lang="en-US" sz="2200" dirty="0"/>
              <a:t> Type 1 Diabetes. </a:t>
            </a:r>
            <a:r>
              <a:rPr lang="en-US" sz="2200" dirty="0" err="1"/>
              <a:t>Digunakan</a:t>
            </a:r>
            <a:r>
              <a:rPr lang="en-US" sz="2200" dirty="0"/>
              <a:t> </a:t>
            </a:r>
            <a:r>
              <a:rPr lang="en-US" sz="2200" dirty="0" err="1"/>
              <a:t>sebagai</a:t>
            </a:r>
            <a:r>
              <a:rPr lang="en-US" sz="2200" dirty="0"/>
              <a:t> </a:t>
            </a:r>
            <a:r>
              <a:rPr lang="en-US" sz="2200" dirty="0" err="1"/>
              <a:t>hewan</a:t>
            </a:r>
            <a:r>
              <a:rPr lang="en-US" sz="2200" dirty="0"/>
              <a:t> model </a:t>
            </a:r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tipe</a:t>
            </a:r>
            <a:r>
              <a:rPr lang="en-US" sz="2200" dirty="0"/>
              <a:t> 1 diabetes. </a:t>
            </a:r>
          </a:p>
          <a:p>
            <a:endParaRPr lang="en-ID" dirty="0"/>
          </a:p>
        </p:txBody>
      </p:sp>
      <p:pic>
        <p:nvPicPr>
          <p:cNvPr id="3074" name="Picture 2" descr="PROFIL TEKANAN DARAH NORMAL TIKUS PUTIH (Rattus norvegicus) GALUR WISTAR  DAN SPRAGUE-DAWLEY KANTI RAHMI FAUZIYAH">
            <a:extLst>
              <a:ext uri="{FF2B5EF4-FFF2-40B4-BE49-F238E27FC236}">
                <a16:creationId xmlns:a16="http://schemas.microsoft.com/office/drawing/2014/main" id="{C4BBACCB-0EC5-D3B4-C7EE-9280D654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711543"/>
            <a:ext cx="3343631" cy="19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3FC819-04E6-4CD5-BA58-92411BC4FDBC}"/>
              </a:ext>
            </a:extLst>
          </p:cNvPr>
          <p:cNvSpPr txBox="1"/>
          <p:nvPr/>
        </p:nvSpPr>
        <p:spPr>
          <a:xfrm>
            <a:off x="9326834" y="4674357"/>
            <a:ext cx="2865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err="1"/>
              <a:t>Tikus</a:t>
            </a:r>
            <a:r>
              <a:rPr lang="en-US" dirty="0"/>
              <a:t> Sprague Dawley</a:t>
            </a:r>
          </a:p>
        </p:txBody>
      </p:sp>
    </p:spTree>
    <p:extLst>
      <p:ext uri="{BB962C8B-B14F-4D97-AF65-F5344CB8AC3E}">
        <p14:creationId xmlns:p14="http://schemas.microsoft.com/office/powerpoint/2010/main" val="865921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610F-AEAF-9AC3-A083-129B26C77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70" y="485922"/>
            <a:ext cx="8327065" cy="560653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dirty="0"/>
              <a:t>Long-Evans </a:t>
            </a:r>
            <a:r>
              <a:rPr lang="en-US" b="1" dirty="0" err="1"/>
              <a:t>tikus</a:t>
            </a:r>
            <a:br>
              <a:rPr lang="en-US" dirty="0"/>
            </a:br>
            <a:r>
              <a:rPr lang="en-US" dirty="0"/>
              <a:t>Long-Evans </a:t>
            </a:r>
            <a:r>
              <a:rPr lang="en-US" dirty="0" err="1"/>
              <a:t>tikus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tikus</a:t>
            </a:r>
            <a:r>
              <a:rPr lang="en-US" dirty="0"/>
              <a:t> strain outbred </a:t>
            </a:r>
            <a:r>
              <a:rPr lang="en-US" dirty="0" err="1"/>
              <a:t>milik</a:t>
            </a:r>
            <a:r>
              <a:rPr lang="en-US" dirty="0"/>
              <a:t> </a:t>
            </a:r>
            <a:r>
              <a:rPr lang="en-US" dirty="0" err="1"/>
              <a:t>spesies</a:t>
            </a:r>
            <a:r>
              <a:rPr lang="en-US" dirty="0"/>
              <a:t> Rattus norvegicus.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galur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dikembangkan</a:t>
            </a:r>
            <a:r>
              <a:rPr lang="en-US" dirty="0"/>
              <a:t> oleh Drs. Long dan Evans pada </a:t>
            </a:r>
            <a:r>
              <a:rPr lang="en-US" dirty="0" err="1"/>
              <a:t>tahun</a:t>
            </a:r>
            <a:r>
              <a:rPr lang="en-US" dirty="0"/>
              <a:t> 1915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menyilangkan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Wistar </a:t>
            </a:r>
            <a:r>
              <a:rPr lang="en-US" dirty="0" err="1"/>
              <a:t>betina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abu-abu</a:t>
            </a:r>
            <a:r>
              <a:rPr lang="en-US" dirty="0"/>
              <a:t> liar </a:t>
            </a:r>
            <a:r>
              <a:rPr lang="en-US" dirty="0" err="1"/>
              <a:t>laki-laki</a:t>
            </a:r>
            <a:r>
              <a:rPr lang="en-US" dirty="0"/>
              <a:t>. Long Evans </a:t>
            </a:r>
            <a:r>
              <a:rPr lang="en-US" dirty="0" err="1"/>
              <a:t>tikus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tudung </a:t>
            </a:r>
            <a:r>
              <a:rPr lang="en-US" dirty="0" err="1"/>
              <a:t>hitam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kadang-kadang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kerudung</a:t>
            </a:r>
            <a:r>
              <a:rPr lang="en-US" dirty="0"/>
              <a:t> </a:t>
            </a:r>
            <a:r>
              <a:rPr lang="en-US" dirty="0" err="1"/>
              <a:t>cokelat</a:t>
            </a:r>
            <a:r>
              <a:rPr lang="en-US" dirty="0"/>
              <a:t>. </a:t>
            </a:r>
            <a:r>
              <a:rPr lang="en-US" dirty="0" err="1"/>
              <a:t>Dimanfaatkan</a:t>
            </a:r>
            <a:r>
              <a:rPr lang="en-US" dirty="0"/>
              <a:t> pada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obesitas</a:t>
            </a:r>
            <a:r>
              <a:rPr lang="en-US" dirty="0"/>
              <a:t> 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Zucker </a:t>
            </a:r>
            <a:r>
              <a:rPr lang="en-US" b="1" dirty="0" err="1"/>
              <a:t>tikus</a:t>
            </a:r>
            <a:endParaRPr lang="en-US" dirty="0"/>
          </a:p>
          <a:p>
            <a:pPr lvl="1">
              <a:buNone/>
            </a:pPr>
            <a:r>
              <a:rPr lang="en-US" sz="2800" dirty="0"/>
              <a:t>Zucker </a:t>
            </a:r>
            <a:r>
              <a:rPr lang="en-US" sz="2800" dirty="0" err="1"/>
              <a:t>tikus</a:t>
            </a:r>
            <a:r>
              <a:rPr lang="en-US" sz="2800" dirty="0"/>
              <a:t> </a:t>
            </a:r>
            <a:r>
              <a:rPr lang="en-US" sz="2800" dirty="0" err="1"/>
              <a:t>dibiakkan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model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penelitian</a:t>
            </a:r>
            <a:r>
              <a:rPr lang="en-US" sz="2800" dirty="0"/>
              <a:t> </a:t>
            </a:r>
            <a:r>
              <a:rPr lang="en-US" sz="2800" dirty="0" err="1"/>
              <a:t>genetik</a:t>
            </a:r>
            <a:r>
              <a:rPr lang="en-US" sz="2800" dirty="0"/>
              <a:t> pada </a:t>
            </a:r>
            <a:r>
              <a:rPr lang="en-US" sz="2800" dirty="0" err="1"/>
              <a:t>obesitas</a:t>
            </a:r>
            <a:r>
              <a:rPr lang="en-US" sz="2800" dirty="0"/>
              <a:t> dan </a:t>
            </a:r>
            <a:r>
              <a:rPr lang="en-US" sz="2800" dirty="0" err="1"/>
              <a:t>hipertensi</a:t>
            </a:r>
            <a:r>
              <a:rPr lang="en-US" sz="2800" dirty="0"/>
              <a:t>. Lois M. Zucker dan Theodore F. Zucker, </a:t>
            </a:r>
            <a:r>
              <a:rPr lang="en-US" sz="2800" dirty="0" err="1"/>
              <a:t>peneliti</a:t>
            </a:r>
            <a:r>
              <a:rPr lang="en-US" sz="2800" dirty="0"/>
              <a:t> </a:t>
            </a:r>
            <a:r>
              <a:rPr lang="en-US" sz="2800" dirty="0" err="1"/>
              <a:t>pelopor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studi</a:t>
            </a:r>
            <a:r>
              <a:rPr lang="en-US" sz="2800" dirty="0"/>
              <a:t> </a:t>
            </a:r>
            <a:r>
              <a:rPr lang="en-US" sz="2800" dirty="0" err="1"/>
              <a:t>genetika</a:t>
            </a:r>
            <a:r>
              <a:rPr lang="en-US" sz="2800" dirty="0"/>
              <a:t> </a:t>
            </a:r>
            <a:r>
              <a:rPr lang="en-US" sz="2800" dirty="0" err="1"/>
              <a:t>obesitas</a:t>
            </a:r>
            <a:r>
              <a:rPr lang="en-US" sz="2800" dirty="0"/>
              <a:t>. </a:t>
            </a:r>
            <a:br>
              <a:rPr lang="en-US" sz="2800" dirty="0"/>
            </a:br>
            <a:endParaRPr lang="en-US" sz="2800" dirty="0"/>
          </a:p>
          <a:p>
            <a:pPr lvl="0"/>
            <a:r>
              <a:rPr lang="en-US" b="1" dirty="0" err="1"/>
              <a:t>Tikus</a:t>
            </a:r>
            <a:r>
              <a:rPr lang="en-US" b="1" dirty="0"/>
              <a:t> </a:t>
            </a:r>
            <a:r>
              <a:rPr lang="en-US" b="1" dirty="0" err="1"/>
              <a:t>gundul</a:t>
            </a:r>
            <a:endParaRPr lang="en-US" dirty="0"/>
          </a:p>
          <a:p>
            <a:pPr>
              <a:buNone/>
            </a:pPr>
            <a:r>
              <a:rPr lang="en-US" dirty="0"/>
              <a:t>	</a:t>
            </a:r>
            <a:r>
              <a:rPr lang="en-US" dirty="0" err="1"/>
              <a:t>Diperkirakan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dua </a:t>
            </a:r>
            <a:r>
              <a:rPr lang="en-US" dirty="0" err="1"/>
              <a:t>puluh</a:t>
            </a:r>
            <a:r>
              <a:rPr lang="en-US" dirty="0"/>
              <a:t> lima gen </a:t>
            </a:r>
            <a:r>
              <a:rPr lang="en-US" dirty="0" err="1"/>
              <a:t>resesif</a:t>
            </a:r>
            <a:r>
              <a:rPr lang="en-US" dirty="0"/>
              <a:t> yang </a:t>
            </a:r>
            <a:r>
              <a:rPr lang="en-US" dirty="0" err="1"/>
              <a:t>menyebabkan</a:t>
            </a:r>
            <a:r>
              <a:rPr lang="en-US" dirty="0"/>
              <a:t> hairlessness di </a:t>
            </a:r>
            <a:r>
              <a:rPr lang="en-US" dirty="0" err="1"/>
              <a:t>laboratorium</a:t>
            </a:r>
            <a:r>
              <a:rPr lang="en-US" dirty="0"/>
              <a:t> </a:t>
            </a:r>
            <a:r>
              <a:rPr lang="en-US" dirty="0" err="1"/>
              <a:t>tikus</a:t>
            </a:r>
            <a:r>
              <a:rPr lang="en-US" dirty="0"/>
              <a:t>. </a:t>
            </a:r>
          </a:p>
          <a:p>
            <a:endParaRPr lang="en-ID" dirty="0"/>
          </a:p>
        </p:txBody>
      </p:sp>
      <p:pic>
        <p:nvPicPr>
          <p:cNvPr id="1026" name="Picture 2" descr="Long-Evans Rat | Charles River">
            <a:extLst>
              <a:ext uri="{FF2B5EF4-FFF2-40B4-BE49-F238E27FC236}">
                <a16:creationId xmlns:a16="http://schemas.microsoft.com/office/drawing/2014/main" id="{DB9A88B4-A945-DD87-544F-88C9DADFC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r="11200"/>
          <a:stretch/>
        </p:blipFill>
        <p:spPr bwMode="auto">
          <a:xfrm>
            <a:off x="9122735" y="765545"/>
            <a:ext cx="2936774" cy="216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56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E260-4F03-E942-3F31-716E6AC9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Tikus</a:t>
            </a:r>
            <a:r>
              <a:rPr lang="en-US" dirty="0"/>
              <a:t> </a:t>
            </a:r>
            <a:r>
              <a:rPr lang="en-US" dirty="0" err="1"/>
              <a:t>Jantan</a:t>
            </a:r>
            <a:r>
              <a:rPr lang="en-US" dirty="0"/>
              <a:t> dan </a:t>
            </a:r>
            <a:r>
              <a:rPr lang="en-US" dirty="0" err="1"/>
              <a:t>Betina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6D1F8-DAF8-FCA8-6BE0-CE98C97F1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1456" cy="4351338"/>
          </a:xfrm>
        </p:spPr>
        <p:txBody>
          <a:bodyPr/>
          <a:lstStyle/>
          <a:p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melihat</a:t>
            </a:r>
            <a:r>
              <a:rPr lang="en-US" sz="2800" dirty="0"/>
              <a:t> </a:t>
            </a:r>
            <a:r>
              <a:rPr lang="en-US" sz="2800" dirty="0" err="1"/>
              <a:t>jarak</a:t>
            </a:r>
            <a:r>
              <a:rPr lang="en-US" sz="2800" dirty="0"/>
              <a:t> </a:t>
            </a:r>
            <a:r>
              <a:rPr lang="en-US" sz="2800" dirty="0" err="1"/>
              <a:t>antara</a:t>
            </a:r>
            <a:r>
              <a:rPr lang="en-US" sz="2800" dirty="0"/>
              <a:t> anus </a:t>
            </a:r>
            <a:r>
              <a:rPr lang="en-US" sz="2800" dirty="0" err="1"/>
              <a:t>dengan</a:t>
            </a:r>
            <a:r>
              <a:rPr lang="en-US" sz="2800" dirty="0"/>
              <a:t> papilla </a:t>
            </a:r>
            <a:r>
              <a:rPr lang="en-US" sz="2800" dirty="0" err="1"/>
              <a:t>genitalis</a:t>
            </a:r>
            <a:r>
              <a:rPr lang="en-US" sz="2800" dirty="0"/>
              <a:t> dan scrotum</a:t>
            </a:r>
          </a:p>
          <a:p>
            <a:r>
              <a:rPr lang="en-US" altLang="ja-JP" sz="2800" b="1" dirty="0"/>
              <a:t>♀ </a:t>
            </a:r>
            <a:r>
              <a:rPr lang="en-US" sz="2800" b="1" dirty="0"/>
              <a:t>: </a:t>
            </a:r>
            <a:r>
              <a:rPr lang="en-US" sz="2800" dirty="0"/>
              <a:t>Jarak </a:t>
            </a:r>
            <a:r>
              <a:rPr lang="en-US" sz="2800" dirty="0" err="1"/>
              <a:t>antara</a:t>
            </a:r>
            <a:r>
              <a:rPr lang="en-US" sz="2800" dirty="0"/>
              <a:t> anus </a:t>
            </a:r>
            <a:r>
              <a:rPr lang="en-US" sz="2800" dirty="0" err="1"/>
              <a:t>dengan</a:t>
            </a:r>
            <a:r>
              <a:rPr lang="en-US" sz="2800" dirty="0"/>
              <a:t> papilla </a:t>
            </a:r>
            <a:r>
              <a:rPr lang="en-US" sz="2800" dirty="0" err="1"/>
              <a:t>genitalis</a:t>
            </a:r>
            <a:r>
              <a:rPr lang="en-US" sz="2800" dirty="0"/>
              <a:t> </a:t>
            </a:r>
            <a:r>
              <a:rPr lang="en-US" sz="2800" b="1" dirty="0" err="1"/>
              <a:t>dekat</a:t>
            </a:r>
            <a:endParaRPr lang="en-US" sz="2800" dirty="0"/>
          </a:p>
          <a:p>
            <a:r>
              <a:rPr lang="en-US" altLang="ja-JP" sz="2800" b="1" dirty="0"/>
              <a:t>♂</a:t>
            </a:r>
            <a:r>
              <a:rPr lang="en-US" altLang="ja-JP" sz="2800" dirty="0"/>
              <a:t> </a:t>
            </a:r>
            <a:r>
              <a:rPr lang="en-US" sz="2800" b="1" dirty="0"/>
              <a:t>: </a:t>
            </a:r>
            <a:r>
              <a:rPr lang="en-US" sz="2800" dirty="0"/>
              <a:t>Jarak </a:t>
            </a:r>
            <a:r>
              <a:rPr lang="en-US" sz="2800" dirty="0" err="1"/>
              <a:t>antara</a:t>
            </a:r>
            <a:r>
              <a:rPr lang="en-US" sz="2800" dirty="0"/>
              <a:t> anus </a:t>
            </a:r>
            <a:r>
              <a:rPr lang="en-US" sz="2800" dirty="0" err="1"/>
              <a:t>dengan</a:t>
            </a:r>
            <a:r>
              <a:rPr lang="en-US" sz="2800" dirty="0"/>
              <a:t> papilla </a:t>
            </a:r>
            <a:r>
              <a:rPr lang="en-US" sz="2800" dirty="0" err="1"/>
              <a:t>genitalis</a:t>
            </a:r>
            <a:r>
              <a:rPr lang="en-US" sz="2800" dirty="0"/>
              <a:t> </a:t>
            </a:r>
            <a:r>
              <a:rPr lang="en-US" sz="2800" b="1" dirty="0" err="1"/>
              <a:t>jauh</a:t>
            </a:r>
            <a:r>
              <a:rPr lang="en-US" sz="2800" dirty="0"/>
              <a:t> &amp; </a:t>
            </a:r>
            <a:r>
              <a:rPr lang="en-US" sz="2800" b="1" dirty="0" err="1"/>
              <a:t>terdapat</a:t>
            </a:r>
            <a:r>
              <a:rPr lang="en-US" sz="2800" b="1" dirty="0"/>
              <a:t> scrotum</a:t>
            </a:r>
            <a:endParaRPr lang="en-US" sz="2800" dirty="0"/>
          </a:p>
          <a:p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36616-E06D-E797-4B9B-C4A865D5A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02" y="1825625"/>
            <a:ext cx="5047137" cy="38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9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E38E5-A3CA-C136-3561-3D8153F5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872"/>
            <a:ext cx="9677400" cy="1325563"/>
          </a:xfrm>
        </p:spPr>
        <p:txBody>
          <a:bodyPr/>
          <a:lstStyle/>
          <a:p>
            <a:r>
              <a:rPr lang="en-US" dirty="0"/>
              <a:t>Cara Handling: </a:t>
            </a:r>
            <a:r>
              <a:rPr lang="en-US" dirty="0" err="1"/>
              <a:t>Tikus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F2839-264C-13E5-53D3-2A983D426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673686"/>
            <a:ext cx="910213" cy="910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CEFE8-DE11-9913-5FCF-F6558938D4F1}"/>
              </a:ext>
            </a:extLst>
          </p:cNvPr>
          <p:cNvSpPr txBox="1"/>
          <p:nvPr/>
        </p:nvSpPr>
        <p:spPr>
          <a:xfrm>
            <a:off x="1764533" y="5939134"/>
            <a:ext cx="9285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Jangan</a:t>
            </a:r>
            <a:r>
              <a:rPr lang="en-US" sz="2400" dirty="0"/>
              <a:t> </a:t>
            </a:r>
            <a:r>
              <a:rPr lang="en-US" sz="2400" dirty="0" err="1"/>
              <a:t>lakukan</a:t>
            </a:r>
            <a:r>
              <a:rPr lang="en-US" sz="2400" dirty="0"/>
              <a:t> </a:t>
            </a:r>
            <a:r>
              <a:rPr lang="en-US" sz="2400" dirty="0" err="1"/>
              <a:t>pemejanan</a:t>
            </a:r>
            <a:r>
              <a:rPr lang="en-US" sz="2400" dirty="0"/>
              <a:t>/</a:t>
            </a:r>
            <a:r>
              <a:rPr lang="en-US" sz="2400" dirty="0" err="1"/>
              <a:t>perlakuan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hewan</a:t>
            </a:r>
            <a:r>
              <a:rPr lang="en-US" sz="2400" dirty="0"/>
              <a:t> uji </a:t>
            </a:r>
            <a:r>
              <a:rPr lang="en-US" sz="2400" dirty="0" err="1"/>
              <a:t>belum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tenang</a:t>
            </a:r>
            <a:r>
              <a:rPr lang="en-US" sz="2400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20045-6F36-B41F-F71E-B278DCEF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40" y="199873"/>
            <a:ext cx="4136464" cy="1470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2B1F10-53C6-D0B4-ACD5-2B183885C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25" t="5282" r="9921"/>
          <a:stretch/>
        </p:blipFill>
        <p:spPr>
          <a:xfrm>
            <a:off x="238696" y="1883523"/>
            <a:ext cx="3051673" cy="2602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0A6E1E-6905-8A00-A5A9-934F763267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931"/>
          <a:stretch/>
        </p:blipFill>
        <p:spPr>
          <a:xfrm>
            <a:off x="3342566" y="1902408"/>
            <a:ext cx="2471093" cy="259804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22F50BD-51DD-3EB8-129B-D53301E8D4A3}"/>
              </a:ext>
            </a:extLst>
          </p:cNvPr>
          <p:cNvSpPr txBox="1">
            <a:spLocks/>
          </p:cNvSpPr>
          <p:nvPr/>
        </p:nvSpPr>
        <p:spPr>
          <a:xfrm>
            <a:off x="2600868" y="4631340"/>
            <a:ext cx="3575143" cy="1220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/>
              <a:t>Metode</a:t>
            </a:r>
            <a:r>
              <a:rPr lang="en-US" sz="2400" dirty="0"/>
              <a:t> “V grip”</a:t>
            </a:r>
          </a:p>
          <a:p>
            <a:pPr marL="0" indent="0">
              <a:buNone/>
            </a:pP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boleh</a:t>
            </a:r>
            <a:r>
              <a:rPr lang="en-US" sz="2400" dirty="0"/>
              <a:t> </a:t>
            </a:r>
            <a:r>
              <a:rPr lang="en-US" sz="2400" dirty="0" err="1"/>
              <a:t>mencekik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ID" dirty="0"/>
          </a:p>
        </p:txBody>
      </p:sp>
      <p:pic>
        <p:nvPicPr>
          <p:cNvPr id="5124" name="Picture 4" descr="Peace Hand PNG Transparent Images Free Download | Vector ...">
            <a:extLst>
              <a:ext uri="{FF2B5EF4-FFF2-40B4-BE49-F238E27FC236}">
                <a16:creationId xmlns:a16="http://schemas.microsoft.com/office/drawing/2014/main" id="{858654F3-A4FA-F33D-D4DD-2E3E9F80F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78" y="4083488"/>
            <a:ext cx="1860473" cy="18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643286-CB3C-4420-D5D3-5F1762F81AA2}"/>
              </a:ext>
            </a:extLst>
          </p:cNvPr>
          <p:cNvSpPr txBox="1"/>
          <p:nvPr/>
        </p:nvSpPr>
        <p:spPr>
          <a:xfrm>
            <a:off x="5998288" y="1878541"/>
            <a:ext cx="505163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dirty="0" err="1"/>
              <a:t>Angkat</a:t>
            </a:r>
            <a:r>
              <a:rPr lang="en-US" sz="2000" dirty="0"/>
              <a:t> </a:t>
            </a:r>
            <a:r>
              <a:rPr lang="en-US" sz="2000" dirty="0" err="1"/>
              <a:t>ekornya</a:t>
            </a:r>
            <a:r>
              <a:rPr lang="en-US" sz="2000" dirty="0"/>
              <a:t> (</a:t>
            </a:r>
            <a:r>
              <a:rPr lang="en-US" sz="2000" dirty="0" err="1"/>
              <a:t>setengah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ekor</a:t>
            </a:r>
            <a:r>
              <a:rPr lang="en-US" sz="2000" dirty="0"/>
              <a:t>, </a:t>
            </a:r>
            <a:r>
              <a:rPr lang="en-US" sz="2000" dirty="0" err="1"/>
              <a:t>bukan</a:t>
            </a:r>
            <a:r>
              <a:rPr lang="en-US" sz="2000" dirty="0"/>
              <a:t> </a:t>
            </a:r>
            <a:r>
              <a:rPr lang="en-US" sz="2000" dirty="0" err="1"/>
              <a:t>ujung</a:t>
            </a:r>
            <a:r>
              <a:rPr lang="en-US" sz="2000" dirty="0"/>
              <a:t> </a:t>
            </a:r>
            <a:r>
              <a:rPr lang="en-US" sz="2000" dirty="0" err="1"/>
              <a:t>ekor</a:t>
            </a:r>
            <a:r>
              <a:rPr lang="en-US" sz="2000" dirty="0"/>
              <a:t>) dan </a:t>
            </a:r>
            <a:r>
              <a:rPr lang="en-US" sz="2000" dirty="0" err="1"/>
              <a:t>letakkan</a:t>
            </a:r>
            <a:r>
              <a:rPr lang="en-US" sz="2000" dirty="0"/>
              <a:t>  </a:t>
            </a:r>
            <a:r>
              <a:rPr lang="en-US" sz="2000" dirty="0" err="1"/>
              <a:t>mencit</a:t>
            </a:r>
            <a:r>
              <a:rPr lang="en-US" sz="2000" dirty="0"/>
              <a:t>  di </a:t>
            </a:r>
            <a:r>
              <a:rPr lang="en-US" sz="2000" dirty="0" err="1"/>
              <a:t>permukaan</a:t>
            </a:r>
            <a:r>
              <a:rPr lang="en-US" sz="2000" dirty="0"/>
              <a:t> </a:t>
            </a:r>
            <a:r>
              <a:rPr lang="en-US" sz="2000" dirty="0" err="1"/>
              <a:t>kasar</a:t>
            </a:r>
            <a:r>
              <a:rPr lang="en-US" sz="2000" dirty="0"/>
              <a:t>/ </a:t>
            </a:r>
            <a:r>
              <a:rPr lang="en-US" sz="2000" dirty="0" err="1"/>
              <a:t>tutup</a:t>
            </a:r>
            <a:r>
              <a:rPr lang="en-US" sz="2000" dirty="0"/>
              <a:t> </a:t>
            </a:r>
            <a:r>
              <a:rPr lang="en-US" sz="2000" dirty="0" err="1"/>
              <a:t>kandang</a:t>
            </a:r>
            <a:r>
              <a:rPr lang="en-US" sz="2000" dirty="0"/>
              <a:t>/ </a:t>
            </a:r>
            <a:r>
              <a:rPr lang="en-US" sz="2000" dirty="0" err="1"/>
              <a:t>kawat</a:t>
            </a:r>
            <a:r>
              <a:rPr lang="en-US" sz="2000" dirty="0"/>
              <a:t>, </a:t>
            </a:r>
            <a:r>
              <a:rPr lang="en-US" sz="2000" dirty="0" err="1"/>
              <a:t>biarkan</a:t>
            </a:r>
            <a:r>
              <a:rPr lang="en-US" sz="2000" dirty="0"/>
              <a:t> kaki </a:t>
            </a:r>
            <a:r>
              <a:rPr lang="en-US" sz="2000" dirty="0" err="1"/>
              <a:t>depannya</a:t>
            </a:r>
            <a:r>
              <a:rPr lang="en-US" sz="2000" dirty="0"/>
              <a:t> </a:t>
            </a:r>
            <a:r>
              <a:rPr lang="en-US" sz="2000" dirty="0" err="1"/>
              <a:t>memegang</a:t>
            </a:r>
            <a:r>
              <a:rPr lang="en-US" sz="2000" dirty="0"/>
              <a:t> </a:t>
            </a:r>
            <a:r>
              <a:rPr lang="en-US" sz="2000" dirty="0" err="1"/>
              <a:t>kawat</a:t>
            </a:r>
            <a:r>
              <a:rPr lang="en-US" sz="2000" dirty="0"/>
              <a:t> , </a:t>
            </a:r>
            <a:r>
              <a:rPr lang="en-US" sz="2000" dirty="0" err="1"/>
              <a:t>tarik</a:t>
            </a:r>
            <a:r>
              <a:rPr lang="en-US" sz="2000" dirty="0"/>
              <a:t> </a:t>
            </a:r>
            <a:r>
              <a:rPr lang="en-US" sz="2000" dirty="0" err="1"/>
              <a:t>sedikit</a:t>
            </a:r>
            <a:r>
              <a:rPr lang="en-US" sz="2000" dirty="0"/>
              <a:t> </a:t>
            </a:r>
            <a:r>
              <a:rPr lang="en-US" sz="2000" dirty="0" err="1"/>
              <a:t>ekornya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</a:t>
            </a:r>
            <a:r>
              <a:rPr lang="en-US" sz="2000" dirty="0" err="1"/>
              <a:t>kiri</a:t>
            </a:r>
            <a:r>
              <a:rPr lang="en-US" sz="2000" dirty="0"/>
              <a:t> </a:t>
            </a:r>
            <a:r>
              <a:rPr lang="en-US" sz="2000" dirty="0" err="1"/>
              <a:t>perlahan-lahan</a:t>
            </a:r>
            <a:r>
              <a:rPr lang="en-US" sz="2000" dirty="0"/>
              <a:t> </a:t>
            </a:r>
            <a:r>
              <a:rPr lang="en-US" sz="2000" dirty="0" err="1"/>
              <a:t>memegang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belakang</a:t>
            </a:r>
            <a:r>
              <a:rPr lang="en-US" sz="2000" dirty="0"/>
              <a:t> </a:t>
            </a:r>
            <a:r>
              <a:rPr lang="en-US" sz="2000" dirty="0" err="1"/>
              <a:t>tubuhnya</a:t>
            </a:r>
            <a:r>
              <a:rPr lang="en-US" sz="2000" dirty="0"/>
              <a:t>.</a:t>
            </a:r>
          </a:p>
          <a:p>
            <a:pPr lvl="0"/>
            <a:r>
              <a:rPr lang="en-US" sz="2000" dirty="0"/>
              <a:t> </a:t>
            </a:r>
          </a:p>
          <a:p>
            <a:pPr lvl="0"/>
            <a:r>
              <a:rPr lang="en-US" sz="2000" dirty="0" err="1"/>
              <a:t>Gunakan</a:t>
            </a:r>
            <a:r>
              <a:rPr lang="en-US" sz="2000" dirty="0"/>
              <a:t> </a:t>
            </a:r>
            <a:r>
              <a:rPr lang="en-US" sz="2000" dirty="0" err="1"/>
              <a:t>metode</a:t>
            </a:r>
            <a:r>
              <a:rPr lang="en-US" sz="2000" dirty="0"/>
              <a:t> V grip (</a:t>
            </a:r>
            <a:r>
              <a:rPr lang="en-US" sz="2000" dirty="0" err="1"/>
              <a:t>jari</a:t>
            </a:r>
            <a:r>
              <a:rPr lang="en-US" sz="2000" dirty="0"/>
              <a:t> </a:t>
            </a:r>
            <a:r>
              <a:rPr lang="en-US" sz="2000" dirty="0" err="1"/>
              <a:t>tengah</a:t>
            </a:r>
            <a:r>
              <a:rPr lang="en-US" sz="2000" dirty="0"/>
              <a:t> dan </a:t>
            </a:r>
            <a:r>
              <a:rPr lang="en-US" sz="2000" dirty="0" err="1"/>
              <a:t>telunjuk</a:t>
            </a:r>
            <a:r>
              <a:rPr lang="en-US" sz="2000" dirty="0"/>
              <a:t> </a:t>
            </a:r>
            <a:r>
              <a:rPr lang="en-US" sz="2000" dirty="0" err="1"/>
              <a:t>menjepit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leher-rahang</a:t>
            </a:r>
            <a:r>
              <a:rPr lang="en-US" sz="2000" dirty="0"/>
              <a:t> </a:t>
            </a:r>
            <a:r>
              <a:rPr lang="en-US" sz="2000" dirty="0" err="1"/>
              <a:t>belakang</a:t>
            </a:r>
            <a:r>
              <a:rPr lang="en-US" sz="2000" dirty="0"/>
              <a:t> di </a:t>
            </a:r>
            <a:r>
              <a:rPr lang="en-US" sz="2000" dirty="0" err="1"/>
              <a:t>belakang</a:t>
            </a:r>
            <a:r>
              <a:rPr lang="en-US" sz="2000" dirty="0"/>
              <a:t> </a:t>
            </a:r>
            <a:r>
              <a:rPr lang="en-US" sz="2000" dirty="0" err="1"/>
              <a:t>telinga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kuat</a:t>
            </a:r>
            <a:r>
              <a:rPr lang="en-US" sz="2000" dirty="0"/>
              <a:t>. </a:t>
            </a:r>
            <a:r>
              <a:rPr lang="en-US" sz="2000" dirty="0" err="1"/>
              <a:t>Pegang</a:t>
            </a:r>
            <a:r>
              <a:rPr lang="en-US" sz="2000" dirty="0"/>
              <a:t> </a:t>
            </a:r>
            <a:r>
              <a:rPr lang="en-US" sz="2000" dirty="0" err="1"/>
              <a:t>punggung</a:t>
            </a:r>
            <a:r>
              <a:rPr lang="en-US" sz="2000" dirty="0"/>
              <a:t> </a:t>
            </a:r>
            <a:r>
              <a:rPr lang="en-US" sz="2000" dirty="0" err="1"/>
              <a:t>tikus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telapak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01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344C-1860-B732-CABF-85AF489A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 err="1"/>
              <a:t>Pengambilan</a:t>
            </a:r>
            <a:r>
              <a:rPr lang="en-ID" dirty="0"/>
              <a:t> </a:t>
            </a:r>
            <a:r>
              <a:rPr lang="en-ID" dirty="0" err="1"/>
              <a:t>Sampel</a:t>
            </a:r>
            <a:r>
              <a:rPr lang="en-ID" dirty="0"/>
              <a:t> (Sampling)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6FAA0-AA76-9482-8505-04B50A972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600" dirty="0" err="1"/>
              <a:t>Pemberian</a:t>
            </a:r>
            <a:r>
              <a:rPr lang="en-US" sz="2600" dirty="0"/>
              <a:t> </a:t>
            </a:r>
            <a:r>
              <a:rPr lang="en-US" sz="2600" dirty="0" err="1"/>
              <a:t>obat</a:t>
            </a:r>
            <a:r>
              <a:rPr lang="en-US" sz="2600" dirty="0"/>
              <a:t> dan </a:t>
            </a:r>
            <a:r>
              <a:rPr lang="en-US" sz="2600" dirty="0" err="1"/>
              <a:t>pengambilan</a:t>
            </a:r>
            <a:r>
              <a:rPr lang="en-US" sz="2600" dirty="0"/>
              <a:t> </a:t>
            </a:r>
            <a:r>
              <a:rPr lang="en-US" sz="2600" dirty="0" err="1"/>
              <a:t>sampel</a:t>
            </a:r>
            <a:r>
              <a:rPr lang="en-US" sz="2600" dirty="0"/>
              <a:t>, </a:t>
            </a:r>
            <a:r>
              <a:rPr lang="en-US" sz="2600" dirty="0" err="1"/>
              <a:t>anestesi</a:t>
            </a:r>
            <a:r>
              <a:rPr lang="en-US" sz="2600" dirty="0"/>
              <a:t>, </a:t>
            </a:r>
            <a:r>
              <a:rPr lang="en-US" sz="2600" dirty="0" err="1"/>
              <a:t>eutanasia</a:t>
            </a:r>
            <a:r>
              <a:rPr lang="en-US" sz="2600" dirty="0">
                <a:sym typeface="Wingdings" pitchFamily="2" charset="2"/>
              </a:rPr>
              <a:t></a:t>
            </a:r>
            <a:r>
              <a:rPr lang="en-US" sz="2600" dirty="0"/>
              <a:t> </a:t>
            </a:r>
            <a:r>
              <a:rPr lang="en-US" sz="2600" dirty="0" err="1"/>
              <a:t>mirip</a:t>
            </a:r>
            <a:r>
              <a:rPr lang="en-US" sz="2600" dirty="0"/>
              <a:t>  </a:t>
            </a:r>
            <a:r>
              <a:rPr lang="en-US" sz="2600" dirty="0" err="1"/>
              <a:t>dengan</a:t>
            </a:r>
            <a:r>
              <a:rPr lang="en-US" sz="2600" dirty="0"/>
              <a:t> </a:t>
            </a:r>
            <a:r>
              <a:rPr lang="en-US" sz="2600" dirty="0" err="1"/>
              <a:t>mencit</a:t>
            </a:r>
            <a:endParaRPr lang="en-US" sz="2600" dirty="0"/>
          </a:p>
          <a:p>
            <a:r>
              <a:rPr lang="en-US" sz="2600" dirty="0"/>
              <a:t>Volume </a:t>
            </a:r>
            <a:r>
              <a:rPr lang="en-US" sz="2600" dirty="0" err="1"/>
              <a:t>darah</a:t>
            </a:r>
            <a:r>
              <a:rPr lang="en-US" sz="2600" dirty="0"/>
              <a:t> </a:t>
            </a:r>
            <a:r>
              <a:rPr lang="en-US" sz="2600" dirty="0" err="1"/>
              <a:t>bisa</a:t>
            </a:r>
            <a:r>
              <a:rPr lang="en-US" sz="2600" dirty="0"/>
              <a:t> </a:t>
            </a:r>
            <a:r>
              <a:rPr lang="en-US" sz="2600" dirty="0" err="1"/>
              <a:t>lebih</a:t>
            </a:r>
            <a:r>
              <a:rPr lang="en-US" sz="2600" dirty="0"/>
              <a:t> </a:t>
            </a:r>
            <a:r>
              <a:rPr lang="en-US" sz="2600" dirty="0" err="1"/>
              <a:t>banyak</a:t>
            </a:r>
            <a:endParaRPr lang="en-US" sz="2600" dirty="0"/>
          </a:p>
          <a:p>
            <a:r>
              <a:rPr lang="en-US" sz="2600" dirty="0" err="1"/>
              <a:t>Jumlah</a:t>
            </a:r>
            <a:r>
              <a:rPr lang="en-US" sz="2600" dirty="0"/>
              <a:t> </a:t>
            </a:r>
            <a:r>
              <a:rPr lang="en-US" sz="2600" dirty="0" err="1"/>
              <a:t>darah</a:t>
            </a:r>
            <a:r>
              <a:rPr lang="en-US" sz="2600" dirty="0"/>
              <a:t> </a:t>
            </a:r>
            <a:r>
              <a:rPr lang="en-US" sz="2600" dirty="0" err="1"/>
              <a:t>maksimal</a:t>
            </a:r>
            <a:r>
              <a:rPr lang="en-US" sz="2600" dirty="0"/>
              <a:t> yang </a:t>
            </a:r>
            <a:r>
              <a:rPr lang="en-US" sz="2600" dirty="0" err="1"/>
              <a:t>boleh</a:t>
            </a:r>
            <a:r>
              <a:rPr lang="en-US" sz="2600" dirty="0"/>
              <a:t> </a:t>
            </a:r>
            <a:r>
              <a:rPr lang="en-US" sz="2600" dirty="0" err="1"/>
              <a:t>diambil</a:t>
            </a:r>
            <a:r>
              <a:rPr lang="en-US" sz="2600" dirty="0"/>
              <a:t> :</a:t>
            </a:r>
          </a:p>
          <a:p>
            <a:pPr lvl="1"/>
            <a:r>
              <a:rPr lang="en-US" sz="2600" dirty="0"/>
              <a:t>10% total volume </a:t>
            </a:r>
            <a:r>
              <a:rPr lang="en-US" sz="2600" dirty="0" err="1"/>
              <a:t>darah</a:t>
            </a:r>
            <a:r>
              <a:rPr lang="en-US" sz="2600" dirty="0"/>
              <a:t> /2-4 </a:t>
            </a:r>
            <a:r>
              <a:rPr lang="en-US" sz="2600" dirty="0" err="1"/>
              <a:t>minggu</a:t>
            </a:r>
            <a:r>
              <a:rPr lang="en-US" sz="2600" dirty="0"/>
              <a:t>, </a:t>
            </a:r>
            <a:r>
              <a:rPr lang="en-US" sz="2600" dirty="0" err="1"/>
              <a:t>atau</a:t>
            </a:r>
            <a:endParaRPr lang="en-US" sz="2600" dirty="0"/>
          </a:p>
          <a:p>
            <a:pPr lvl="1"/>
            <a:r>
              <a:rPr lang="en-US" sz="2600" dirty="0"/>
              <a:t>1% total volume </a:t>
            </a:r>
            <a:r>
              <a:rPr lang="en-US" sz="2600" dirty="0" err="1"/>
              <a:t>darah</a:t>
            </a:r>
            <a:r>
              <a:rPr lang="en-US" sz="2600" dirty="0"/>
              <a:t> / 24 jam.</a:t>
            </a:r>
          </a:p>
          <a:p>
            <a:pPr lvl="1"/>
            <a:r>
              <a:rPr lang="en-US" sz="2600" dirty="0"/>
              <a:t>Volume </a:t>
            </a:r>
            <a:r>
              <a:rPr lang="en-US" sz="2600" dirty="0" err="1"/>
              <a:t>darah</a:t>
            </a:r>
            <a:r>
              <a:rPr lang="en-US" sz="2600" dirty="0"/>
              <a:t> : 7,5% BB</a:t>
            </a:r>
          </a:p>
          <a:p>
            <a:endParaRPr lang="en-US" sz="2600" dirty="0"/>
          </a:p>
          <a:p>
            <a:r>
              <a:rPr lang="en-US" sz="2600" dirty="0" err="1"/>
              <a:t>Dosis</a:t>
            </a:r>
            <a:r>
              <a:rPr lang="en-US" sz="2600" dirty="0"/>
              <a:t> </a:t>
            </a:r>
            <a:r>
              <a:rPr lang="en-US" sz="2600" dirty="0" err="1"/>
              <a:t>anestesi</a:t>
            </a:r>
            <a:endParaRPr lang="en-US" sz="2600" dirty="0"/>
          </a:p>
          <a:p>
            <a:pPr lvl="2"/>
            <a:r>
              <a:rPr lang="en-US" sz="2600" dirty="0" err="1"/>
              <a:t>Barbiturat</a:t>
            </a:r>
            <a:r>
              <a:rPr lang="en-US" sz="2600" dirty="0"/>
              <a:t> </a:t>
            </a:r>
          </a:p>
          <a:p>
            <a:pPr lvl="3"/>
            <a:r>
              <a:rPr lang="en-US" sz="2600" dirty="0"/>
              <a:t>Pentobarbital 25 mg/</a:t>
            </a:r>
            <a:r>
              <a:rPr lang="en-US" sz="2600" dirty="0" err="1"/>
              <a:t>kgBB</a:t>
            </a:r>
            <a:r>
              <a:rPr lang="en-US" sz="2600" dirty="0"/>
              <a:t> iv </a:t>
            </a:r>
            <a:r>
              <a:rPr lang="en-US" sz="2600" dirty="0" err="1"/>
              <a:t>atau</a:t>
            </a:r>
            <a:r>
              <a:rPr lang="en-US" sz="2600" dirty="0"/>
              <a:t> 50 mg/</a:t>
            </a:r>
            <a:r>
              <a:rPr lang="en-US" sz="2600" dirty="0" err="1"/>
              <a:t>kgBB</a:t>
            </a:r>
            <a:r>
              <a:rPr lang="en-US" sz="2600" dirty="0"/>
              <a:t> </a:t>
            </a:r>
            <a:r>
              <a:rPr lang="en-US" sz="2600" dirty="0" err="1"/>
              <a:t>ip</a:t>
            </a:r>
            <a:endParaRPr lang="en-US" sz="2600" dirty="0"/>
          </a:p>
          <a:p>
            <a:pPr lvl="3"/>
            <a:r>
              <a:rPr lang="en-US" sz="2600" dirty="0" err="1"/>
              <a:t>Tiopental</a:t>
            </a:r>
            <a:r>
              <a:rPr lang="en-US" sz="2600" dirty="0"/>
              <a:t> 20 mg/</a:t>
            </a:r>
            <a:r>
              <a:rPr lang="en-US" sz="2600" dirty="0" err="1"/>
              <a:t>kgBB</a:t>
            </a:r>
            <a:r>
              <a:rPr lang="en-US" sz="2600" dirty="0"/>
              <a:t> iv </a:t>
            </a:r>
            <a:r>
              <a:rPr lang="en-US" sz="2600" dirty="0" err="1"/>
              <a:t>atau</a:t>
            </a:r>
            <a:r>
              <a:rPr lang="en-US" sz="2600" dirty="0"/>
              <a:t> 40 mg/</a:t>
            </a:r>
            <a:r>
              <a:rPr lang="en-US" sz="2600" dirty="0" err="1"/>
              <a:t>kgBB</a:t>
            </a:r>
            <a:r>
              <a:rPr lang="en-US" sz="2600" dirty="0"/>
              <a:t> </a:t>
            </a:r>
            <a:r>
              <a:rPr lang="en-US" sz="2600" dirty="0" err="1"/>
              <a:t>ip</a:t>
            </a:r>
            <a:endParaRPr lang="en-US" sz="2600" dirty="0"/>
          </a:p>
          <a:p>
            <a:pPr lvl="2"/>
            <a:r>
              <a:rPr lang="en-US" sz="2600" dirty="0" err="1"/>
              <a:t>Ketamin</a:t>
            </a:r>
            <a:r>
              <a:rPr lang="en-US" sz="2600" dirty="0"/>
              <a:t>, 44-60 mg/</a:t>
            </a:r>
            <a:r>
              <a:rPr lang="en-US" sz="2600" dirty="0" err="1"/>
              <a:t>kgBB</a:t>
            </a:r>
            <a:r>
              <a:rPr lang="en-US" sz="2600" dirty="0"/>
              <a:t> </a:t>
            </a:r>
            <a:r>
              <a:rPr lang="en-US" sz="2600" dirty="0" err="1"/>
              <a:t>im</a:t>
            </a:r>
            <a:endParaRPr lang="en-US" sz="2600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8341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5226-C0F1-FB4E-40C5-1689505DA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BFB70-A49D-C757-DA99-182A7E024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2D1878-E38B-5753-47F5-C8F4C5C5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1299" y="1350169"/>
            <a:ext cx="67056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AAAD597-3F2E-B328-A42E-974B882F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3065" y="4375150"/>
            <a:ext cx="990206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2372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0010B-0C73-3900-3640-CCD23AE2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Kelinci</a:t>
            </a:r>
            <a:r>
              <a:rPr lang="en-US" dirty="0"/>
              <a:t> (Oryctolagus cuniculus)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A1B14-1316-94D9-E005-283C86D1D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54042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Kelinci</a:t>
            </a:r>
            <a:r>
              <a:rPr lang="en-US" sz="2400" dirty="0"/>
              <a:t> New Zealand White</a:t>
            </a:r>
          </a:p>
          <a:p>
            <a:r>
              <a:rPr lang="en-US" sz="2400" dirty="0" err="1"/>
              <a:t>Terutama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farmakokinetik</a:t>
            </a:r>
            <a:endParaRPr lang="en-US" sz="2400" dirty="0"/>
          </a:p>
          <a:p>
            <a:r>
              <a:rPr lang="en-US" sz="2400" dirty="0" err="1"/>
              <a:t>Kelinci</a:t>
            </a:r>
            <a:r>
              <a:rPr lang="en-US" sz="2400" dirty="0"/>
              <a:t> sangat </a:t>
            </a:r>
            <a:r>
              <a:rPr lang="en-US" sz="2400" dirty="0" err="1"/>
              <a:t>peka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suhu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. </a:t>
            </a:r>
            <a:r>
              <a:rPr lang="en-US" sz="2400" dirty="0" err="1"/>
              <a:t>Suhu</a:t>
            </a:r>
            <a:r>
              <a:rPr lang="en-US" sz="2400" dirty="0"/>
              <a:t> ideal 15</a:t>
            </a:r>
            <a:r>
              <a:rPr lang="en-US" sz="2400" baseline="30000" dirty="0"/>
              <a:t>0</a:t>
            </a:r>
            <a:r>
              <a:rPr lang="en-US" sz="2400" dirty="0"/>
              <a:t>-20</a:t>
            </a:r>
            <a:r>
              <a:rPr lang="en-US" sz="2400" baseline="30000" dirty="0"/>
              <a:t>0</a:t>
            </a:r>
            <a:r>
              <a:rPr lang="en-US" sz="2400" dirty="0"/>
              <a:t> C. </a:t>
            </a:r>
            <a:r>
              <a:rPr lang="en-US" sz="2400" dirty="0" err="1"/>
              <a:t>suhu</a:t>
            </a:r>
            <a:r>
              <a:rPr lang="en-US" sz="2400" dirty="0"/>
              <a:t> &gt; 27</a:t>
            </a:r>
            <a:r>
              <a:rPr lang="en-US" sz="2400" baseline="30000" dirty="0"/>
              <a:t>0</a:t>
            </a:r>
            <a:r>
              <a:rPr lang="en-US" sz="2400" dirty="0"/>
              <a:t> C </a:t>
            </a:r>
            <a:r>
              <a:rPr lang="en-US" sz="2400" dirty="0" err="1"/>
              <a:t>produktivitas</a:t>
            </a:r>
            <a:r>
              <a:rPr lang="en-US" sz="2400" dirty="0"/>
              <a:t> </a:t>
            </a:r>
            <a:r>
              <a:rPr lang="en-US" sz="2400" dirty="0" err="1"/>
              <a:t>menurun</a:t>
            </a:r>
            <a:r>
              <a:rPr lang="en-US" sz="2400" dirty="0"/>
              <a:t>. </a:t>
            </a:r>
            <a:r>
              <a:rPr lang="en-US" sz="2400" dirty="0" err="1"/>
              <a:t>Suhu</a:t>
            </a:r>
            <a:r>
              <a:rPr lang="en-US" sz="2400" dirty="0"/>
              <a:t> 31</a:t>
            </a:r>
            <a:r>
              <a:rPr lang="en-US" sz="2400" baseline="30000" dirty="0"/>
              <a:t>0</a:t>
            </a:r>
            <a:r>
              <a:rPr lang="en-US" sz="2400" dirty="0"/>
              <a:t>-32</a:t>
            </a:r>
            <a:r>
              <a:rPr lang="en-US" sz="2400" baseline="30000" dirty="0"/>
              <a:t>0 </a:t>
            </a:r>
            <a:r>
              <a:rPr lang="en-US" sz="2400" dirty="0"/>
              <a:t>C </a:t>
            </a:r>
            <a:r>
              <a:rPr lang="en-US" sz="2400" dirty="0" err="1"/>
              <a:t>mengganggu</a:t>
            </a:r>
            <a:r>
              <a:rPr lang="en-US" sz="2400" dirty="0"/>
              <a:t> </a:t>
            </a:r>
            <a:r>
              <a:rPr lang="en-US" sz="2400" dirty="0" err="1"/>
              <a:t>kesehatan</a:t>
            </a:r>
            <a:r>
              <a:rPr lang="en-US" sz="2400" dirty="0"/>
              <a:t> </a:t>
            </a:r>
            <a:r>
              <a:rPr lang="en-US" sz="2400" dirty="0" err="1"/>
              <a:t>kelinci</a:t>
            </a:r>
            <a:endParaRPr lang="en-US" sz="2400" dirty="0"/>
          </a:p>
          <a:p>
            <a:r>
              <a:rPr lang="en-US" sz="2400" dirty="0"/>
              <a:t>Cara </a:t>
            </a:r>
            <a:r>
              <a:rPr lang="en-US" sz="2400" dirty="0" err="1"/>
              <a:t>memegang</a:t>
            </a:r>
            <a:r>
              <a:rPr lang="en-US" sz="2400" dirty="0"/>
              <a:t> </a:t>
            </a:r>
            <a:r>
              <a:rPr lang="en-US" sz="2400" dirty="0" err="1"/>
              <a:t>kelinci</a:t>
            </a:r>
            <a:r>
              <a:rPr lang="en-US" sz="2400" dirty="0"/>
              <a:t>: </a:t>
            </a:r>
            <a:r>
              <a:rPr lang="en-US" sz="2400" dirty="0" err="1"/>
              <a:t>pegang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bagian</a:t>
            </a:r>
            <a:r>
              <a:rPr lang="en-US" sz="2400" dirty="0"/>
              <a:t> </a:t>
            </a:r>
            <a:r>
              <a:rPr lang="en-US" sz="2400" dirty="0" err="1"/>
              <a:t>kuduk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tangan</a:t>
            </a:r>
            <a:r>
              <a:rPr lang="en-US" sz="2400" dirty="0"/>
              <a:t> </a:t>
            </a:r>
            <a:r>
              <a:rPr lang="en-US" sz="2400" dirty="0" err="1"/>
              <a:t>kiri</a:t>
            </a:r>
            <a:r>
              <a:rPr lang="en-US" sz="2400" dirty="0"/>
              <a:t> dan </a:t>
            </a:r>
            <a:r>
              <a:rPr lang="en-US" sz="2400" dirty="0" err="1"/>
              <a:t>tangan</a:t>
            </a:r>
            <a:r>
              <a:rPr lang="en-US" sz="2400" dirty="0"/>
              <a:t> </a:t>
            </a:r>
            <a:r>
              <a:rPr lang="en-US" sz="2400" dirty="0" err="1"/>
              <a:t>kanan</a:t>
            </a:r>
            <a:r>
              <a:rPr lang="en-US" sz="2400" dirty="0"/>
              <a:t> </a:t>
            </a:r>
            <a:r>
              <a:rPr lang="en-US" sz="2400" dirty="0" err="1"/>
              <a:t>menyangga</a:t>
            </a:r>
            <a:r>
              <a:rPr lang="en-US" sz="2400" dirty="0"/>
              <a:t> badan.  </a:t>
            </a:r>
            <a:r>
              <a:rPr lang="en-US" sz="2400" dirty="0" err="1"/>
              <a:t>Jangan</a:t>
            </a:r>
            <a:r>
              <a:rPr lang="en-US" sz="2400" dirty="0"/>
              <a:t> </a:t>
            </a:r>
            <a:r>
              <a:rPr lang="en-US" sz="2400" dirty="0" err="1"/>
              <a:t>sekali</a:t>
            </a:r>
            <a:r>
              <a:rPr lang="en-US" sz="2400" dirty="0"/>
              <a:t> kali </a:t>
            </a:r>
            <a:r>
              <a:rPr lang="en-US" sz="2400" dirty="0" err="1"/>
              <a:t>memegang</a:t>
            </a:r>
            <a:r>
              <a:rPr lang="en-US" sz="2400" dirty="0"/>
              <a:t> </a:t>
            </a:r>
            <a:r>
              <a:rPr lang="en-US" sz="2400" dirty="0" err="1"/>
              <a:t>telinga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saraf</a:t>
            </a:r>
            <a:r>
              <a:rPr lang="en-US" sz="2400" dirty="0"/>
              <a:t> dan </a:t>
            </a:r>
            <a:r>
              <a:rPr lang="en-US" sz="2400" dirty="0" err="1"/>
              <a:t>pembuluh</a:t>
            </a:r>
            <a:r>
              <a:rPr lang="en-US" sz="2400" dirty="0"/>
              <a:t> </a:t>
            </a:r>
            <a:r>
              <a:rPr lang="en-US" sz="2400" dirty="0" err="1"/>
              <a:t>darah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terganggu</a:t>
            </a:r>
            <a:r>
              <a:rPr lang="en-US" sz="2400" dirty="0"/>
              <a:t>. </a:t>
            </a:r>
            <a:r>
              <a:rPr lang="en-US" sz="2400" dirty="0" err="1"/>
              <a:t>Arah</a:t>
            </a:r>
            <a:r>
              <a:rPr lang="en-US" sz="2400" dirty="0"/>
              <a:t> kaki </a:t>
            </a:r>
            <a:r>
              <a:rPr lang="en-US" sz="2400" dirty="0" err="1"/>
              <a:t>kelinci</a:t>
            </a:r>
            <a:r>
              <a:rPr lang="en-US" sz="2400" dirty="0"/>
              <a:t> </a:t>
            </a:r>
            <a:r>
              <a:rPr lang="en-US" sz="2400" dirty="0" err="1"/>
              <a:t>menjauhi</a:t>
            </a:r>
            <a:r>
              <a:rPr lang="en-US" sz="2400" dirty="0"/>
              <a:t> </a:t>
            </a:r>
            <a:r>
              <a:rPr lang="en-US" sz="2400" dirty="0" err="1"/>
              <a:t>pemegang</a:t>
            </a:r>
            <a:r>
              <a:rPr lang="en-US" sz="2400" dirty="0"/>
              <a:t>.</a:t>
            </a:r>
          </a:p>
        </p:txBody>
      </p:sp>
      <p:pic>
        <p:nvPicPr>
          <p:cNvPr id="4" name="Picture 6" descr="https://encrypted-tbn3.gstatic.com/images?q=tbn:ANd9GcRt8E4o2LvlBSBq9nuO987yMwMUTPm_asGqIpxlH43lc_9a65eT">
            <a:extLst>
              <a:ext uri="{FF2B5EF4-FFF2-40B4-BE49-F238E27FC236}">
                <a16:creationId xmlns:a16="http://schemas.microsoft.com/office/drawing/2014/main" id="{028D9B77-E9E3-10A4-3CE8-3C87B1BC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3291" y="1825625"/>
            <a:ext cx="2615600" cy="3648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338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55F0-2CF1-B176-C4F0-BB9F58D4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52501-9BC8-26E1-9AEE-1D99F4648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 4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:</a:t>
            </a:r>
          </a:p>
          <a:p>
            <a:pPr lvl="1"/>
            <a:r>
              <a:rPr lang="en-US" dirty="0"/>
              <a:t>Vena </a:t>
            </a:r>
            <a:r>
              <a:rPr lang="en-US" dirty="0" err="1"/>
              <a:t>marginalis</a:t>
            </a:r>
            <a:r>
              <a:rPr lang="en-US" dirty="0"/>
              <a:t> </a:t>
            </a:r>
            <a:r>
              <a:rPr lang="en-US" dirty="0" err="1"/>
              <a:t>telinga</a:t>
            </a:r>
            <a:endParaRPr lang="en-US" dirty="0"/>
          </a:p>
          <a:p>
            <a:pPr lvl="1"/>
            <a:r>
              <a:rPr lang="en-US" dirty="0"/>
              <a:t>Vena jugularis,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terletak</a:t>
            </a:r>
            <a:r>
              <a:rPr lang="en-US" dirty="0"/>
              <a:t> pada </a:t>
            </a:r>
            <a:r>
              <a:rPr lang="en-US" dirty="0" err="1"/>
              <a:t>bagian</a:t>
            </a:r>
            <a:r>
              <a:rPr lang="en-US" dirty="0"/>
              <a:t> ventrolateral </a:t>
            </a:r>
            <a:r>
              <a:rPr lang="en-US" dirty="0" err="1"/>
              <a:t>leher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Vena </a:t>
            </a:r>
            <a:r>
              <a:rPr lang="en-US" dirty="0" err="1"/>
              <a:t>saphena</a:t>
            </a:r>
            <a:r>
              <a:rPr lang="en-US" dirty="0"/>
              <a:t> kaki</a:t>
            </a:r>
          </a:p>
          <a:p>
            <a:pPr lvl="1"/>
            <a:r>
              <a:rPr lang="en-US" dirty="0" err="1"/>
              <a:t>Intrakardial</a:t>
            </a:r>
            <a:endParaRPr lang="en-US" dirty="0"/>
          </a:p>
          <a:p>
            <a:r>
              <a:rPr lang="en-US" dirty="0" err="1"/>
              <a:t>Pengambilan</a:t>
            </a:r>
            <a:r>
              <a:rPr lang="en-US" dirty="0"/>
              <a:t> </a:t>
            </a:r>
            <a:r>
              <a:rPr lang="en-US" dirty="0" err="1"/>
              <a:t>urin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Kandang</a:t>
            </a:r>
            <a:r>
              <a:rPr lang="en-US" dirty="0"/>
              <a:t> </a:t>
            </a:r>
            <a:r>
              <a:rPr lang="en-US" dirty="0" err="1"/>
              <a:t>metabolit</a:t>
            </a:r>
            <a:endParaRPr lang="en-US" dirty="0"/>
          </a:p>
          <a:p>
            <a:pPr lvl="1"/>
            <a:r>
              <a:rPr lang="en-US" dirty="0"/>
              <a:t>Pipa </a:t>
            </a:r>
            <a:r>
              <a:rPr lang="en-US" dirty="0" err="1"/>
              <a:t>khusus</a:t>
            </a:r>
            <a:r>
              <a:rPr lang="en-US" dirty="0"/>
              <a:t>/ </a:t>
            </a:r>
            <a:r>
              <a:rPr lang="en-US" dirty="0" err="1"/>
              <a:t>kateter</a:t>
            </a:r>
            <a:endParaRPr lang="en-US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03893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9563-4F00-7C5A-B014-9AAF73AF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Marmut</a:t>
            </a:r>
            <a:r>
              <a:rPr lang="en-US" dirty="0"/>
              <a:t> (Cavia porcellus)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CCFB7-A48B-D66C-1011-523C98A05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Umumnya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anafilaksis</a:t>
            </a:r>
            <a:r>
              <a:rPr lang="en-US" dirty="0"/>
              <a:t>, </a:t>
            </a:r>
            <a:r>
              <a:rPr lang="en-US" dirty="0" err="1"/>
              <a:t>asma</a:t>
            </a:r>
            <a:r>
              <a:rPr lang="en-US" dirty="0"/>
              <a:t>, </a:t>
            </a:r>
            <a:r>
              <a:rPr lang="en-US" dirty="0" err="1"/>
              <a:t>hipersensitivitas</a:t>
            </a:r>
            <a:r>
              <a:rPr lang="en-US" dirty="0"/>
              <a:t>, </a:t>
            </a:r>
            <a:r>
              <a:rPr lang="en-US" dirty="0" err="1"/>
              <a:t>genetik</a:t>
            </a:r>
            <a:r>
              <a:rPr lang="en-US" dirty="0"/>
              <a:t>, </a:t>
            </a:r>
            <a:r>
              <a:rPr lang="en-US" dirty="0" err="1"/>
              <a:t>imunologi</a:t>
            </a:r>
            <a:r>
              <a:rPr lang="en-US" dirty="0"/>
              <a:t>, </a:t>
            </a:r>
            <a:r>
              <a:rPr lang="en-US" dirty="0" err="1"/>
              <a:t>infeksi</a:t>
            </a:r>
            <a:r>
              <a:rPr lang="en-US" dirty="0"/>
              <a:t>, </a:t>
            </a:r>
            <a:r>
              <a:rPr lang="en-US" dirty="0" err="1"/>
              <a:t>nutrisi</a:t>
            </a:r>
            <a:r>
              <a:rPr lang="en-US" dirty="0"/>
              <a:t>, </a:t>
            </a:r>
            <a:r>
              <a:rPr lang="en-US" dirty="0" err="1"/>
              <a:t>otologi</a:t>
            </a:r>
            <a:r>
              <a:rPr lang="en-US" dirty="0"/>
              <a:t>, dan </a:t>
            </a:r>
            <a:r>
              <a:rPr lang="en-US" dirty="0" err="1"/>
              <a:t>farmakologi</a:t>
            </a:r>
            <a:endParaRPr lang="en-US" dirty="0"/>
          </a:p>
        </p:txBody>
      </p:sp>
      <p:pic>
        <p:nvPicPr>
          <p:cNvPr id="4" name="Picture 6" descr="Guinea Pig: Bio-Serv">
            <a:extLst>
              <a:ext uri="{FF2B5EF4-FFF2-40B4-BE49-F238E27FC236}">
                <a16:creationId xmlns:a16="http://schemas.microsoft.com/office/drawing/2014/main" id="{3D000C3C-D0D0-B833-BC6E-808CC77C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02" y="80003"/>
            <a:ext cx="3193211" cy="17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uinea Lynx :: Handling">
            <a:extLst>
              <a:ext uri="{FF2B5EF4-FFF2-40B4-BE49-F238E27FC236}">
                <a16:creationId xmlns:a16="http://schemas.microsoft.com/office/drawing/2014/main" id="{6A81E061-0CFF-34A1-F82D-8A033E598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5" y="3203152"/>
            <a:ext cx="3095467" cy="297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FC100-9ED7-0B4B-F8AA-8670E259AB00}"/>
              </a:ext>
            </a:extLst>
          </p:cNvPr>
          <p:cNvSpPr txBox="1"/>
          <p:nvPr/>
        </p:nvSpPr>
        <p:spPr>
          <a:xfrm>
            <a:off x="3933667" y="3203152"/>
            <a:ext cx="32545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Pegang</a:t>
            </a:r>
            <a:r>
              <a:rPr lang="en-US" sz="2000" dirty="0"/>
              <a:t> marmot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jempol</a:t>
            </a:r>
            <a:r>
              <a:rPr lang="en-US" sz="2000" dirty="0"/>
              <a:t> dan </a:t>
            </a:r>
            <a:r>
              <a:rPr lang="en-US" sz="2000" dirty="0" err="1"/>
              <a:t>jari</a:t>
            </a:r>
            <a:r>
              <a:rPr lang="en-US" sz="2000" dirty="0"/>
              <a:t> </a:t>
            </a:r>
            <a:r>
              <a:rPr lang="en-US" sz="2000" dirty="0" err="1"/>
              <a:t>telunjuk</a:t>
            </a:r>
            <a:r>
              <a:rPr lang="en-US" sz="2000" dirty="0"/>
              <a:t> di </a:t>
            </a:r>
            <a:r>
              <a:rPr lang="en-US" sz="2000" dirty="0" err="1"/>
              <a:t>bawah</a:t>
            </a:r>
            <a:r>
              <a:rPr lang="en-US" sz="2000" dirty="0"/>
              <a:t> thorax, </a:t>
            </a:r>
            <a:r>
              <a:rPr lang="en-US" sz="2000" dirty="0" err="1"/>
              <a:t>jari</a:t>
            </a:r>
            <a:r>
              <a:rPr lang="en-US" sz="2000" dirty="0"/>
              <a:t> lain di </a:t>
            </a:r>
            <a:r>
              <a:rPr lang="en-US" sz="2000" dirty="0" err="1"/>
              <a:t>belakang</a:t>
            </a:r>
            <a:r>
              <a:rPr lang="en-US" sz="2000" dirty="0"/>
              <a:t> kaki </a:t>
            </a:r>
            <a:r>
              <a:rPr lang="en-US" sz="2000" dirty="0" err="1"/>
              <a:t>depan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Tangan</a:t>
            </a:r>
            <a:r>
              <a:rPr lang="en-US" sz="2000" dirty="0"/>
              <a:t> </a:t>
            </a:r>
            <a:r>
              <a:rPr lang="en-US" sz="2000" dirty="0" err="1"/>
              <a:t>lainnya</a:t>
            </a:r>
            <a:r>
              <a:rPr lang="en-US" sz="2000" dirty="0"/>
              <a:t> </a:t>
            </a:r>
            <a:r>
              <a:rPr lang="en-US" sz="2000" dirty="0" err="1"/>
              <a:t>menyokong</a:t>
            </a:r>
            <a:r>
              <a:rPr lang="en-US" sz="2000" dirty="0"/>
              <a:t> </a:t>
            </a:r>
            <a:r>
              <a:rPr lang="en-US" sz="2000" dirty="0" err="1"/>
              <a:t>bobot</a:t>
            </a:r>
            <a:r>
              <a:rPr lang="en-US" sz="2000" dirty="0"/>
              <a:t> marmot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memegang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</a:t>
            </a:r>
            <a:r>
              <a:rPr lang="en-US" sz="2000" dirty="0" err="1"/>
              <a:t>bawah</a:t>
            </a:r>
            <a:r>
              <a:rPr lang="en-US" sz="2000" dirty="0"/>
              <a:t> </a:t>
            </a:r>
            <a:r>
              <a:rPr lang="en-US" sz="2000" dirty="0" err="1"/>
              <a:t>tubuh</a:t>
            </a:r>
            <a:r>
              <a:rPr lang="en-US" sz="2000" dirty="0"/>
              <a:t> marmot. </a:t>
            </a:r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184730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78DF9-F9D4-5FF8-5A4E-BD72DBDC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Sejarah </a:t>
            </a:r>
            <a:endParaRPr lang="en-ID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49FDB1-16CA-5D7C-DA62-8605DCEB4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Pengujian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b="1" dirty="0"/>
              <a:t>Elixir Sulfanilamide</a:t>
            </a:r>
            <a:r>
              <a:rPr lang="en-US" dirty="0"/>
              <a:t> (Sulfanilamide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pelarut</a:t>
            </a:r>
            <a:r>
              <a:rPr lang="en-US" dirty="0"/>
              <a:t> </a:t>
            </a:r>
            <a:r>
              <a:rPr lang="en-US" dirty="0" err="1"/>
              <a:t>dietilen</a:t>
            </a:r>
            <a:r>
              <a:rPr lang="en-US" dirty="0"/>
              <a:t> </a:t>
            </a:r>
            <a:r>
              <a:rPr lang="en-US" dirty="0" err="1"/>
              <a:t>glikol</a:t>
            </a:r>
            <a:r>
              <a:rPr lang="en-US" dirty="0"/>
              <a:t> (DEG)) oleh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farmasi</a:t>
            </a:r>
            <a:r>
              <a:rPr lang="en-US" dirty="0"/>
              <a:t> pada 1937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keracunan</a:t>
            </a:r>
            <a:r>
              <a:rPr lang="en-US" dirty="0"/>
              <a:t> </a:t>
            </a:r>
            <a:r>
              <a:rPr lang="en-US" dirty="0" err="1"/>
              <a:t>masal</a:t>
            </a:r>
            <a:r>
              <a:rPr lang="en-US" dirty="0"/>
              <a:t> dan </a:t>
            </a:r>
            <a:r>
              <a:rPr lang="en-US" dirty="0" err="1"/>
              <a:t>kematian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100 orang </a:t>
            </a:r>
            <a:br>
              <a:rPr lang="en-US" dirty="0"/>
            </a:br>
            <a:r>
              <a:rPr lang="en-US" dirty="0"/>
              <a:t>-&gt;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percobaan</a:t>
            </a:r>
            <a:r>
              <a:rPr lang="en-US" dirty="0"/>
              <a:t> </a:t>
            </a:r>
            <a:r>
              <a:rPr lang="en-US" dirty="0" err="1"/>
              <a:t>pra</a:t>
            </a:r>
            <a:r>
              <a:rPr lang="en-US" dirty="0"/>
              <a:t> </a:t>
            </a:r>
            <a:r>
              <a:rPr lang="en-US" dirty="0" err="1"/>
              <a:t>klinik</a:t>
            </a:r>
            <a:r>
              <a:rPr lang="en-US" dirty="0"/>
              <a:t> (uji </a:t>
            </a:r>
            <a:r>
              <a:rPr lang="en-US" dirty="0" err="1"/>
              <a:t>toksisitas</a:t>
            </a:r>
            <a:r>
              <a:rPr lang="en-US" dirty="0"/>
              <a:t>)</a:t>
            </a:r>
          </a:p>
          <a:p>
            <a:r>
              <a:rPr lang="en-US" dirty="0" err="1"/>
              <a:t>Pengujian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b="1" dirty="0"/>
              <a:t>Thalidomide</a:t>
            </a:r>
            <a:r>
              <a:rPr lang="en-US" dirty="0"/>
              <a:t> pada 1950s-1960s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dirty="0" err="1"/>
              <a:t>ajaib</a:t>
            </a:r>
            <a:r>
              <a:rPr lang="en-US" dirty="0"/>
              <a:t> </a:t>
            </a:r>
            <a:r>
              <a:rPr lang="en-US" dirty="0" err="1"/>
              <a:t>mengatasi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, insomnia, </a:t>
            </a:r>
            <a:r>
              <a:rPr lang="en-US" dirty="0" err="1"/>
              <a:t>batuk</a:t>
            </a:r>
            <a:r>
              <a:rPr lang="en-US" dirty="0"/>
              <a:t>, </a:t>
            </a:r>
            <a:r>
              <a:rPr lang="en-US" dirty="0" err="1"/>
              <a:t>pilek</a:t>
            </a:r>
            <a:r>
              <a:rPr lang="en-US" dirty="0"/>
              <a:t>, </a:t>
            </a:r>
            <a:r>
              <a:rPr lang="en-US" dirty="0" err="1"/>
              <a:t>pusing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i="1" dirty="0"/>
              <a:t>morning sickness </a:t>
            </a:r>
            <a:r>
              <a:rPr lang="en-US" dirty="0"/>
              <a:t>pada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hamil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&gt;10.000 </a:t>
            </a:r>
            <a:r>
              <a:rPr lang="en-US" dirty="0" err="1"/>
              <a:t>malformasi</a:t>
            </a:r>
            <a:r>
              <a:rPr lang="en-US" dirty="0"/>
              <a:t> pada </a:t>
            </a:r>
            <a:r>
              <a:rPr lang="en-US" dirty="0" err="1"/>
              <a:t>bayi</a:t>
            </a:r>
            <a:r>
              <a:rPr lang="en-US" dirty="0"/>
              <a:t> di 46 negara </a:t>
            </a:r>
            <a:br>
              <a:rPr lang="en-US" dirty="0"/>
            </a:br>
            <a:r>
              <a:rPr lang="en-US" dirty="0"/>
              <a:t>-&gt;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percobaan</a:t>
            </a:r>
            <a:r>
              <a:rPr lang="en-US" dirty="0"/>
              <a:t> </a:t>
            </a:r>
            <a:r>
              <a:rPr lang="en-US" dirty="0" err="1"/>
              <a:t>pra</a:t>
            </a:r>
            <a:r>
              <a:rPr lang="en-US" dirty="0"/>
              <a:t> </a:t>
            </a:r>
            <a:r>
              <a:rPr lang="en-US" dirty="0" err="1"/>
              <a:t>klinik</a:t>
            </a:r>
            <a:r>
              <a:rPr lang="en-US" dirty="0"/>
              <a:t> pada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percobaan</a:t>
            </a:r>
            <a:r>
              <a:rPr lang="en-US" dirty="0"/>
              <a:t> yang </a:t>
            </a:r>
            <a:r>
              <a:rPr lang="en-US" dirty="0" err="1"/>
              <a:t>hamil</a:t>
            </a:r>
            <a:r>
              <a:rPr lang="en-US" dirty="0"/>
              <a:t> (uji </a:t>
            </a:r>
            <a:r>
              <a:rPr lang="en-US" dirty="0" err="1"/>
              <a:t>teratogenik</a:t>
            </a:r>
            <a:r>
              <a:rPr lang="en-US" dirty="0"/>
              <a:t>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39889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A9E708-A077-A72F-D976-E89361D18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0" y="903455"/>
            <a:ext cx="11808319" cy="45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14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1F84-AE1E-72FA-86EC-36B7A242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Q: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percobaan</a:t>
            </a:r>
            <a:r>
              <a:rPr lang="en-US" dirty="0"/>
              <a:t>. Yang </a:t>
            </a:r>
            <a:r>
              <a:rPr lang="en-US" dirty="0" err="1"/>
              <a:t>manakah</a:t>
            </a:r>
            <a:r>
              <a:rPr lang="en-US" dirty="0"/>
              <a:t> </a:t>
            </a:r>
            <a:r>
              <a:rPr lang="en-US" dirty="0" err="1"/>
              <a:t>tikus</a:t>
            </a:r>
            <a:r>
              <a:rPr lang="en-US" dirty="0"/>
              <a:t>, </a:t>
            </a:r>
            <a:r>
              <a:rPr lang="en-US" dirty="0" err="1"/>
              <a:t>mencit</a:t>
            </a:r>
            <a:r>
              <a:rPr lang="en-US" dirty="0"/>
              <a:t>, </a:t>
            </a:r>
            <a:r>
              <a:rPr lang="en-US" dirty="0" err="1"/>
              <a:t>marmut</a:t>
            </a:r>
            <a:r>
              <a:rPr lang="en-US" dirty="0"/>
              <a:t>, </a:t>
            </a:r>
            <a:r>
              <a:rPr lang="en-US" dirty="0" err="1"/>
              <a:t>kelinci</a:t>
            </a:r>
            <a:r>
              <a:rPr lang="en-US" dirty="0"/>
              <a:t>?</a:t>
            </a:r>
            <a:endParaRPr lang="en-ID" dirty="0"/>
          </a:p>
        </p:txBody>
      </p:sp>
      <p:pic>
        <p:nvPicPr>
          <p:cNvPr id="4" name="Picture 2" descr="Rabbit: Bio-Serv">
            <a:extLst>
              <a:ext uri="{FF2B5EF4-FFF2-40B4-BE49-F238E27FC236}">
                <a16:creationId xmlns:a16="http://schemas.microsoft.com/office/drawing/2014/main" id="{5A960445-75BB-5311-85B5-F4482CCD9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5" y="2606740"/>
            <a:ext cx="4000346" cy="29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uinea Pig: Bio-Serv">
            <a:extLst>
              <a:ext uri="{FF2B5EF4-FFF2-40B4-BE49-F238E27FC236}">
                <a16:creationId xmlns:a16="http://schemas.microsoft.com/office/drawing/2014/main" id="{A7F99C22-35F6-6BB9-CF5C-8B443E6B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01" y="3288296"/>
            <a:ext cx="3738391" cy="20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EE88BB7-CB3B-0FF4-7C12-C3AAEF8DA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5834" r="14949" b="15412"/>
          <a:stretch/>
        </p:blipFill>
        <p:spPr bwMode="auto">
          <a:xfrm>
            <a:off x="4808515" y="4807450"/>
            <a:ext cx="2125944" cy="10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82F00-45E1-9F53-C31B-5AED2697D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900" y="2200169"/>
            <a:ext cx="4136464" cy="147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69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818C1-FA0A-CA7E-CD91-D79BF263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pada </a:t>
            </a:r>
            <a:r>
              <a:rPr lang="en-US" dirty="0" err="1"/>
              <a:t>hewan</a:t>
            </a:r>
            <a:r>
              <a:rPr lang="en-US" dirty="0"/>
              <a:t> uji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6654B-0B3B-3B3E-E63B-FAA45BFA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644" y="2289176"/>
            <a:ext cx="4895272" cy="38369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9C1B59-31A5-AC28-E4C8-E63510F1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84" y="1974851"/>
            <a:ext cx="6362700" cy="3948112"/>
          </a:xfrm>
        </p:spPr>
        <p:txBody>
          <a:bodyPr>
            <a:normAutofit/>
          </a:bodyPr>
          <a:lstStyle/>
          <a:p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dirty="0" err="1"/>
              <a:t>didasarkan</a:t>
            </a:r>
            <a:r>
              <a:rPr lang="en-US" dirty="0"/>
              <a:t> pada:</a:t>
            </a:r>
          </a:p>
          <a:p>
            <a:pPr marL="514350" indent="-514350">
              <a:buAutoNum type="arabicPeriod"/>
            </a:pP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/</a:t>
            </a:r>
            <a:r>
              <a:rPr lang="en-US" dirty="0" err="1"/>
              <a:t>sistemik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Enteral (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digesti</a:t>
            </a:r>
            <a:r>
              <a:rPr lang="en-US" dirty="0"/>
              <a:t>)/parenteral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/>
              <a:t>Invasif</a:t>
            </a:r>
            <a:r>
              <a:rPr lang="en-US" dirty="0"/>
              <a:t>/non—</a:t>
            </a:r>
            <a:r>
              <a:rPr lang="en-US" dirty="0" err="1"/>
              <a:t>invasif</a:t>
            </a:r>
            <a:endParaRPr lang="en-US" dirty="0"/>
          </a:p>
          <a:p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dirty="0" err="1"/>
              <a:t>berpengaruh</a:t>
            </a:r>
            <a:r>
              <a:rPr lang="en-US" dirty="0"/>
              <a:t> pada: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/>
              <a:t>Farmakokinetik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/</a:t>
            </a:r>
            <a:r>
              <a:rPr lang="en-US" dirty="0" err="1"/>
              <a:t>senyawa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err="1"/>
              <a:t>Durasi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dan </a:t>
            </a:r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dirty="0" err="1"/>
              <a:t>pemberian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4907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28">
            <a:extLst>
              <a:ext uri="{FF2B5EF4-FFF2-40B4-BE49-F238E27FC236}">
                <a16:creationId xmlns:a16="http://schemas.microsoft.com/office/drawing/2014/main" id="{165B3F0A-B23A-B08E-9611-D188F2A72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426679"/>
              </p:ext>
            </p:extLst>
          </p:nvPr>
        </p:nvGraphicFramePr>
        <p:xfrm>
          <a:off x="360362" y="368014"/>
          <a:ext cx="10518776" cy="6322104"/>
        </p:xfrm>
        <a:graphic>
          <a:graphicData uri="http://schemas.openxmlformats.org/drawingml/2006/table">
            <a:tbl>
              <a:tblPr/>
              <a:tblGrid>
                <a:gridCol w="77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6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9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Istilah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Letak masuk dan jalan absorpsi obat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2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 oral (per os)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Melalui mulut masuk saluram intestinal (lambung), penyerapan obat melalui membran mukosa pada lambung dan usus memberi efek sistemik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96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Sublingual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Dimasukkan di bawah lidah, penyerapan obat mellaui membran mukosa, memberi efek sistemik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449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Parenteral atau injeksi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a. intravena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b. intrakardial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c. intrakutan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d. subkutan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e. intramuskular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melalui selain jalan lambung dengan merobek beberap</a:t>
                      </a:r>
                      <a:r>
                        <a:rPr kumimoji="0" lang="id-ID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jaringan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Masuk pembuluh darah balik (vena), memberi efek sistemik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Menembus jantung, memberi efek sistemik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Menembus kulit, memberi efek sistemik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 bawah kulit, memberi efek sistemik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Menembus otot daging, memberi efek sistemik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Intranasal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Diteteskan pada lubang hidung, memberi efek lokal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Aural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Diteteskan pada lubang telinga, memberi efek lokal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Intrarespiratoral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Inhalasi berupa gas masuk paru-paru, memberi efek lokal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Rektal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Dimasukkan ke dalam dubur, memberi efek lokal + sistemik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880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Vaginal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Dimasukkan ke dalam lubang kemaluan wanita, memberi efek lokal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Uretral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Dimasukkan ke dalam saluran kencing, memberi efek lokal</a:t>
                      </a:r>
                    </a:p>
                  </a:txBody>
                  <a:tcPr marT="45705" marB="45705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130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E15A-FFC1-60BE-DF1A-9975E3112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2918"/>
            <a:ext cx="9677400" cy="1325563"/>
          </a:xfrm>
        </p:spPr>
        <p:txBody>
          <a:bodyPr/>
          <a:lstStyle/>
          <a:p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: Per Oral (PO)</a:t>
            </a:r>
            <a:endParaRPr lang="en-ID" dirty="0"/>
          </a:p>
        </p:txBody>
      </p:sp>
      <p:pic>
        <p:nvPicPr>
          <p:cNvPr id="6146" name="Picture 2" descr="Harga Sonde Oral Tikus Terbaru Mei 2023 |BigGo Indonesia">
            <a:extLst>
              <a:ext uri="{FF2B5EF4-FFF2-40B4-BE49-F238E27FC236}">
                <a16:creationId xmlns:a16="http://schemas.microsoft.com/office/drawing/2014/main" id="{3427EA5C-9EFA-A8B8-FE0B-C59A0AB62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t="9165" r="27021" b="6157"/>
          <a:stretch/>
        </p:blipFill>
        <p:spPr bwMode="auto">
          <a:xfrm>
            <a:off x="328350" y="2171135"/>
            <a:ext cx="1303786" cy="251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124951-1742-49B5-C833-DE961070FA1A}"/>
              </a:ext>
            </a:extLst>
          </p:cNvPr>
          <p:cNvSpPr txBox="1">
            <a:spLocks/>
          </p:cNvSpPr>
          <p:nvPr/>
        </p:nvSpPr>
        <p:spPr>
          <a:xfrm>
            <a:off x="163688" y="4686865"/>
            <a:ext cx="1633110" cy="13267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/>
              <a:t>Menggunakan</a:t>
            </a:r>
            <a:r>
              <a:rPr lang="en-US" sz="2200" dirty="0"/>
              <a:t> </a:t>
            </a:r>
            <a:r>
              <a:rPr lang="en-US" sz="2200" dirty="0" err="1"/>
              <a:t>alat</a:t>
            </a:r>
            <a:r>
              <a:rPr lang="en-US" sz="2200" dirty="0"/>
              <a:t> </a:t>
            </a:r>
            <a:r>
              <a:rPr lang="en-US" sz="2200" dirty="0" err="1"/>
              <a:t>suntik</a:t>
            </a:r>
            <a:r>
              <a:rPr lang="en-US" sz="2200" dirty="0"/>
              <a:t> </a:t>
            </a:r>
            <a:r>
              <a:rPr lang="en-US" sz="2200" dirty="0" err="1"/>
              <a:t>ujung</a:t>
            </a:r>
            <a:r>
              <a:rPr lang="en-US" sz="2200" dirty="0"/>
              <a:t> </a:t>
            </a:r>
            <a:r>
              <a:rPr lang="en-US" sz="2200" dirty="0" err="1"/>
              <a:t>tumpul</a:t>
            </a:r>
            <a:r>
              <a:rPr lang="en-US" sz="2200" dirty="0"/>
              <a:t> (sonde)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029D1-C47B-6CAA-E524-9C28A36E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961" y="2365179"/>
            <a:ext cx="3863157" cy="2951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AF9DD-7021-4F5A-F1DB-0A050F1D0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460" y="1162645"/>
            <a:ext cx="6379096" cy="415383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817609-B365-F54F-BDA6-02EB0BFC9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1460" y="5519621"/>
            <a:ext cx="7900625" cy="8207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Sonde </a:t>
            </a:r>
            <a:r>
              <a:rPr lang="en-US" dirty="0" err="1"/>
              <a:t>dimasukkan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administrasi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dirty="0" err="1"/>
              <a:t>menuju</a:t>
            </a:r>
            <a:r>
              <a:rPr lang="en-US" dirty="0"/>
              <a:t> </a:t>
            </a:r>
            <a:r>
              <a:rPr lang="en-US" dirty="0" err="1"/>
              <a:t>esofagus-gastrik</a:t>
            </a:r>
            <a:r>
              <a:rPr lang="en-US" dirty="0"/>
              <a:t>.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rongga</a:t>
            </a:r>
            <a:r>
              <a:rPr lang="en-US" dirty="0"/>
              <a:t> </a:t>
            </a:r>
            <a:r>
              <a:rPr lang="en-US" dirty="0" err="1"/>
              <a:t>laring-trakea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4521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9555-8693-6993-03A7-7A9112E3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: Intraperitoneal (IP)</a:t>
            </a:r>
            <a:endParaRPr lang="en-ID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9A3A4C-24B2-EEE6-C8EA-B863B215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65" y="1775032"/>
            <a:ext cx="5258870" cy="4224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73BA89-809D-C60B-E18D-7E1BA38C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309688"/>
            <a:ext cx="2857500" cy="318541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1E08B4A-D4E0-87A4-EE24-66008E24E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0" y="4582411"/>
            <a:ext cx="5118100" cy="17145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Arah</a:t>
            </a:r>
            <a:r>
              <a:rPr lang="en-US" dirty="0"/>
              <a:t> </a:t>
            </a:r>
            <a:r>
              <a:rPr lang="en-US" dirty="0" err="1"/>
              <a:t>jarum</a:t>
            </a:r>
            <a:r>
              <a:rPr lang="en-US" dirty="0"/>
              <a:t> </a:t>
            </a:r>
            <a:r>
              <a:rPr lang="en-US" dirty="0" err="1"/>
              <a:t>suntik</a:t>
            </a:r>
            <a:r>
              <a:rPr lang="en-US" dirty="0"/>
              <a:t> 30°</a:t>
            </a:r>
          </a:p>
          <a:p>
            <a:r>
              <a:rPr lang="en-US" dirty="0"/>
              <a:t>Ujung </a:t>
            </a:r>
            <a:r>
              <a:rPr lang="en-US" dirty="0" err="1"/>
              <a:t>jarum</a:t>
            </a:r>
            <a:r>
              <a:rPr lang="en-US" dirty="0"/>
              <a:t> </a:t>
            </a:r>
            <a:r>
              <a:rPr lang="en-US" dirty="0" err="1"/>
              <a:t>suntik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organ </a:t>
            </a:r>
            <a:r>
              <a:rPr lang="en-US" dirty="0" err="1"/>
              <a:t>hati</a:t>
            </a:r>
            <a:r>
              <a:rPr lang="en-US" dirty="0"/>
              <a:t>, </a:t>
            </a:r>
            <a:r>
              <a:rPr lang="en-US" dirty="0" err="1"/>
              <a:t>kandung</a:t>
            </a:r>
            <a:r>
              <a:rPr lang="en-US" dirty="0"/>
              <a:t> </a:t>
            </a:r>
            <a:r>
              <a:rPr lang="en-US" dirty="0" err="1"/>
              <a:t>kencing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usus.</a:t>
            </a:r>
          </a:p>
          <a:p>
            <a:r>
              <a:rPr lang="en-US" dirty="0" err="1"/>
              <a:t>Penyuntikan</a:t>
            </a:r>
            <a:r>
              <a:rPr lang="en-US" dirty="0"/>
              <a:t> </a:t>
            </a:r>
            <a:r>
              <a:rPr lang="en-US" dirty="0" err="1"/>
              <a:t>benar</a:t>
            </a:r>
            <a:r>
              <a:rPr lang="en-US" dirty="0"/>
              <a:t> </a:t>
            </a:r>
            <a:r>
              <a:rPr lang="en-US" dirty="0" err="1"/>
              <a:t>ditandai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yang </a:t>
            </a:r>
            <a:r>
              <a:rPr lang="en-US" dirty="0" err="1"/>
              <a:t>keluar</a:t>
            </a:r>
            <a:r>
              <a:rPr lang="en-US" dirty="0"/>
              <a:t>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66773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DCE4-B30B-E952-E2A9-2FC6BE37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: </a:t>
            </a:r>
            <a:r>
              <a:rPr lang="en-US" dirty="0" err="1"/>
              <a:t>Intramuskular</a:t>
            </a:r>
            <a:r>
              <a:rPr lang="en-US" dirty="0"/>
              <a:t> (IM)</a:t>
            </a:r>
            <a:endParaRPr lang="en-ID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73FFBD-27CD-028E-4C9F-83E314167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7147" y="5895772"/>
            <a:ext cx="5867400" cy="962228"/>
          </a:xfrm>
        </p:spPr>
        <p:txBody>
          <a:bodyPr>
            <a:normAutofit/>
          </a:bodyPr>
          <a:lstStyle/>
          <a:p>
            <a:r>
              <a:rPr lang="en-US" dirty="0" err="1"/>
              <a:t>Disuntikkan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otot</a:t>
            </a:r>
            <a:r>
              <a:rPr lang="en-US" dirty="0"/>
              <a:t> </a:t>
            </a:r>
            <a:r>
              <a:rPr lang="en-US" dirty="0" err="1"/>
              <a:t>paha</a:t>
            </a:r>
            <a:r>
              <a:rPr lang="en-US" dirty="0"/>
              <a:t> posterior</a:t>
            </a:r>
          </a:p>
          <a:p>
            <a:pPr marL="514350" indent="-514350">
              <a:buAutoNum type="arabicPeriod"/>
            </a:pP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F2C86-6D38-7911-86AD-936BF741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2" y="2195957"/>
            <a:ext cx="4154243" cy="3225786"/>
          </a:xfrm>
          <a:prstGeom prst="rect">
            <a:avLst/>
          </a:prstGeom>
        </p:spPr>
      </p:pic>
      <p:pic>
        <p:nvPicPr>
          <p:cNvPr id="2050" name="Picture 2" descr="Mouse injections - Biomethodology for Laboratory Mice">
            <a:extLst>
              <a:ext uri="{FF2B5EF4-FFF2-40B4-BE49-F238E27FC236}">
                <a16:creationId xmlns:a16="http://schemas.microsoft.com/office/drawing/2014/main" id="{15357FCD-422A-19DF-3855-91CF9175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99" y="2973514"/>
            <a:ext cx="3987798" cy="223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WMS - Mouse Injection Techniques">
            <a:extLst>
              <a:ext uri="{FF2B5EF4-FFF2-40B4-BE49-F238E27FC236}">
                <a16:creationId xmlns:a16="http://schemas.microsoft.com/office/drawing/2014/main" id="{DC71AA19-530E-E799-40E8-922C9D25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297" y="1608335"/>
            <a:ext cx="3565324" cy="497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109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B117-71C6-D5FC-453F-CF41EF9C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: </a:t>
            </a:r>
            <a:r>
              <a:rPr lang="en-US" dirty="0" err="1"/>
              <a:t>Subkutan</a:t>
            </a:r>
            <a:r>
              <a:rPr lang="en-US" dirty="0"/>
              <a:t> (SC)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248E2-9258-2803-6461-A71B2BDF1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5" y="1703388"/>
            <a:ext cx="4983707" cy="34782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F5A2E1-8FA9-90BB-782B-E186694A10EA}"/>
              </a:ext>
            </a:extLst>
          </p:cNvPr>
          <p:cNvSpPr txBox="1">
            <a:spLocks/>
          </p:cNvSpPr>
          <p:nvPr/>
        </p:nvSpPr>
        <p:spPr>
          <a:xfrm>
            <a:off x="3454608" y="5476875"/>
            <a:ext cx="654071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Disuntikkan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(sub </a:t>
            </a:r>
            <a:r>
              <a:rPr lang="en-US" sz="2400" dirty="0" err="1"/>
              <a:t>kutan</a:t>
            </a:r>
            <a:r>
              <a:rPr lang="en-US" sz="2400" dirty="0"/>
              <a:t>)</a:t>
            </a:r>
          </a:p>
          <a:p>
            <a:r>
              <a:rPr lang="en-US" sz="2400" dirty="0"/>
              <a:t>Di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leher</a:t>
            </a:r>
            <a:r>
              <a:rPr lang="en-US" sz="2400" dirty="0"/>
              <a:t>/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punggung</a:t>
            </a:r>
            <a:endParaRPr lang="en-US" sz="24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813A9-1A73-6A45-82BC-E4129105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1703388"/>
            <a:ext cx="5648247" cy="3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6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E851F7-39F4-333F-C7D9-D8C20A8FFEA5}"/>
              </a:ext>
            </a:extLst>
          </p:cNvPr>
          <p:cNvSpPr/>
          <p:nvPr/>
        </p:nvSpPr>
        <p:spPr>
          <a:xfrm>
            <a:off x="6329105" y="1562763"/>
            <a:ext cx="4537130" cy="1584694"/>
          </a:xfrm>
          <a:prstGeom prst="roundRect">
            <a:avLst>
              <a:gd name="adj" fmla="val 50000"/>
            </a:avLst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7170" name="Picture 2" descr="Rabbit: Bio-Serv">
            <a:extLst>
              <a:ext uri="{FF2B5EF4-FFF2-40B4-BE49-F238E27FC236}">
                <a16:creationId xmlns:a16="http://schemas.microsoft.com/office/drawing/2014/main" id="{B7436383-B7B3-5B28-DC47-B70252E39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7" y="223229"/>
            <a:ext cx="3370235" cy="24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earcher Injects Novel Medicine Into Laboratory Rabbit By Intravenous  Injection Stock Photo - Download Image Now - iStock">
            <a:extLst>
              <a:ext uri="{FF2B5EF4-FFF2-40B4-BE49-F238E27FC236}">
                <a16:creationId xmlns:a16="http://schemas.microsoft.com/office/drawing/2014/main" id="{0E91602E-FF32-4406-5B41-99148E8F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96" y="3628698"/>
            <a:ext cx="3370235" cy="255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733EB7-5A8C-BEC6-0FEB-628FE89D9A21}"/>
              </a:ext>
            </a:extLst>
          </p:cNvPr>
          <p:cNvSpPr txBox="1"/>
          <p:nvPr/>
        </p:nvSpPr>
        <p:spPr>
          <a:xfrm>
            <a:off x="1485092" y="2690722"/>
            <a:ext cx="127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Kelinci</a:t>
            </a:r>
            <a:endParaRPr lang="en-US" sz="1800" dirty="0"/>
          </a:p>
        </p:txBody>
      </p:sp>
      <p:pic>
        <p:nvPicPr>
          <p:cNvPr id="7174" name="Picture 6" descr="Guinea Pig: Bio-Serv">
            <a:extLst>
              <a:ext uri="{FF2B5EF4-FFF2-40B4-BE49-F238E27FC236}">
                <a16:creationId xmlns:a16="http://schemas.microsoft.com/office/drawing/2014/main" id="{D2C92B29-0CD3-1780-1D20-C1DA6C60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87" y="975573"/>
            <a:ext cx="2979113" cy="162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F20AAC-E14F-B1C1-0678-FDD706A44746}"/>
              </a:ext>
            </a:extLst>
          </p:cNvPr>
          <p:cNvSpPr txBox="1"/>
          <p:nvPr/>
        </p:nvSpPr>
        <p:spPr>
          <a:xfrm>
            <a:off x="3841293" y="2654349"/>
            <a:ext cx="127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Marmut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54CB1-8F4A-9006-34BC-45E7C22E7840}"/>
              </a:ext>
            </a:extLst>
          </p:cNvPr>
          <p:cNvSpPr txBox="1"/>
          <p:nvPr/>
        </p:nvSpPr>
        <p:spPr>
          <a:xfrm>
            <a:off x="6833174" y="1947127"/>
            <a:ext cx="4033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Per Oral</a:t>
            </a:r>
            <a:r>
              <a:rPr lang="en-US" sz="2400" dirty="0"/>
              <a:t>: </a:t>
            </a:r>
            <a:r>
              <a:rPr lang="en-US" sz="2400" dirty="0" err="1"/>
              <a:t>dibantu</a:t>
            </a:r>
            <a:r>
              <a:rPr lang="en-US" sz="2400" dirty="0"/>
              <a:t> </a:t>
            </a:r>
            <a:r>
              <a:rPr lang="en-US" sz="2400" dirty="0" err="1"/>
              <a:t>kateter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mouth block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F215C-9250-0F92-47D2-CB87F8931797}"/>
              </a:ext>
            </a:extLst>
          </p:cNvPr>
          <p:cNvSpPr txBox="1"/>
          <p:nvPr/>
        </p:nvSpPr>
        <p:spPr>
          <a:xfrm>
            <a:off x="3594332" y="3507344"/>
            <a:ext cx="8061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Intravena</a:t>
            </a:r>
            <a:r>
              <a:rPr lang="en-US" sz="2400" dirty="0"/>
              <a:t>: </a:t>
            </a:r>
            <a:r>
              <a:rPr lang="en-US" sz="2400" dirty="0" err="1"/>
              <a:t>suntik</a:t>
            </a:r>
            <a:r>
              <a:rPr lang="en-US" sz="2400" dirty="0"/>
              <a:t> pada </a:t>
            </a:r>
            <a:r>
              <a:rPr lang="en-US" sz="2400" dirty="0" err="1"/>
              <a:t>pembuluh</a:t>
            </a:r>
            <a:r>
              <a:rPr lang="en-US" sz="2400" dirty="0"/>
              <a:t> vena pada </a:t>
            </a:r>
            <a:r>
              <a:rPr lang="en-US" sz="2400" dirty="0" err="1"/>
              <a:t>telinga</a:t>
            </a:r>
            <a:r>
              <a:rPr lang="en-US" sz="2400" dirty="0"/>
              <a:t> (pada </a:t>
            </a:r>
            <a:r>
              <a:rPr lang="en-US" sz="2400" dirty="0" err="1"/>
              <a:t>telinga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syaraf</a:t>
            </a:r>
            <a:r>
              <a:rPr lang="en-US" sz="2400" dirty="0"/>
              <a:t> dan </a:t>
            </a:r>
            <a:r>
              <a:rPr lang="en-US" sz="2400" dirty="0" err="1"/>
              <a:t>pembuluh</a:t>
            </a:r>
            <a:r>
              <a:rPr lang="en-US" sz="2400" dirty="0"/>
              <a:t> </a:t>
            </a:r>
            <a:r>
              <a:rPr lang="en-US" sz="2400" dirty="0" err="1"/>
              <a:t>darah</a:t>
            </a:r>
            <a:r>
              <a:rPr lang="en-US" sz="2400" dirty="0"/>
              <a:t>). Bulu </a:t>
            </a:r>
            <a:r>
              <a:rPr lang="en-US" sz="2400" dirty="0" err="1"/>
              <a:t>telinga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dicukur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4A0EC-366A-B74F-CA62-49EB11561C00}"/>
              </a:ext>
            </a:extLst>
          </p:cNvPr>
          <p:cNvSpPr txBox="1"/>
          <p:nvPr/>
        </p:nvSpPr>
        <p:spPr>
          <a:xfrm>
            <a:off x="3594332" y="4707673"/>
            <a:ext cx="80613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Intraperitoneal</a:t>
            </a:r>
            <a:r>
              <a:rPr lang="en-US" sz="2400" dirty="0"/>
              <a:t>: </a:t>
            </a:r>
            <a:r>
              <a:rPr lang="en-US" sz="2400" dirty="0" err="1"/>
              <a:t>Pegang</a:t>
            </a:r>
            <a:r>
              <a:rPr lang="en-US" sz="2400" dirty="0"/>
              <a:t> </a:t>
            </a:r>
            <a:r>
              <a:rPr lang="en-US" sz="2400" dirty="0" err="1"/>
              <a:t>tengkuk</a:t>
            </a:r>
            <a:r>
              <a:rPr lang="en-US" sz="2400" dirty="0"/>
              <a:t>,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kepala</a:t>
            </a:r>
            <a:r>
              <a:rPr lang="en-US" sz="2400" dirty="0"/>
              <a:t> </a:t>
            </a:r>
            <a:r>
              <a:rPr lang="en-US" sz="2400" dirty="0" err="1"/>
              <a:t>kelinci</a:t>
            </a:r>
            <a:r>
              <a:rPr lang="en-US" sz="2400" dirty="0"/>
              <a:t> </a:t>
            </a:r>
            <a:r>
              <a:rPr lang="en-US" sz="2400" dirty="0" err="1"/>
              <a:t>mendongak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belakang</a:t>
            </a:r>
            <a:r>
              <a:rPr lang="en-US" sz="2400" dirty="0"/>
              <a:t>. </a:t>
            </a:r>
            <a:r>
              <a:rPr lang="en-US" sz="2400" dirty="0" err="1"/>
              <a:t>Obat</a:t>
            </a:r>
            <a:r>
              <a:rPr lang="en-US" sz="2400" dirty="0"/>
              <a:t> </a:t>
            </a:r>
            <a:r>
              <a:rPr lang="en-US" sz="2400" dirty="0" err="1"/>
              <a:t>diinjeksikan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belakang</a:t>
            </a:r>
            <a:r>
              <a:rPr lang="en-US" sz="2400" dirty="0"/>
              <a:t> ¼ </a:t>
            </a:r>
            <a:r>
              <a:rPr lang="en-US" sz="2400" dirty="0" err="1"/>
              <a:t>kiri</a:t>
            </a:r>
            <a:r>
              <a:rPr lang="en-US" sz="2400" dirty="0"/>
              <a:t> </a:t>
            </a:r>
            <a:r>
              <a:rPr lang="en-US" sz="2400" dirty="0" err="1"/>
              <a:t>bawah</a:t>
            </a:r>
            <a:r>
              <a:rPr lang="en-US" sz="2400" dirty="0"/>
              <a:t> </a:t>
            </a:r>
            <a:r>
              <a:rPr lang="en-US" sz="2400" dirty="0" err="1"/>
              <a:t>daerah</a:t>
            </a:r>
            <a:r>
              <a:rPr lang="en-US" sz="2400" dirty="0"/>
              <a:t> abdomen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kemiringan</a:t>
            </a:r>
            <a:r>
              <a:rPr lang="en-US" sz="2400" dirty="0"/>
              <a:t> </a:t>
            </a:r>
            <a:r>
              <a:rPr lang="en-US" sz="2400" dirty="0" err="1"/>
              <a:t>jarum</a:t>
            </a:r>
            <a:r>
              <a:rPr lang="en-US" sz="2400" dirty="0"/>
              <a:t> 45</a:t>
            </a:r>
          </a:p>
          <a:p>
            <a:r>
              <a:rPr lang="en-US" sz="2400" b="1" dirty="0" err="1"/>
              <a:t>Intramuskular</a:t>
            </a:r>
            <a:r>
              <a:rPr lang="en-US" sz="2400" b="1" dirty="0"/>
              <a:t>: </a:t>
            </a:r>
            <a:r>
              <a:rPr lang="en-US" sz="2400" dirty="0"/>
              <a:t>di </a:t>
            </a:r>
            <a:r>
              <a:rPr lang="en-US" sz="2400" dirty="0" err="1"/>
              <a:t>otot</a:t>
            </a:r>
            <a:r>
              <a:rPr lang="en-US" sz="2400" dirty="0"/>
              <a:t> </a:t>
            </a:r>
            <a:r>
              <a:rPr lang="en-US" sz="2400" dirty="0" err="1"/>
              <a:t>paha</a:t>
            </a:r>
            <a:r>
              <a:rPr lang="en-US" sz="2400" dirty="0"/>
              <a:t>/</a:t>
            </a:r>
            <a:r>
              <a:rPr lang="en-US" sz="2400" dirty="0" err="1"/>
              <a:t>pantat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75314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1F84-AE1E-72FA-86EC-36B7A2421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Q: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rute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pada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?</a:t>
            </a: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5304A-3161-E2F4-7099-DB270A174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68769"/>
            <a:ext cx="5103915" cy="3323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DFB55-0460-78BD-1BC8-BAF5730F9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00" y="2268769"/>
            <a:ext cx="4814589" cy="33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08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21398C-3BCD-5EA1-770D-FACA2010A0FC}"/>
              </a:ext>
            </a:extLst>
          </p:cNvPr>
          <p:cNvSpPr txBox="1">
            <a:spLocks/>
          </p:cNvSpPr>
          <p:nvPr/>
        </p:nvSpPr>
        <p:spPr>
          <a:xfrm>
            <a:off x="244257" y="556564"/>
            <a:ext cx="11703485" cy="5616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err="1"/>
              <a:t>Penelitian-penelitian</a:t>
            </a:r>
            <a:r>
              <a:rPr lang="en-US" sz="3000" dirty="0"/>
              <a:t> </a:t>
            </a:r>
            <a:r>
              <a:rPr lang="en-US" sz="3000" dirty="0" err="1"/>
              <a:t>terdahulu</a:t>
            </a:r>
            <a:r>
              <a:rPr lang="en-US" sz="3000" dirty="0"/>
              <a:t> pada </a:t>
            </a:r>
            <a:r>
              <a:rPr lang="en-US" sz="3000" dirty="0" err="1"/>
              <a:t>manusia</a:t>
            </a:r>
            <a:r>
              <a:rPr lang="en-US" sz="3000" dirty="0"/>
              <a:t> dan </a:t>
            </a:r>
            <a:r>
              <a:rPr lang="en-US" sz="3000" dirty="0" err="1"/>
              <a:t>hewan</a:t>
            </a:r>
            <a:r>
              <a:rPr lang="en-US" sz="3000" dirty="0"/>
              <a:t> </a:t>
            </a:r>
            <a:r>
              <a:rPr lang="en-US" sz="3000" dirty="0" err="1"/>
              <a:t>dianggap</a:t>
            </a:r>
            <a:r>
              <a:rPr lang="en-US" sz="3000" dirty="0"/>
              <a:t> </a:t>
            </a:r>
            <a:r>
              <a:rPr lang="en-US" sz="3000" dirty="0" err="1"/>
              <a:t>tidak</a:t>
            </a:r>
            <a:r>
              <a:rPr lang="en-US" sz="3000" dirty="0"/>
              <a:t> </a:t>
            </a:r>
            <a:r>
              <a:rPr lang="en-US" sz="3000" dirty="0" err="1"/>
              <a:t>etis</a:t>
            </a:r>
            <a:r>
              <a:rPr lang="en-US" sz="3000" dirty="0"/>
              <a:t> dan </a:t>
            </a:r>
            <a:r>
              <a:rPr lang="en-US" sz="3000" dirty="0" err="1"/>
              <a:t>melanggar</a:t>
            </a:r>
            <a:r>
              <a:rPr lang="en-US" sz="3000" dirty="0"/>
              <a:t> </a:t>
            </a:r>
            <a:r>
              <a:rPr lang="en-US" sz="3000" dirty="0" err="1"/>
              <a:t>hak</a:t>
            </a:r>
            <a:r>
              <a:rPr lang="en-US" sz="3000" dirty="0"/>
              <a:t> </a:t>
            </a:r>
            <a:r>
              <a:rPr lang="en-US" sz="3000" dirty="0" err="1"/>
              <a:t>individu</a:t>
            </a:r>
            <a:r>
              <a:rPr lang="en-US" sz="3000" dirty="0"/>
              <a:t> </a:t>
            </a:r>
            <a:r>
              <a:rPr lang="en-US" sz="3000" dirty="0" err="1"/>
              <a:t>dari</a:t>
            </a:r>
            <a:r>
              <a:rPr lang="en-US" sz="3000" dirty="0"/>
              <a:t> </a:t>
            </a:r>
            <a:r>
              <a:rPr lang="en-US" sz="3000" dirty="0" err="1"/>
              <a:t>subyek</a:t>
            </a:r>
            <a:r>
              <a:rPr lang="en-US" sz="3000" dirty="0"/>
              <a:t> </a:t>
            </a:r>
            <a:r>
              <a:rPr lang="en-US" sz="3000" dirty="0" err="1"/>
              <a:t>penelitian</a:t>
            </a:r>
            <a:r>
              <a:rPr lang="en-US" sz="3000" dirty="0"/>
              <a:t>: Tuskegee experiment (1932-1970), Guatemala syphilis experiment (1946-1948), </a:t>
            </a:r>
            <a:r>
              <a:rPr lang="en-US" sz="3000" dirty="0" err="1"/>
              <a:t>Willowbrook</a:t>
            </a:r>
            <a:r>
              <a:rPr lang="en-US" sz="3000" dirty="0"/>
              <a:t> (1950) </a:t>
            </a:r>
          </a:p>
          <a:p>
            <a:r>
              <a:rPr lang="id-ID" sz="3000" b="1" i="1" dirty="0"/>
              <a:t>Deklarasi Helsinki</a:t>
            </a:r>
            <a:r>
              <a:rPr lang="id-ID" sz="3000" i="1" dirty="0"/>
              <a:t>,</a:t>
            </a:r>
            <a:r>
              <a:rPr lang="en-US" sz="3000" i="1" dirty="0"/>
              <a:t> </a:t>
            </a:r>
            <a:r>
              <a:rPr lang="id-ID" sz="3000" dirty="0"/>
              <a:t>yang dihasilkan oleh Sidang Kesehatan Dunia ke 16 di Helsinki, Finlandia, </a:t>
            </a:r>
            <a:r>
              <a:rPr lang="en-US" sz="3000" dirty="0"/>
              <a:t>(</a:t>
            </a:r>
            <a:r>
              <a:rPr lang="id-ID" sz="3000" dirty="0"/>
              <a:t>1964</a:t>
            </a:r>
            <a:r>
              <a:rPr lang="en-US" sz="3000" dirty="0"/>
              <a:t>) </a:t>
            </a:r>
            <a:r>
              <a:rPr lang="en-US" sz="3000" dirty="0">
                <a:sym typeface="Wingdings" pitchFamily="2" charset="2"/>
              </a:rPr>
              <a:t></a:t>
            </a:r>
            <a:r>
              <a:rPr lang="en-US" sz="3000" dirty="0"/>
              <a:t> </a:t>
            </a:r>
            <a:r>
              <a:rPr lang="id-ID" sz="3000" dirty="0"/>
              <a:t>kebijaksanaan pembangunan keselamatan manusia di dunia</a:t>
            </a:r>
          </a:p>
          <a:p>
            <a:r>
              <a:rPr lang="en-US" sz="3000" dirty="0"/>
              <a:t>R</a:t>
            </a:r>
            <a:r>
              <a:rPr lang="id-ID" sz="3000" dirty="0"/>
              <a:t>ekomendasi kepada penelitian kedokteran</a:t>
            </a:r>
            <a:r>
              <a:rPr lang="en-US" sz="3000" dirty="0">
                <a:sym typeface="Wingdings" pitchFamily="2" charset="2"/>
              </a:rPr>
              <a:t> </a:t>
            </a:r>
            <a:r>
              <a:rPr lang="id-ID" sz="3000" dirty="0"/>
              <a:t>tentang segi etik penelitian yang melibatkan manusia sebagai obyek penelitian</a:t>
            </a:r>
            <a:r>
              <a:rPr lang="en-US" sz="3000" dirty="0"/>
              <a:t>.</a:t>
            </a:r>
            <a:r>
              <a:rPr lang="id-ID" sz="3000" dirty="0"/>
              <a:t> </a:t>
            </a:r>
            <a:endParaRPr lang="en-US" sz="3000" dirty="0"/>
          </a:p>
          <a:p>
            <a:r>
              <a:rPr lang="en-US" sz="3000" dirty="0"/>
              <a:t>P</a:t>
            </a:r>
            <a:r>
              <a:rPr lang="id-ID" sz="3000" dirty="0"/>
              <a:t>erlunya dilakukan percobaan pada hewan sebelum percobaan di bidang biomedis maupun riset lainnya dilakukan atau diperlakukan terhadap manusia</a:t>
            </a:r>
            <a:endParaRPr lang="en-US" sz="3000" dirty="0"/>
          </a:p>
          <a:p>
            <a:r>
              <a:rPr lang="en-US" sz="3000" dirty="0" err="1"/>
              <a:t>Pengaturan</a:t>
            </a:r>
            <a:r>
              <a:rPr lang="en-US" sz="3000" dirty="0"/>
              <a:t> </a:t>
            </a:r>
            <a:r>
              <a:rPr lang="en-US" sz="3000" dirty="0" err="1"/>
              <a:t>penggunaan</a:t>
            </a:r>
            <a:r>
              <a:rPr lang="en-US" sz="3000" dirty="0"/>
              <a:t> </a:t>
            </a:r>
            <a:r>
              <a:rPr lang="en-US" sz="3000" dirty="0" err="1"/>
              <a:t>hewan</a:t>
            </a:r>
            <a:r>
              <a:rPr lang="en-US" sz="3000" dirty="0"/>
              <a:t> </a:t>
            </a:r>
            <a:r>
              <a:rPr lang="en-US" sz="3000" dirty="0" err="1"/>
              <a:t>percobaan</a:t>
            </a:r>
            <a:r>
              <a:rPr lang="en-US" sz="3000" dirty="0"/>
              <a:t> pada </a:t>
            </a:r>
            <a:r>
              <a:rPr lang="en-US" sz="3000" dirty="0" err="1"/>
              <a:t>penelitian</a:t>
            </a:r>
            <a:r>
              <a:rPr lang="en-US" sz="3000" dirty="0"/>
              <a:t> </a:t>
            </a:r>
            <a:r>
              <a:rPr lang="en-US" sz="3000" dirty="0" err="1"/>
              <a:t>dengan</a:t>
            </a:r>
            <a:r>
              <a:rPr lang="en-US" sz="3000" dirty="0"/>
              <a:t> </a:t>
            </a:r>
            <a:r>
              <a:rPr lang="en-US" sz="3000" dirty="0" err="1"/>
              <a:t>memperhatikan</a:t>
            </a:r>
            <a:r>
              <a:rPr lang="en-US" sz="3000" dirty="0"/>
              <a:t> </a:t>
            </a:r>
            <a:r>
              <a:rPr lang="en-US" sz="3000" dirty="0" err="1"/>
              <a:t>kesejahteraan</a:t>
            </a:r>
            <a:r>
              <a:rPr lang="en-US" sz="3000" dirty="0"/>
              <a:t> </a:t>
            </a:r>
            <a:r>
              <a:rPr lang="en-US" sz="3000" dirty="0" err="1"/>
              <a:t>hewan</a:t>
            </a:r>
            <a:r>
              <a:rPr lang="en-US" sz="3000" dirty="0"/>
              <a:t> </a:t>
            </a:r>
            <a:r>
              <a:rPr lang="en-US" sz="3000" dirty="0" err="1"/>
              <a:t>percobaan</a:t>
            </a:r>
            <a:endParaRPr lang="en-US" sz="3000" dirty="0"/>
          </a:p>
          <a:p>
            <a:r>
              <a:rPr lang="en-US" sz="3000" dirty="0"/>
              <a:t>Uji </a:t>
            </a:r>
            <a:r>
              <a:rPr lang="en-US" sz="3000" dirty="0" err="1"/>
              <a:t>pra</a:t>
            </a:r>
            <a:r>
              <a:rPr lang="en-US" sz="3000" dirty="0"/>
              <a:t> </a:t>
            </a:r>
            <a:r>
              <a:rPr lang="en-US" sz="3000" dirty="0" err="1"/>
              <a:t>klinik</a:t>
            </a:r>
            <a:r>
              <a:rPr lang="en-US" sz="3000" dirty="0"/>
              <a:t> </a:t>
            </a:r>
            <a:r>
              <a:rPr lang="en-US" sz="3000" dirty="0">
                <a:sym typeface="Wingdings" pitchFamily="2" charset="2"/>
              </a:rPr>
              <a:t> uji </a:t>
            </a:r>
            <a:r>
              <a:rPr lang="en-US" sz="3000" dirty="0" err="1">
                <a:sym typeface="Wingdings" pitchFamily="2" charset="2"/>
              </a:rPr>
              <a:t>klinik</a:t>
            </a:r>
            <a:endParaRPr lang="id-ID" sz="3000" dirty="0"/>
          </a:p>
          <a:p>
            <a:endParaRPr lang="en-ID" sz="2200" dirty="0"/>
          </a:p>
        </p:txBody>
      </p:sp>
    </p:spTree>
    <p:extLst>
      <p:ext uri="{BB962C8B-B14F-4D97-AF65-F5344CB8AC3E}">
        <p14:creationId xmlns:p14="http://schemas.microsoft.com/office/powerpoint/2010/main" val="420282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5FD1-3371-2DDA-F340-1789F952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Alat dan </a:t>
            </a:r>
            <a:r>
              <a:rPr lang="en-US" dirty="0" err="1"/>
              <a:t>Bahan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EFD4E-94A6-A32E-4C3F-B17CF2CB6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341"/>
            <a:ext cx="340419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ALAT</a:t>
            </a:r>
          </a:p>
          <a:p>
            <a:r>
              <a:rPr lang="en-US" sz="2400" dirty="0" err="1"/>
              <a:t>Kalkulator</a:t>
            </a:r>
            <a:endParaRPr lang="en-US" sz="2400" dirty="0"/>
          </a:p>
          <a:p>
            <a:r>
              <a:rPr lang="en-US" sz="2400" dirty="0" err="1"/>
              <a:t>Spuit</a:t>
            </a:r>
            <a:r>
              <a:rPr lang="en-US" sz="2400" dirty="0"/>
              <a:t> </a:t>
            </a:r>
            <a:r>
              <a:rPr lang="en-US" sz="2400" dirty="0" err="1"/>
              <a:t>injeksi</a:t>
            </a:r>
            <a:r>
              <a:rPr lang="en-US" sz="2400" dirty="0"/>
              <a:t> dan sonde (1 mL &amp; 5 mL)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BAHAN</a:t>
            </a:r>
          </a:p>
          <a:p>
            <a:r>
              <a:rPr lang="en-US" sz="2400" dirty="0"/>
              <a:t>NaCl 0,9%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034E48E-2AAF-22EF-7A3D-B0A428F36AD2}"/>
              </a:ext>
            </a:extLst>
          </p:cNvPr>
          <p:cNvSpPr txBox="1">
            <a:spLocks/>
          </p:cNvSpPr>
          <p:nvPr/>
        </p:nvSpPr>
        <p:spPr>
          <a:xfrm>
            <a:off x="4996416" y="1602341"/>
            <a:ext cx="5412858" cy="4585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TIMELINE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13.00-14.00 </a:t>
            </a:r>
            <a:r>
              <a:rPr lang="en-US" sz="2400" dirty="0" err="1"/>
              <a:t>penjelasan</a:t>
            </a:r>
            <a:r>
              <a:rPr lang="en-US" sz="2400" dirty="0"/>
              <a:t> </a:t>
            </a:r>
            <a:r>
              <a:rPr lang="en-US" sz="2400" dirty="0" err="1"/>
              <a:t>materi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14.00-16.00 </a:t>
            </a:r>
            <a:r>
              <a:rPr lang="en-US" sz="2400" dirty="0" err="1"/>
              <a:t>praktikum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16.00-17.00 </a:t>
            </a:r>
            <a:r>
              <a:rPr lang="en-US" sz="2400" dirty="0" err="1"/>
              <a:t>penilaian</a:t>
            </a:r>
            <a:r>
              <a:rPr lang="en-US" sz="2400" dirty="0"/>
              <a:t> </a:t>
            </a:r>
            <a:r>
              <a:rPr lang="en-US" sz="2400" dirty="0" err="1"/>
              <a:t>akhir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*</a:t>
            </a:r>
            <a:r>
              <a:rPr lang="en-US" sz="2400" dirty="0" err="1"/>
              <a:t>penilaian</a:t>
            </a:r>
            <a:r>
              <a:rPr lang="en-US" sz="2400" dirty="0"/>
              <a:t>: </a:t>
            </a:r>
            <a:r>
              <a:rPr lang="en-US" sz="2400" dirty="0" err="1"/>
              <a:t>soal</a:t>
            </a:r>
            <a:r>
              <a:rPr lang="en-US" sz="2400" dirty="0"/>
              <a:t> </a:t>
            </a:r>
            <a:r>
              <a:rPr lang="en-US" sz="2400" dirty="0" err="1"/>
              <a:t>perhitungan</a:t>
            </a:r>
            <a:r>
              <a:rPr lang="en-US" sz="2400" dirty="0"/>
              <a:t> volume </a:t>
            </a:r>
            <a:r>
              <a:rPr lang="en-US" sz="2400" dirty="0" err="1"/>
              <a:t>pemberian</a:t>
            </a:r>
            <a:r>
              <a:rPr lang="en-US" sz="2400" dirty="0"/>
              <a:t> dan </a:t>
            </a:r>
            <a:r>
              <a:rPr lang="en-US" sz="2400" dirty="0" err="1"/>
              <a:t>konversi</a:t>
            </a:r>
            <a:r>
              <a:rPr lang="en-US" sz="2400" dirty="0"/>
              <a:t> </a:t>
            </a:r>
            <a:r>
              <a:rPr lang="en-US" sz="2400" dirty="0" err="1"/>
              <a:t>dosis</a:t>
            </a: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11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0EC62C-812A-654C-4FEF-A8BE57F32606}"/>
              </a:ext>
            </a:extLst>
          </p:cNvPr>
          <p:cNvSpPr/>
          <p:nvPr/>
        </p:nvSpPr>
        <p:spPr>
          <a:xfrm>
            <a:off x="256449" y="1561473"/>
            <a:ext cx="3131671" cy="4655224"/>
          </a:xfrm>
          <a:prstGeom prst="roundRect">
            <a:avLst>
              <a:gd name="adj" fmla="val 50000"/>
            </a:avLst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7B25D-1551-A778-4712-11128674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2"/>
            <a:ext cx="9677400" cy="1325563"/>
          </a:xfrm>
        </p:spPr>
        <p:txBody>
          <a:bodyPr/>
          <a:lstStyle/>
          <a:p>
            <a:r>
              <a:rPr lang="en-US" dirty="0"/>
              <a:t>Teknis </a:t>
            </a:r>
            <a:r>
              <a:rPr lang="en-US" dirty="0" err="1"/>
              <a:t>Pelaksanaan</a:t>
            </a:r>
            <a:endParaRPr lang="en-ID" dirty="0"/>
          </a:p>
        </p:txBody>
      </p:sp>
      <p:pic>
        <p:nvPicPr>
          <p:cNvPr id="12304" name="Picture 16">
            <a:extLst>
              <a:ext uri="{FF2B5EF4-FFF2-40B4-BE49-F238E27FC236}">
                <a16:creationId xmlns:a16="http://schemas.microsoft.com/office/drawing/2014/main" id="{B204EC3B-0008-7D6F-8362-FA9B2CF7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055">
            <a:off x="4385231" y="1371850"/>
            <a:ext cx="1807035" cy="18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F00706-ED1C-DA32-DAF9-826FB2534956}"/>
              </a:ext>
            </a:extLst>
          </p:cNvPr>
          <p:cNvSpPr txBox="1">
            <a:spLocks/>
          </p:cNvSpPr>
          <p:nvPr/>
        </p:nvSpPr>
        <p:spPr>
          <a:xfrm>
            <a:off x="5678809" y="1825589"/>
            <a:ext cx="5136890" cy="850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err="1"/>
              <a:t>Disiapkan</a:t>
            </a:r>
            <a:r>
              <a:rPr lang="en-US" sz="2000" dirty="0"/>
              <a:t> </a:t>
            </a:r>
            <a:r>
              <a:rPr lang="en-US" sz="2000" dirty="0" err="1"/>
              <a:t>spuit</a:t>
            </a:r>
            <a:r>
              <a:rPr lang="en-US" sz="2000" dirty="0"/>
              <a:t> dan </a:t>
            </a:r>
            <a:r>
              <a:rPr lang="en-US" sz="2000" dirty="0" err="1"/>
              <a:t>dihilangkan</a:t>
            </a:r>
            <a:r>
              <a:rPr lang="en-US" sz="2000" dirty="0"/>
              <a:t> </a:t>
            </a:r>
            <a:r>
              <a:rPr lang="en-US" sz="2000" dirty="0" err="1"/>
              <a:t>gelembung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</a:t>
            </a:r>
            <a:r>
              <a:rPr lang="en-US" sz="2000" dirty="0" err="1"/>
              <a:t>dipejankankan</a:t>
            </a:r>
            <a:endParaRPr lang="en-US" sz="2000" dirty="0"/>
          </a:p>
        </p:txBody>
      </p:sp>
      <p:pic>
        <p:nvPicPr>
          <p:cNvPr id="7" name="Picture 6" descr="A close up&#10;&#10;Description automatically generated">
            <a:extLst>
              <a:ext uri="{FF2B5EF4-FFF2-40B4-BE49-F238E27FC236}">
                <a16:creationId xmlns:a16="http://schemas.microsoft.com/office/drawing/2014/main" id="{E88554A9-E6DA-7067-5A00-31D90AD7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86553" y="4177450"/>
            <a:ext cx="2670504" cy="17519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5CFF569-93D8-E259-A5C2-238A08504B34}"/>
              </a:ext>
            </a:extLst>
          </p:cNvPr>
          <p:cNvSpPr txBox="1">
            <a:spLocks/>
          </p:cNvSpPr>
          <p:nvPr/>
        </p:nvSpPr>
        <p:spPr>
          <a:xfrm>
            <a:off x="6204202" y="4059766"/>
            <a:ext cx="4086104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B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PO, IP, IM, SC</a:t>
            </a:r>
            <a:endParaRPr lang="en-ID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2644B-3CDD-F004-C76A-FBED4E10BBA7}"/>
              </a:ext>
            </a:extLst>
          </p:cNvPr>
          <p:cNvSpPr txBox="1"/>
          <p:nvPr/>
        </p:nvSpPr>
        <p:spPr>
          <a:xfrm>
            <a:off x="5230355" y="4833260"/>
            <a:ext cx="6033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err="1"/>
              <a:t>Dilakukan</a:t>
            </a:r>
            <a:r>
              <a:rPr lang="en-US" sz="1800" dirty="0"/>
              <a:t> </a:t>
            </a:r>
            <a:r>
              <a:rPr lang="en-US" sz="1800" dirty="0" err="1"/>
              <a:t>sesuai</a:t>
            </a:r>
            <a:r>
              <a:rPr lang="en-US" sz="1800" dirty="0"/>
              <a:t> </a:t>
            </a:r>
            <a:r>
              <a:rPr lang="en-US" sz="1800" dirty="0" err="1"/>
              <a:t>instruksi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Dari </a:t>
            </a:r>
            <a:r>
              <a:rPr lang="en-US" sz="1800" dirty="0" err="1"/>
              <a:t>asisten</a:t>
            </a:r>
            <a:r>
              <a:rPr lang="en-US" sz="1800" dirty="0"/>
              <a:t> </a:t>
            </a:r>
            <a:r>
              <a:rPr lang="en-US" sz="1800" dirty="0" err="1"/>
              <a:t>praktikum</a:t>
            </a: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71DE8A-FF4C-C700-A511-815DE7539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847" y="5761592"/>
            <a:ext cx="910213" cy="9102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B8AF1A-72A8-2E0A-E912-8A0C2EE364B9}"/>
              </a:ext>
            </a:extLst>
          </p:cNvPr>
          <p:cNvSpPr txBox="1"/>
          <p:nvPr/>
        </p:nvSpPr>
        <p:spPr>
          <a:xfrm>
            <a:off x="4790060" y="5985865"/>
            <a:ext cx="6316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tenang</a:t>
            </a:r>
            <a:r>
              <a:rPr lang="en-US" sz="2400" b="1" dirty="0">
                <a:solidFill>
                  <a:schemeClr val="accent2"/>
                </a:solidFill>
              </a:rPr>
              <a:t> &amp; </a:t>
            </a:r>
            <a:r>
              <a:rPr lang="en-US" sz="2400" b="1" dirty="0" err="1">
                <a:solidFill>
                  <a:schemeClr val="accent2"/>
                </a:solidFill>
              </a:rPr>
              <a:t>penuh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kasih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sayang</a:t>
            </a:r>
            <a:r>
              <a:rPr lang="en-US" sz="2400" dirty="0"/>
              <a:t>!</a:t>
            </a:r>
          </a:p>
        </p:txBody>
      </p:sp>
      <p:pic>
        <p:nvPicPr>
          <p:cNvPr id="16" name="Picture 4" descr="simple red arrow illustration 17744723 PNG">
            <a:extLst>
              <a:ext uri="{FF2B5EF4-FFF2-40B4-BE49-F238E27FC236}">
                <a16:creationId xmlns:a16="http://schemas.microsoft.com/office/drawing/2014/main" id="{FC06AC1B-BFA5-44A9-D445-3FE61A821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5251" flipV="1">
            <a:off x="7753308" y="3187092"/>
            <a:ext cx="883092" cy="8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655C-774F-F3E9-A609-FA31ABEDA3D3}"/>
              </a:ext>
            </a:extLst>
          </p:cNvPr>
          <p:cNvSpPr txBox="1">
            <a:spLocks/>
          </p:cNvSpPr>
          <p:nvPr/>
        </p:nvSpPr>
        <p:spPr>
          <a:xfrm>
            <a:off x="244550" y="2275367"/>
            <a:ext cx="2951346" cy="331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H-2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/>
              <a:t>Share </a:t>
            </a:r>
            <a:r>
              <a:rPr lang="en-US" sz="2000" dirty="0" err="1"/>
              <a:t>materi</a:t>
            </a:r>
            <a:r>
              <a:rPr lang="en-US" sz="2000" dirty="0"/>
              <a:t> &amp; video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 err="1"/>
              <a:t>Mahasiswa</a:t>
            </a:r>
            <a:r>
              <a:rPr lang="en-US" sz="2000" dirty="0"/>
              <a:t> </a:t>
            </a:r>
            <a:r>
              <a:rPr lang="en-US" sz="2000" dirty="0" err="1"/>
              <a:t>diwajibkan</a:t>
            </a:r>
            <a:r>
              <a:rPr lang="en-US" sz="2000" dirty="0"/>
              <a:t> </a:t>
            </a:r>
            <a:r>
              <a:rPr lang="en-US" sz="2000" dirty="0" err="1"/>
              <a:t>membawa</a:t>
            </a:r>
            <a:r>
              <a:rPr lang="en-US" sz="2000" dirty="0"/>
              <a:t> </a:t>
            </a:r>
            <a:r>
              <a:rPr lang="en-US" sz="2000" dirty="0" err="1"/>
              <a:t>kalkulator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 err="1"/>
              <a:t>Mahasiswa</a:t>
            </a:r>
            <a:r>
              <a:rPr lang="en-US" sz="2000" dirty="0"/>
              <a:t> </a:t>
            </a:r>
            <a:r>
              <a:rPr lang="en-US" sz="2000" dirty="0" err="1"/>
              <a:t>dihimbau</a:t>
            </a:r>
            <a:r>
              <a:rPr lang="en-US" sz="2000" dirty="0"/>
              <a:t> </a:t>
            </a:r>
            <a:r>
              <a:rPr lang="en-US" sz="2000" dirty="0" err="1"/>
              <a:t>membawa</a:t>
            </a:r>
            <a:r>
              <a:rPr lang="en-US" sz="2000" dirty="0"/>
              <a:t> </a:t>
            </a:r>
            <a:r>
              <a:rPr lang="en-US" sz="2000" dirty="0" err="1"/>
              <a:t>sarung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</a:t>
            </a:r>
            <a:r>
              <a:rPr lang="en-US" sz="2000" dirty="0" err="1"/>
              <a:t>proyek</a:t>
            </a:r>
            <a:r>
              <a:rPr lang="en-US" sz="2000" dirty="0"/>
              <a:t> dan </a:t>
            </a:r>
            <a:r>
              <a:rPr lang="en-US" sz="2000" dirty="0" err="1"/>
              <a:t>sarung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yang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ukuran</a:t>
            </a:r>
            <a:r>
              <a:rPr lang="en-US" sz="2000" dirty="0"/>
              <a:t> </a:t>
            </a:r>
            <a:r>
              <a:rPr lang="en-US" sz="2000" dirty="0" err="1"/>
              <a:t>tangan</a:t>
            </a:r>
            <a:r>
              <a:rPr lang="en-US" sz="2000" dirty="0"/>
              <a:t> masing2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92B6BD-C493-6773-9376-FC9475402B7F}"/>
              </a:ext>
            </a:extLst>
          </p:cNvPr>
          <p:cNvSpPr txBox="1">
            <a:spLocks/>
          </p:cNvSpPr>
          <p:nvPr/>
        </p:nvSpPr>
        <p:spPr>
          <a:xfrm>
            <a:off x="5678809" y="2648452"/>
            <a:ext cx="5136890" cy="461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Per </a:t>
            </a:r>
            <a:r>
              <a:rPr lang="en-US" sz="2000" b="1" dirty="0" err="1"/>
              <a:t>kelompok</a:t>
            </a:r>
            <a:r>
              <a:rPr lang="en-US" sz="2000" b="1" dirty="0"/>
              <a:t> </a:t>
            </a:r>
            <a:r>
              <a:rPr lang="en-US" sz="2000" b="1" dirty="0" err="1"/>
              <a:t>mencit</a:t>
            </a:r>
            <a:r>
              <a:rPr lang="en-US" sz="2000" b="1" dirty="0"/>
              <a:t> 2 </a:t>
            </a:r>
            <a:r>
              <a:rPr lang="en-US" sz="2000" b="1" dirty="0" err="1"/>
              <a:t>ekor</a:t>
            </a:r>
            <a:r>
              <a:rPr lang="en-US" sz="2000" b="1" dirty="0"/>
              <a:t> + </a:t>
            </a:r>
            <a:r>
              <a:rPr lang="en-US" sz="2000" b="1" dirty="0" err="1"/>
              <a:t>tikus</a:t>
            </a:r>
            <a:r>
              <a:rPr lang="en-US" sz="2000" b="1" dirty="0"/>
              <a:t> 1 </a:t>
            </a:r>
            <a:r>
              <a:rPr lang="en-US" sz="2000" b="1" dirty="0" err="1"/>
              <a:t>ekor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5026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B309D7-7528-FA71-1FAE-6D5F2E828E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08DAAA-0F44-329C-C44E-5D046A3224F4}"/>
              </a:ext>
            </a:extLst>
          </p:cNvPr>
          <p:cNvSpPr txBox="1">
            <a:spLocks/>
          </p:cNvSpPr>
          <p:nvPr/>
        </p:nvSpPr>
        <p:spPr>
          <a:xfrm>
            <a:off x="2038350" y="279325"/>
            <a:ext cx="10363200" cy="523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bg1"/>
                </a:solidFill>
              </a:rPr>
              <a:t>Perhitungan</a:t>
            </a:r>
            <a:r>
              <a:rPr lang="en-US" sz="3600" dirty="0">
                <a:solidFill>
                  <a:schemeClr val="bg1"/>
                </a:solidFill>
              </a:rPr>
              <a:t> Volume </a:t>
            </a:r>
            <a:r>
              <a:rPr lang="en-US" sz="3600" dirty="0" err="1">
                <a:solidFill>
                  <a:schemeClr val="bg1"/>
                </a:solidFill>
              </a:rPr>
              <a:t>Pemberian</a:t>
            </a:r>
            <a:r>
              <a:rPr lang="en-US" sz="3600" dirty="0">
                <a:solidFill>
                  <a:schemeClr val="bg1"/>
                </a:solidFill>
              </a:rPr>
              <a:t> (mL)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A08CC-6BED-0F1A-0E50-A81D34C5E1EC}"/>
              </a:ext>
            </a:extLst>
          </p:cNvPr>
          <p:cNvSpPr txBox="1"/>
          <p:nvPr/>
        </p:nvSpPr>
        <p:spPr>
          <a:xfrm>
            <a:off x="838200" y="1082129"/>
            <a:ext cx="99432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Dosis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larutan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obat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untuk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tikus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adalah</a:t>
            </a:r>
            <a:r>
              <a:rPr lang="en-US" sz="2400" dirty="0">
                <a:solidFill>
                  <a:schemeClr val="bg1"/>
                </a:solidFill>
              </a:rPr>
              <a:t> = 20 mg/</a:t>
            </a:r>
            <a:r>
              <a:rPr lang="en-US" sz="2400" dirty="0" err="1">
                <a:solidFill>
                  <a:schemeClr val="bg1"/>
                </a:solidFill>
              </a:rPr>
              <a:t>kgBB</a:t>
            </a:r>
            <a:r>
              <a:rPr lang="en-US" sz="2400" dirty="0">
                <a:solidFill>
                  <a:schemeClr val="bg1"/>
                </a:solidFill>
              </a:rPr>
              <a:t> = 0,02 mg/g BB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Bobot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tikus</a:t>
            </a:r>
            <a:r>
              <a:rPr lang="en-US" sz="2400" dirty="0">
                <a:solidFill>
                  <a:schemeClr val="bg1"/>
                </a:solidFill>
              </a:rPr>
              <a:t> = 220 g</a:t>
            </a:r>
          </a:p>
          <a:p>
            <a:r>
              <a:rPr lang="en-US" sz="2400" dirty="0">
                <a:solidFill>
                  <a:schemeClr val="bg1"/>
                </a:solidFill>
              </a:rPr>
              <a:t>Volume </a:t>
            </a:r>
            <a:r>
              <a:rPr lang="en-US" sz="2400" dirty="0" err="1">
                <a:solidFill>
                  <a:schemeClr val="bg1"/>
                </a:solidFill>
              </a:rPr>
              <a:t>maksuntuk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tikus</a:t>
            </a:r>
            <a:r>
              <a:rPr lang="en-US" sz="2400" dirty="0">
                <a:solidFill>
                  <a:schemeClr val="bg1"/>
                </a:solidFill>
              </a:rPr>
              <a:t> 200g </a:t>
            </a:r>
            <a:r>
              <a:rPr lang="en-US" sz="2400" dirty="0" err="1">
                <a:solidFill>
                  <a:schemeClr val="bg1"/>
                </a:solidFill>
              </a:rPr>
              <a:t>adalah</a:t>
            </a:r>
            <a:r>
              <a:rPr lang="en-US" sz="2400" dirty="0">
                <a:solidFill>
                  <a:schemeClr val="bg1"/>
                </a:solidFill>
              </a:rPr>
              <a:t> 1 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D3FD05-6D39-DA95-2349-8A903C42B988}"/>
                  </a:ext>
                </a:extLst>
              </p:cNvPr>
              <p:cNvSpPr txBox="1"/>
              <p:nvPr/>
            </p:nvSpPr>
            <p:spPr>
              <a:xfrm>
                <a:off x="1325590" y="4575541"/>
                <a:ext cx="9177670" cy="20723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D" sz="2400" dirty="0">
                    <a:solidFill>
                      <a:schemeClr val="bg1"/>
                    </a:solidFill>
                  </a:rPr>
                  <a:t>Volume </a:t>
                </a:r>
                <a:r>
                  <a:rPr lang="en-ID" sz="2400" dirty="0" err="1">
                    <a:solidFill>
                      <a:schemeClr val="bg1"/>
                    </a:solidFill>
                  </a:rPr>
                  <a:t>Pemberian</a:t>
                </a:r>
                <a:r>
                  <a:rPr lang="en-ID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D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𝑚𝐿</m:t>
                        </m:r>
                      </m:e>
                    </m:d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𝐷𝑜𝑠𝑖𝑠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𝑚𝑔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den>
                            </m:f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𝐵𝐵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𝐾𝑜𝑛𝑠𝑒𝑛𝑡𝑟𝑎𝑠𝑖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𝑙𝑎𝑟𝑢𝑡𝑎𝑛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𝑠𝑡𝑜𝑘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𝑚𝑔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𝑚𝐿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ID" sz="2400" dirty="0">
                    <a:solidFill>
                      <a:schemeClr val="bg1"/>
                    </a:solidFill>
                  </a:rPr>
                  <a:t>			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0,02 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𝑚𝑔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220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𝑚𝑔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𝑚𝐿</m:t>
                            </m:r>
                          </m:den>
                        </m:f>
                      </m:den>
                    </m:f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D" sz="2400" dirty="0">
                  <a:solidFill>
                    <a:schemeClr val="bg1"/>
                  </a:solidFill>
                </a:endParaRPr>
              </a:p>
              <a:p>
                <a:r>
                  <a:rPr lang="en-ID" sz="2400" dirty="0">
                    <a:solidFill>
                      <a:schemeClr val="bg1"/>
                    </a:solidFill>
                  </a:rPr>
                  <a:t>				= 1,1 mL	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D3FD05-6D39-DA95-2349-8A903C42B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590" y="4575541"/>
                <a:ext cx="9177670" cy="2072362"/>
              </a:xfrm>
              <a:prstGeom prst="rect">
                <a:avLst/>
              </a:prstGeom>
              <a:blipFill>
                <a:blip r:embed="rId2"/>
                <a:stretch>
                  <a:fillRect l="-1992" b="-794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FD328C-8CDF-24C0-1033-DFD4D963A5A0}"/>
                  </a:ext>
                </a:extLst>
              </p:cNvPr>
              <p:cNvSpPr txBox="1"/>
              <p:nvPr/>
            </p:nvSpPr>
            <p:spPr>
              <a:xfrm>
                <a:off x="1325590" y="2511120"/>
                <a:ext cx="9177670" cy="18357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D" sz="2400" dirty="0">
                    <a:solidFill>
                      <a:schemeClr val="bg1"/>
                    </a:solidFill>
                  </a:rPr>
                  <a:t>Konsentrasi </a:t>
                </a:r>
                <a:r>
                  <a:rPr lang="en-ID" sz="2400" dirty="0" err="1">
                    <a:solidFill>
                      <a:schemeClr val="bg1"/>
                    </a:solidFill>
                  </a:rPr>
                  <a:t>larutan</a:t>
                </a:r>
                <a:r>
                  <a:rPr lang="en-ID" sz="2400" dirty="0">
                    <a:solidFill>
                      <a:schemeClr val="bg1"/>
                    </a:solidFill>
                  </a:rPr>
                  <a:t> </a:t>
                </a:r>
                <a:r>
                  <a:rPr lang="en-ID" sz="2400" dirty="0" err="1">
                    <a:solidFill>
                      <a:schemeClr val="bg1"/>
                    </a:solidFill>
                  </a:rPr>
                  <a:t>stok</a:t>
                </a:r>
                <a:r>
                  <a:rPr lang="en-ID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ID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𝑚𝑔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𝑚𝐿</m:t>
                        </m:r>
                      </m:e>
                    </m:d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𝐷𝑜𝑠𝑖𝑠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𝑚𝑔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den>
                            </m:f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𝐵𝐵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𝑣𝑜𝑙𝑢𝑚𝑒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𝑚𝑎𝑘𝑠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𝑣𝑜𝑙𝑢𝑚𝑒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𝑚𝑎𝑘𝑠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𝑚𝐿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ID" sz="2400" dirty="0">
                    <a:solidFill>
                      <a:schemeClr val="bg1"/>
                    </a:solidFill>
                  </a:rPr>
                  <a:t>			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0,02 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𝑚𝑔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200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𝑚𝐿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ID" sz="2400" dirty="0">
                  <a:solidFill>
                    <a:schemeClr val="bg1"/>
                  </a:solidFill>
                </a:endParaRPr>
              </a:p>
              <a:p>
                <a:r>
                  <a:rPr lang="en-ID" sz="2400" dirty="0">
                    <a:solidFill>
                      <a:schemeClr val="bg1"/>
                    </a:solidFill>
                  </a:rPr>
                  <a:t>				= 4 mg/mL	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FD328C-8CDF-24C0-1033-DFD4D963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590" y="2511120"/>
                <a:ext cx="9177670" cy="1835759"/>
              </a:xfrm>
              <a:prstGeom prst="rect">
                <a:avLst/>
              </a:prstGeom>
              <a:blipFill>
                <a:blip r:embed="rId3"/>
                <a:stretch>
                  <a:fillRect l="-1992" b="-9302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17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0D59-F876-3D55-3A12-EAD0EDEC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688" y="0"/>
            <a:ext cx="9666767" cy="127228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Volume </a:t>
            </a:r>
            <a:r>
              <a:rPr lang="en-US" sz="3200" dirty="0" err="1"/>
              <a:t>maksimal</a:t>
            </a:r>
            <a:r>
              <a:rPr lang="en-US" sz="3200" dirty="0"/>
              <a:t> </a:t>
            </a:r>
            <a:r>
              <a:rPr lang="en-US" sz="3200" dirty="0" err="1"/>
              <a:t>larutan</a:t>
            </a:r>
            <a:r>
              <a:rPr lang="en-US" sz="3200" dirty="0"/>
              <a:t> yang </a:t>
            </a:r>
            <a:r>
              <a:rPr lang="en-US" sz="3200" dirty="0" err="1"/>
              <a:t>bisa</a:t>
            </a:r>
            <a:r>
              <a:rPr lang="en-US" sz="3200" dirty="0"/>
              <a:t> </a:t>
            </a:r>
            <a:r>
              <a:rPr lang="en-US" sz="3200" dirty="0" err="1"/>
              <a:t>diberikan</a:t>
            </a:r>
            <a:endParaRPr lang="en-ID" sz="3200" dirty="0"/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61A5BD70-487D-FA85-B974-82A02E6AC6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894002"/>
              </p:ext>
            </p:extLst>
          </p:nvPr>
        </p:nvGraphicFramePr>
        <p:xfrm>
          <a:off x="1982971" y="1095145"/>
          <a:ext cx="8001001" cy="5397730"/>
        </p:xfrm>
        <a:graphic>
          <a:graphicData uri="http://schemas.openxmlformats.org/drawingml/2006/table">
            <a:tbl>
              <a:tblPr/>
              <a:tblGrid>
                <a:gridCol w="210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0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490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Binatang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Volume </a:t>
                      </a: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Maksimum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(ml)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Cara </a:t>
                      </a: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Pemberian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i.v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i.m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i.p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s.c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p.o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Mencit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(20-30 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0,5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0,05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1,0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0,5-1,0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1,0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Tikus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(100 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1,0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0,1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2,0-5,0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2,0-5,0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5,0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Hamster (50 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-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0,1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1,0-5,0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2,5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2,5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Marm</a:t>
                      </a:r>
                      <a:r>
                        <a:rPr lang="id-ID" sz="1800" b="1" dirty="0">
                          <a:latin typeface="+mj-lt"/>
                          <a:ea typeface="Times New Roman"/>
                        </a:rPr>
                        <a:t>u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t (250 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-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0,25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2,0-5,0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5,0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10,0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Merpati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(300 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2,0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0,5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2,0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2,0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10,0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Kelinci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(2,5 kg)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5,0-10,0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0,5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10,0-20,0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5,0-10,0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20,0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Kucing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(3 kg)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5,0-10,0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1,0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10,0-20,0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5,0-10,0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50,0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4909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b="1" dirty="0" err="1">
                          <a:latin typeface="+mj-lt"/>
                          <a:ea typeface="Times New Roman"/>
                        </a:rPr>
                        <a:t>Anjing</a:t>
                      </a: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 (5 kg)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10,0-20,0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5,0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+mj-lt"/>
                          <a:ea typeface="Times New Roman"/>
                        </a:rPr>
                        <a:t>20,0-50,0</a:t>
                      </a:r>
                      <a:endParaRPr lang="en-US" sz="18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5,0-10,0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j-lt"/>
                          <a:ea typeface="Times New Roman"/>
                        </a:rPr>
                        <a:t>100,0</a:t>
                      </a:r>
                      <a:endParaRPr lang="en-US" sz="18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563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B309D7-7528-FA71-1FAE-6D5F2E828E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808DAAA-0F44-329C-C44E-5D046A3224F4}"/>
              </a:ext>
            </a:extLst>
          </p:cNvPr>
          <p:cNvSpPr txBox="1">
            <a:spLocks/>
          </p:cNvSpPr>
          <p:nvPr/>
        </p:nvSpPr>
        <p:spPr>
          <a:xfrm>
            <a:off x="2875664" y="1151257"/>
            <a:ext cx="10363200" cy="5234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bg1"/>
                </a:solidFill>
              </a:rPr>
              <a:t>Perhitungan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Konversi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Dosis</a:t>
            </a:r>
            <a:endParaRPr lang="en-ID" sz="3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A08CC-6BED-0F1A-0E50-A81D34C5E1EC}"/>
              </a:ext>
            </a:extLst>
          </p:cNvPr>
          <p:cNvSpPr txBox="1"/>
          <p:nvPr/>
        </p:nvSpPr>
        <p:spPr>
          <a:xfrm>
            <a:off x="1688808" y="2428747"/>
            <a:ext cx="8061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Dosis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obat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untuk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manusia</a:t>
            </a:r>
            <a:r>
              <a:rPr lang="en-US" sz="2400" dirty="0">
                <a:solidFill>
                  <a:schemeClr val="bg1"/>
                </a:solidFill>
              </a:rPr>
              <a:t> normal (70 kg) </a:t>
            </a:r>
            <a:r>
              <a:rPr lang="en-US" sz="2400" dirty="0" err="1">
                <a:solidFill>
                  <a:schemeClr val="bg1"/>
                </a:solidFill>
              </a:rPr>
              <a:t>adalah</a:t>
            </a:r>
            <a:r>
              <a:rPr lang="en-US" sz="2400" dirty="0">
                <a:solidFill>
                  <a:schemeClr val="bg1"/>
                </a:solidFill>
              </a:rPr>
              <a:t> 5 mg/</a:t>
            </a:r>
            <a:r>
              <a:rPr lang="en-US" sz="2400" dirty="0" err="1">
                <a:solidFill>
                  <a:schemeClr val="bg1"/>
                </a:solidFill>
              </a:rPr>
              <a:t>kgBB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berapakah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dosis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untuk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kelinci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dengan</a:t>
            </a:r>
            <a:r>
              <a:rPr lang="en-US" sz="2400" dirty="0">
                <a:solidFill>
                  <a:schemeClr val="bg1"/>
                </a:solidFill>
              </a:rPr>
              <a:t> BB 2 kg?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FD328C-8CDF-24C0-1033-DFD4D963A5A0}"/>
                  </a:ext>
                </a:extLst>
              </p:cNvPr>
              <p:cNvSpPr txBox="1"/>
              <p:nvPr/>
            </p:nvSpPr>
            <p:spPr>
              <a:xfrm>
                <a:off x="1846589" y="4013754"/>
                <a:ext cx="9177670" cy="18622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ID" sz="2400" dirty="0">
                    <a:solidFill>
                      <a:schemeClr val="bg1"/>
                    </a:solidFill>
                  </a:rPr>
                  <a:t>Dosis </a:t>
                </a:r>
                <a:r>
                  <a:rPr lang="en-ID" sz="2400" dirty="0" err="1">
                    <a:solidFill>
                      <a:schemeClr val="bg1"/>
                    </a:solidFill>
                  </a:rPr>
                  <a:t>kelinci</a:t>
                </a:r>
                <a:r>
                  <a:rPr lang="en-ID" sz="2400" dirty="0">
                    <a:solidFill>
                      <a:schemeClr val="bg1"/>
                    </a:solidFill>
                  </a:rPr>
                  <a:t> (2 kg)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𝐵𝐵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𝑘𝑒𝑙𝑖𝑛𝑐𝑖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(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𝑑𝑜𝑠𝑖𝑠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𝑚𝑎𝑛𝑢𝑠𝑖𝑎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𝑛𝑜𝑟𝑚𝑎𝑙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𝑓𝑎𝑘𝑡𝑜𝑟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𝑘𝑜𝑛𝑣𝑒𝑟𝑠𝑖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𝐵𝐵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𝑘𝑒𝑙𝑖𝑛𝑐𝑖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𝑛𝑜𝑟𝑚𝑎𝑙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ID" sz="2400" dirty="0">
                    <a:solidFill>
                      <a:schemeClr val="bg1"/>
                    </a:solidFill>
                  </a:rPr>
                  <a:t>		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(5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𝑚𝑔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𝑘𝑔𝐵𝐵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14,2)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1,5 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endParaRPr lang="en-ID" sz="2400" dirty="0">
                  <a:solidFill>
                    <a:schemeClr val="bg1"/>
                  </a:solidFill>
                </a:endParaRPr>
              </a:p>
              <a:p>
                <a:r>
                  <a:rPr lang="en-ID" sz="2400" dirty="0">
                    <a:solidFill>
                      <a:schemeClr val="bg1"/>
                    </a:solidFill>
                  </a:rPr>
                  <a:t>			= 94,6 mg/</a:t>
                </a:r>
                <a:r>
                  <a:rPr lang="en-ID" sz="2400" dirty="0" err="1">
                    <a:solidFill>
                      <a:schemeClr val="bg1"/>
                    </a:solidFill>
                  </a:rPr>
                  <a:t>kgBB</a:t>
                </a:r>
                <a:endParaRPr lang="en-ID" sz="2400" dirty="0">
                  <a:solidFill>
                    <a:schemeClr val="bg1"/>
                  </a:solidFill>
                </a:endParaRPr>
              </a:p>
              <a:p>
                <a:r>
                  <a:rPr lang="en-ID" sz="2400" dirty="0">
                    <a:solidFill>
                      <a:schemeClr val="bg1"/>
                    </a:solidFill>
                  </a:rPr>
                  <a:t>			= 95 mg/</a:t>
                </a:r>
                <a:r>
                  <a:rPr lang="en-ID" sz="2400" dirty="0" err="1">
                    <a:solidFill>
                      <a:schemeClr val="bg1"/>
                    </a:solidFill>
                  </a:rPr>
                  <a:t>kgBB</a:t>
                </a:r>
                <a:endParaRPr lang="en-ID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FD328C-8CDF-24C0-1033-DFD4D963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589" y="4013754"/>
                <a:ext cx="9177670" cy="1862241"/>
              </a:xfrm>
              <a:prstGeom prst="rect">
                <a:avLst/>
              </a:prstGeom>
              <a:blipFill>
                <a:blip r:embed="rId2"/>
                <a:stretch>
                  <a:fillRect l="-2060" t="-980" b="-915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4159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AB73-5D58-A3EB-4788-68761544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114300"/>
            <a:ext cx="9677400" cy="73977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Konversi</a:t>
            </a:r>
            <a:r>
              <a:rPr lang="en-US" dirty="0"/>
              <a:t>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antarjenis</a:t>
            </a:r>
            <a:r>
              <a:rPr lang="en-US" dirty="0"/>
              <a:t> </a:t>
            </a:r>
            <a:r>
              <a:rPr lang="en-US" dirty="0" err="1"/>
              <a:t>subyek</a:t>
            </a:r>
            <a:r>
              <a:rPr lang="en-US" dirty="0"/>
              <a:t> uji</a:t>
            </a:r>
            <a:endParaRPr lang="en-ID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945B9F-4589-D507-76B1-D0CA3C451F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235091"/>
              </p:ext>
            </p:extLst>
          </p:nvPr>
        </p:nvGraphicFramePr>
        <p:xfrm>
          <a:off x="1447800" y="1104900"/>
          <a:ext cx="7924800" cy="5410200"/>
        </p:xfrm>
        <a:graphic>
          <a:graphicData uri="http://schemas.openxmlformats.org/drawingml/2006/table">
            <a:tbl>
              <a:tblPr/>
              <a:tblGrid>
                <a:gridCol w="99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2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11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11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113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Mencit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20 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Tikus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200 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Marm</a:t>
                      </a:r>
                      <a:r>
                        <a:rPr lang="id-ID" sz="1600" b="1" dirty="0">
                          <a:latin typeface="+mj-lt"/>
                          <a:ea typeface="Times New Roman"/>
                        </a:rPr>
                        <a:t>u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t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400 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Kelinci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1,5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Kera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4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Anjing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12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Manusia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70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Mencit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20 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1,0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7,0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12,25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27,8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64,1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124,2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387,9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Tikus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200 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0,14 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1,0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1,74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3,9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9,2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17,8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56,0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Marm</a:t>
                      </a:r>
                      <a:r>
                        <a:rPr lang="id-ID" sz="1600" b="1" dirty="0">
                          <a:latin typeface="+mj-lt"/>
                          <a:ea typeface="Times New Roman"/>
                        </a:rPr>
                        <a:t>u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t 400 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0,08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0,57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1,0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2,25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5,2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10,2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31,5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Kelinci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1,5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0,04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0,25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0,44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1,0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2,4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4,5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14,2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Kera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4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0,016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0,11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0,19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0,42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1,0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1,9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6,1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Anjing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12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0,008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0,06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0,10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0,22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0,52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1,0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3,1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+mj-lt"/>
                          <a:ea typeface="Times New Roman"/>
                        </a:rPr>
                        <a:t>Manusia</a:t>
                      </a: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 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70 kg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0,0026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0,0180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0,031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0,07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0,16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+mj-lt"/>
                          <a:ea typeface="Times New Roman"/>
                        </a:rPr>
                        <a:t>0,32</a:t>
                      </a:r>
                      <a:endParaRPr lang="en-US" sz="160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+mj-lt"/>
                          <a:ea typeface="Times New Roman"/>
                        </a:rPr>
                        <a:t>1,0</a:t>
                      </a:r>
                      <a:endParaRPr lang="en-US" sz="1600" dirty="0"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887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AD4F4-33D7-1AF4-D471-DAB69B857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 b="23010"/>
          <a:stretch/>
        </p:blipFill>
        <p:spPr>
          <a:xfrm>
            <a:off x="2933710" y="1650541"/>
            <a:ext cx="6324580" cy="35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43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B25D-1551-A778-4712-11128674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2"/>
            <a:ext cx="9677400" cy="1325563"/>
          </a:xfrm>
        </p:spPr>
        <p:txBody>
          <a:bodyPr/>
          <a:lstStyle/>
          <a:p>
            <a:r>
              <a:rPr lang="en-US" dirty="0"/>
              <a:t>Langkah </a:t>
            </a:r>
            <a:r>
              <a:rPr lang="en-US" dirty="0" err="1"/>
              <a:t>Kerja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E470-4D6F-7F19-71CA-E2B8393B6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3717924"/>
            <a:ext cx="1895475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Ditimbang</a:t>
            </a:r>
            <a:r>
              <a:rPr lang="en-US" sz="2000" dirty="0"/>
              <a:t> dan </a:t>
            </a:r>
            <a:r>
              <a:rPr lang="en-US" sz="2000" dirty="0" err="1"/>
              <a:t>dicatat</a:t>
            </a:r>
            <a:r>
              <a:rPr lang="en-US" sz="2000" dirty="0"/>
              <a:t> </a:t>
            </a:r>
            <a:r>
              <a:rPr lang="en-US" sz="2000" dirty="0" err="1"/>
              <a:t>bobot</a:t>
            </a:r>
            <a:r>
              <a:rPr lang="en-US" sz="2000" dirty="0"/>
              <a:t> </a:t>
            </a:r>
            <a:r>
              <a:rPr lang="en-US" sz="2000" dirty="0" err="1"/>
              <a:t>hewan</a:t>
            </a:r>
            <a:r>
              <a:rPr lang="en-US" sz="2000" dirty="0"/>
              <a:t> uji</a:t>
            </a:r>
            <a:endParaRPr lang="en-ID" sz="20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571AF15-6E49-61AA-84A3-8B6A8C09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761958"/>
            <a:ext cx="1457325" cy="185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imple red arrow illustration 17744723 PNG">
            <a:extLst>
              <a:ext uri="{FF2B5EF4-FFF2-40B4-BE49-F238E27FC236}">
                <a16:creationId xmlns:a16="http://schemas.microsoft.com/office/drawing/2014/main" id="{A3E38297-8868-99F6-E0D5-3C194612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97" flipV="1">
            <a:off x="2531079" y="1755868"/>
            <a:ext cx="973030" cy="9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alculator png images | PNGWing">
            <a:extLst>
              <a:ext uri="{FF2B5EF4-FFF2-40B4-BE49-F238E27FC236}">
                <a16:creationId xmlns:a16="http://schemas.microsoft.com/office/drawing/2014/main" id="{D157F9D2-6911-ED3C-A2C4-D96A6DA3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1" y="1233488"/>
            <a:ext cx="971899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2919B9-5EDC-074B-272A-01F7C8320E67}"/>
              </a:ext>
            </a:extLst>
          </p:cNvPr>
          <p:cNvSpPr txBox="1">
            <a:spLocks/>
          </p:cNvSpPr>
          <p:nvPr/>
        </p:nvSpPr>
        <p:spPr>
          <a:xfrm>
            <a:off x="3892441" y="2687638"/>
            <a:ext cx="2699768" cy="773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err="1"/>
              <a:t>Dihitung</a:t>
            </a:r>
            <a:r>
              <a:rPr lang="en-US" sz="2000" dirty="0"/>
              <a:t> volume </a:t>
            </a:r>
            <a:r>
              <a:rPr lang="en-US" sz="2000" dirty="0" err="1"/>
              <a:t>pemberian</a:t>
            </a:r>
            <a:r>
              <a:rPr lang="en-US" sz="2000" dirty="0"/>
              <a:t> (mL)!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D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ID" sz="2000" dirty="0"/>
          </a:p>
        </p:txBody>
      </p:sp>
      <p:pic>
        <p:nvPicPr>
          <p:cNvPr id="12304" name="Picture 16">
            <a:extLst>
              <a:ext uri="{FF2B5EF4-FFF2-40B4-BE49-F238E27FC236}">
                <a16:creationId xmlns:a16="http://schemas.microsoft.com/office/drawing/2014/main" id="{B204EC3B-0008-7D6F-8362-FA9B2CF7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84" y="2101493"/>
            <a:ext cx="1625761" cy="16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F00706-ED1C-DA32-DAF9-826FB2534956}"/>
              </a:ext>
            </a:extLst>
          </p:cNvPr>
          <p:cNvSpPr txBox="1">
            <a:spLocks/>
          </p:cNvSpPr>
          <p:nvPr/>
        </p:nvSpPr>
        <p:spPr>
          <a:xfrm>
            <a:off x="7638837" y="3901297"/>
            <a:ext cx="2699768" cy="1334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err="1"/>
              <a:t>Disiapkan</a:t>
            </a:r>
            <a:r>
              <a:rPr lang="en-US" sz="2000" dirty="0"/>
              <a:t> </a:t>
            </a:r>
            <a:r>
              <a:rPr lang="en-US" sz="2000" dirty="0" err="1"/>
              <a:t>spuit</a:t>
            </a:r>
            <a:r>
              <a:rPr lang="en-US" sz="2000" dirty="0"/>
              <a:t> dan </a:t>
            </a:r>
            <a:r>
              <a:rPr lang="en-US" sz="2000" dirty="0" err="1"/>
              <a:t>dihilangkan</a:t>
            </a:r>
            <a:r>
              <a:rPr lang="en-US" sz="2000" dirty="0"/>
              <a:t> </a:t>
            </a:r>
            <a:r>
              <a:rPr lang="en-US" sz="2000" dirty="0" err="1"/>
              <a:t>gelembung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</a:t>
            </a:r>
            <a:r>
              <a:rPr lang="en-US" sz="2000" dirty="0" err="1"/>
              <a:t>dipejankankan</a:t>
            </a:r>
            <a:endParaRPr lang="en-US" sz="2000" dirty="0"/>
          </a:p>
        </p:txBody>
      </p:sp>
      <p:pic>
        <p:nvPicPr>
          <p:cNvPr id="6" name="Picture 4" descr="simple red arrow illustration 17744723 PNG">
            <a:extLst>
              <a:ext uri="{FF2B5EF4-FFF2-40B4-BE49-F238E27FC236}">
                <a16:creationId xmlns:a16="http://schemas.microsoft.com/office/drawing/2014/main" id="{5EF0530E-AE7C-994A-01AF-CC34F0F8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4778" flipV="1">
            <a:off x="6979644" y="2086030"/>
            <a:ext cx="973030" cy="9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&#10;&#10;Description automatically generated">
            <a:extLst>
              <a:ext uri="{FF2B5EF4-FFF2-40B4-BE49-F238E27FC236}">
                <a16:creationId xmlns:a16="http://schemas.microsoft.com/office/drawing/2014/main" id="{E88554A9-E6DA-7067-5A00-31D90AD7A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85406" y="2553398"/>
            <a:ext cx="2020543" cy="132556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49844A-7047-1008-7F3C-6D00D51142E1}"/>
              </a:ext>
            </a:extLst>
          </p:cNvPr>
          <p:cNvSpPr txBox="1">
            <a:spLocks/>
          </p:cNvSpPr>
          <p:nvPr/>
        </p:nvSpPr>
        <p:spPr>
          <a:xfrm>
            <a:off x="3101707" y="3582043"/>
            <a:ext cx="3899809" cy="2922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err="1"/>
              <a:t>Mencit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</a:t>
            </a:r>
            <a:r>
              <a:rPr lang="en-US" sz="2000" dirty="0" err="1"/>
              <a:t>dosis</a:t>
            </a:r>
            <a:r>
              <a:rPr lang="en-US" sz="2000" dirty="0"/>
              <a:t> = 0,05 mg/</a:t>
            </a:r>
            <a:r>
              <a:rPr lang="en-US" sz="2000" dirty="0" err="1"/>
              <a:t>gBB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</a:t>
            </a:r>
            <a:r>
              <a:rPr lang="en-US" sz="2000" dirty="0" err="1"/>
              <a:t>larutan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= 10 mg/mL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</a:t>
            </a:r>
          </a:p>
          <a:p>
            <a:pPr>
              <a:lnSpc>
                <a:spcPct val="100000"/>
              </a:lnSpc>
            </a:pPr>
            <a:r>
              <a:rPr lang="en-US" sz="2000" dirty="0" err="1"/>
              <a:t>Tikus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</a:t>
            </a:r>
            <a:r>
              <a:rPr lang="en-US" sz="2000" dirty="0" err="1"/>
              <a:t>dosis</a:t>
            </a:r>
            <a:r>
              <a:rPr lang="en-US" sz="2000" dirty="0"/>
              <a:t> = 0,08 mg/</a:t>
            </a:r>
            <a:r>
              <a:rPr lang="en-US" sz="2000" dirty="0" err="1"/>
              <a:t>gBB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</a:t>
            </a:r>
            <a:r>
              <a:rPr lang="en-US" sz="2000" dirty="0" err="1"/>
              <a:t>larutan</a:t>
            </a:r>
            <a:r>
              <a:rPr lang="en-US" sz="2000" dirty="0"/>
              <a:t> </a:t>
            </a:r>
            <a:r>
              <a:rPr lang="en-US" sz="2000" dirty="0" err="1"/>
              <a:t>stok</a:t>
            </a:r>
            <a:r>
              <a:rPr lang="en-US" sz="2000" dirty="0"/>
              <a:t> = 20 mg/mL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ID" sz="20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ID" sz="2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550E17-6E15-28E4-2BFD-B7B3E099155C}"/>
              </a:ext>
            </a:extLst>
          </p:cNvPr>
          <p:cNvSpPr txBox="1">
            <a:spLocks/>
          </p:cNvSpPr>
          <p:nvPr/>
        </p:nvSpPr>
        <p:spPr>
          <a:xfrm>
            <a:off x="8454014" y="1631467"/>
            <a:ext cx="1068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B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PO</a:t>
            </a:r>
            <a:endParaRPr lang="en-ID" dirty="0">
              <a:solidFill>
                <a:schemeClr val="accent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E709B7-460A-80D5-EEDA-0BB71F1DCB55}"/>
              </a:ext>
            </a:extLst>
          </p:cNvPr>
          <p:cNvSpPr/>
          <p:nvPr/>
        </p:nvSpPr>
        <p:spPr>
          <a:xfrm>
            <a:off x="2950917" y="1042675"/>
            <a:ext cx="4537130" cy="5688325"/>
          </a:xfrm>
          <a:prstGeom prst="roundRect">
            <a:avLst>
              <a:gd name="adj" fmla="val 50000"/>
            </a:avLst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CFF569-93D8-E259-A5C2-238A08504B34}"/>
              </a:ext>
            </a:extLst>
          </p:cNvPr>
          <p:cNvSpPr txBox="1">
            <a:spLocks/>
          </p:cNvSpPr>
          <p:nvPr/>
        </p:nvSpPr>
        <p:spPr>
          <a:xfrm>
            <a:off x="7660103" y="5125620"/>
            <a:ext cx="3132616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3B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IP, IM, SC</a:t>
            </a:r>
            <a:endParaRPr lang="en-ID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2644B-3CDD-F004-C76A-FBED4E10BBA7}"/>
              </a:ext>
            </a:extLst>
          </p:cNvPr>
          <p:cNvSpPr txBox="1"/>
          <p:nvPr/>
        </p:nvSpPr>
        <p:spPr>
          <a:xfrm>
            <a:off x="7488047" y="5583553"/>
            <a:ext cx="3132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 err="1"/>
              <a:t>Dilakukan</a:t>
            </a:r>
            <a:r>
              <a:rPr lang="en-US" sz="1800" dirty="0"/>
              <a:t> </a:t>
            </a:r>
            <a:r>
              <a:rPr lang="en-US" sz="1800" dirty="0" err="1"/>
              <a:t>sesuai</a:t>
            </a:r>
            <a:r>
              <a:rPr lang="en-US" sz="1800" dirty="0"/>
              <a:t> </a:t>
            </a:r>
            <a:r>
              <a:rPr lang="en-US" sz="1800" dirty="0" err="1"/>
              <a:t>instruksi</a:t>
            </a:r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Dari </a:t>
            </a:r>
            <a:r>
              <a:rPr lang="en-US" sz="1800" dirty="0" err="1"/>
              <a:t>asisten</a:t>
            </a:r>
            <a:r>
              <a:rPr lang="en-US" sz="1800" dirty="0"/>
              <a:t> </a:t>
            </a:r>
            <a:r>
              <a:rPr lang="en-US" sz="1800" dirty="0" err="1"/>
              <a:t>praktikum</a:t>
            </a: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71DE8A-FF4C-C700-A511-815DE7539E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8830" y="245840"/>
            <a:ext cx="910213" cy="9102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B8AF1A-72A8-2E0A-E912-8A0C2EE364B9}"/>
              </a:ext>
            </a:extLst>
          </p:cNvPr>
          <p:cNvSpPr txBox="1"/>
          <p:nvPr/>
        </p:nvSpPr>
        <p:spPr>
          <a:xfrm>
            <a:off x="8266544" y="65987"/>
            <a:ext cx="24797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Lakukan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tenang</a:t>
            </a:r>
            <a:r>
              <a:rPr lang="en-US" sz="2400" b="1" dirty="0">
                <a:solidFill>
                  <a:schemeClr val="accent2"/>
                </a:solidFill>
              </a:rPr>
              <a:t> &amp; </a:t>
            </a:r>
            <a:r>
              <a:rPr lang="en-US" sz="2400" b="1" dirty="0" err="1">
                <a:solidFill>
                  <a:schemeClr val="accent2"/>
                </a:solidFill>
              </a:rPr>
              <a:t>kasih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sayang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289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374D-330D-207B-521F-95A7F250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3R (The “three Rs” principle)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01FE2-3562-1A44-9DF0-77BCD22E0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pt-BR" dirty="0"/>
              <a:t>penggunaan hewan coba selayaknya mendapat</a:t>
            </a:r>
            <a:r>
              <a:rPr lang="pt-BR" b="1" dirty="0"/>
              <a:t>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upaya</a:t>
            </a:r>
            <a:r>
              <a:rPr lang="en-US" dirty="0"/>
              <a:t> </a:t>
            </a:r>
            <a:r>
              <a:rPr lang="en-US" dirty="0" err="1"/>
              <a:t>mencari</a:t>
            </a:r>
            <a:r>
              <a:rPr lang="en-US" dirty="0"/>
              <a:t> </a:t>
            </a:r>
            <a:r>
              <a:rPr lang="en-US" dirty="0" err="1"/>
              <a:t>penggantinya</a:t>
            </a:r>
            <a:r>
              <a:rPr lang="en-US" dirty="0"/>
              <a:t> </a:t>
            </a:r>
            <a:r>
              <a:rPr lang="en-US" b="1" dirty="0"/>
              <a:t>(</a:t>
            </a:r>
            <a:r>
              <a:rPr lang="en-US" b="1" i="1" dirty="0"/>
              <a:t>replacement</a:t>
            </a:r>
            <a:r>
              <a:rPr lang="en-US" b="1" dirty="0"/>
              <a:t>)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err="1"/>
              <a:t>pengurangan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penggunaannya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pada batas </a:t>
            </a:r>
            <a:r>
              <a:rPr lang="en-US" dirty="0" err="1"/>
              <a:t>jumlah</a:t>
            </a:r>
            <a:r>
              <a:rPr lang="en-US" dirty="0"/>
              <a:t> yang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dianalisis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statistik</a:t>
            </a:r>
            <a:r>
              <a:rPr lang="en-US" dirty="0"/>
              <a:t> </a:t>
            </a:r>
            <a:r>
              <a:rPr lang="en-US" b="1" dirty="0"/>
              <a:t>(reduction)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penanganan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mengurangi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rasa </a:t>
            </a:r>
            <a:r>
              <a:rPr lang="en-US" dirty="0" err="1"/>
              <a:t>nyeri</a:t>
            </a:r>
            <a:r>
              <a:rPr lang="en-US" dirty="0"/>
              <a:t> dan </a:t>
            </a:r>
            <a:r>
              <a:rPr lang="en-US" dirty="0" err="1"/>
              <a:t>membuat</a:t>
            </a:r>
            <a:r>
              <a:rPr lang="en-US" dirty="0"/>
              <a:t> stress </a:t>
            </a:r>
            <a:r>
              <a:rPr lang="en-US" b="1" dirty="0"/>
              <a:t>(refinement</a:t>
            </a:r>
            <a:r>
              <a:rPr lang="en-US" dirty="0"/>
              <a:t>)</a:t>
            </a:r>
          </a:p>
          <a:p>
            <a:pPr marL="109728" indent="0">
              <a:buNone/>
            </a:pPr>
            <a:r>
              <a:rPr lang="en-US" dirty="0"/>
              <a:t> </a:t>
            </a:r>
          </a:p>
          <a:p>
            <a:pPr marL="624078" indent="-514350">
              <a:buNone/>
            </a:pP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izin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komisi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etik</a:t>
            </a:r>
            <a:r>
              <a:rPr lang="en-US" dirty="0">
                <a:sym typeface="Wingdings" pitchFamily="2" charset="2"/>
              </a:rPr>
              <a:t> (</a:t>
            </a:r>
            <a:r>
              <a:rPr lang="en-US" dirty="0" err="1">
                <a:sym typeface="Wingdings" pitchFamily="2" charset="2"/>
              </a:rPr>
              <a:t>prosedur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khusus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9564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4771-0A51-BF10-333E-F2D39D438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Uji </a:t>
            </a:r>
            <a:r>
              <a:rPr lang="en-US" dirty="0" err="1"/>
              <a:t>Pra</a:t>
            </a:r>
            <a:r>
              <a:rPr lang="en-US" dirty="0"/>
              <a:t> </a:t>
            </a:r>
            <a:r>
              <a:rPr lang="en-US" dirty="0" err="1"/>
              <a:t>klinik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2EF85-8641-CD32-0928-BFE44088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/>
              <a:t>disebut</a:t>
            </a:r>
            <a:r>
              <a:rPr lang="en-US" dirty="0"/>
              <a:t> juga </a:t>
            </a:r>
            <a:r>
              <a:rPr lang="en-US" dirty="0" err="1"/>
              <a:t>studi</a:t>
            </a:r>
            <a:r>
              <a:rPr lang="en-US" dirty="0"/>
              <a:t>/ </a:t>
            </a:r>
            <a:r>
              <a:rPr lang="en-US" dirty="0" err="1"/>
              <a:t>pengembangan</a:t>
            </a:r>
            <a:r>
              <a:rPr lang="en-US" dirty="0"/>
              <a:t>/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praklinik</a:t>
            </a:r>
            <a:r>
              <a:rPr lang="en-US" dirty="0"/>
              <a:t>/ non-</a:t>
            </a:r>
            <a:r>
              <a:rPr lang="en-US" dirty="0" err="1"/>
              <a:t>klinik</a:t>
            </a:r>
            <a:r>
              <a:rPr lang="en-US" dirty="0"/>
              <a:t>,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yang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uji </a:t>
            </a:r>
            <a:r>
              <a:rPr lang="en-US" dirty="0" err="1"/>
              <a:t>klinik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pengujian</a:t>
            </a:r>
            <a:r>
              <a:rPr lang="en-US" dirty="0"/>
              <a:t> pada </a:t>
            </a:r>
            <a:r>
              <a:rPr lang="en-US" dirty="0" err="1"/>
              <a:t>manusia</a:t>
            </a:r>
            <a:r>
              <a:rPr lang="en-US" dirty="0"/>
              <a:t>.</a:t>
            </a:r>
          </a:p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mengevaluasi</a:t>
            </a:r>
            <a:r>
              <a:rPr lang="en-US" dirty="0"/>
              <a:t> </a:t>
            </a:r>
            <a:r>
              <a:rPr lang="en-US" dirty="0" err="1"/>
              <a:t>keselamatan</a:t>
            </a:r>
            <a:r>
              <a:rPr lang="en-US" dirty="0"/>
              <a:t> </a:t>
            </a:r>
            <a:r>
              <a:rPr lang="en-US" dirty="0" err="1"/>
              <a:t>produk</a:t>
            </a:r>
            <a:r>
              <a:rPr lang="en-US" dirty="0"/>
              <a:t> </a:t>
            </a:r>
            <a:r>
              <a:rPr lang="en-US" dirty="0" err="1"/>
              <a:t>baru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Uji </a:t>
            </a:r>
            <a:r>
              <a:rPr lang="en-US" dirty="0" err="1"/>
              <a:t>Pra-Klinik</a:t>
            </a:r>
            <a:r>
              <a:rPr lang="en-US" dirty="0"/>
              <a:t> </a:t>
            </a:r>
            <a:r>
              <a:rPr lang="en-US" dirty="0" err="1"/>
              <a:t>dirancang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 :</a:t>
            </a:r>
          </a:p>
          <a:p>
            <a:pPr lvl="1"/>
            <a:r>
              <a:rPr lang="en-US" dirty="0" err="1"/>
              <a:t>Lamanya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/>
              <a:t>dugaan</a:t>
            </a:r>
            <a:r>
              <a:rPr lang="en-US" dirty="0"/>
              <a:t> pada </a:t>
            </a:r>
            <a:r>
              <a:rPr lang="en-US" dirty="0" err="1"/>
              <a:t>manusia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umur</a:t>
            </a:r>
            <a:r>
              <a:rPr lang="en-US" dirty="0"/>
              <a:t> dan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/>
              <a:t> yang </a:t>
            </a:r>
            <a:r>
              <a:rPr lang="en-US" dirty="0" err="1"/>
              <a:t>dituju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obat</a:t>
            </a:r>
            <a:r>
              <a:rPr lang="en-US" dirty="0"/>
              <a:t> </a:t>
            </a:r>
            <a:r>
              <a:rPr lang="en-US" dirty="0" err="1"/>
              <a:t>menurut</a:t>
            </a:r>
            <a:r>
              <a:rPr lang="en-US" dirty="0"/>
              <a:t> </a:t>
            </a:r>
            <a:r>
              <a:rPr lang="en-US" dirty="0" err="1"/>
              <a:t>dugaan</a:t>
            </a:r>
            <a:r>
              <a:rPr lang="en-US" dirty="0"/>
              <a:t> pada </a:t>
            </a:r>
            <a:r>
              <a:rPr lang="en-US" dirty="0" err="1"/>
              <a:t>manusia</a:t>
            </a:r>
            <a:r>
              <a:rPr lang="en-US" dirty="0"/>
              <a:t>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6926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4B0FE-7D95-3674-9156-A782C754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Macam</a:t>
            </a:r>
            <a:r>
              <a:rPr lang="en-US" dirty="0"/>
              <a:t> Uji </a:t>
            </a:r>
            <a:r>
              <a:rPr lang="en-US" dirty="0" err="1"/>
              <a:t>Pra</a:t>
            </a:r>
            <a:r>
              <a:rPr lang="en-US" dirty="0"/>
              <a:t> </a:t>
            </a:r>
            <a:r>
              <a:rPr lang="en-US" dirty="0" err="1"/>
              <a:t>Klinik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4D7AF-36B4-CBC0-6E55-AF68BB1A8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43" y="1957387"/>
            <a:ext cx="4895850" cy="4900613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Uji </a:t>
            </a:r>
            <a:r>
              <a:rPr lang="en-US" sz="2800" b="1" dirty="0" err="1"/>
              <a:t>Farmakologi</a:t>
            </a:r>
            <a:endParaRPr lang="en-US" sz="2800" b="1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Uji </a:t>
            </a:r>
            <a:r>
              <a:rPr lang="en-US" sz="2800" b="1" dirty="0" err="1"/>
              <a:t>Farmakokinetika</a:t>
            </a:r>
            <a:endParaRPr lang="en-US" sz="2800" b="1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/>
              <a:t>Uji </a:t>
            </a:r>
            <a:r>
              <a:rPr lang="en-US" sz="2800" b="1" dirty="0" err="1"/>
              <a:t>Toksisitas</a:t>
            </a:r>
            <a:r>
              <a:rPr lang="en-US" sz="2800" b="1" dirty="0"/>
              <a:t> </a:t>
            </a:r>
            <a:endParaRPr lang="en-US" b="1" dirty="0"/>
          </a:p>
          <a:p>
            <a:r>
              <a:rPr lang="en-US" dirty="0"/>
              <a:t>Uji </a:t>
            </a:r>
            <a:r>
              <a:rPr lang="en-US" dirty="0" err="1"/>
              <a:t>toksisitas</a:t>
            </a:r>
            <a:r>
              <a:rPr lang="en-US" dirty="0"/>
              <a:t> </a:t>
            </a:r>
            <a:r>
              <a:rPr lang="en-US" dirty="0" err="1"/>
              <a:t>akut</a:t>
            </a:r>
            <a:endParaRPr lang="en-US" dirty="0"/>
          </a:p>
          <a:p>
            <a:r>
              <a:rPr lang="en-US" dirty="0"/>
              <a:t>Uji </a:t>
            </a:r>
            <a:r>
              <a:rPr lang="en-US" dirty="0" err="1"/>
              <a:t>toksisitas</a:t>
            </a:r>
            <a:r>
              <a:rPr lang="en-US" dirty="0"/>
              <a:t> </a:t>
            </a:r>
            <a:r>
              <a:rPr lang="en-US" dirty="0" err="1"/>
              <a:t>subkronis</a:t>
            </a:r>
            <a:endParaRPr lang="en-US" dirty="0"/>
          </a:p>
          <a:p>
            <a:r>
              <a:rPr lang="en-US" dirty="0"/>
              <a:t>Uji </a:t>
            </a:r>
            <a:r>
              <a:rPr lang="en-US" dirty="0" err="1"/>
              <a:t>toksisitas</a:t>
            </a:r>
            <a:r>
              <a:rPr lang="en-US" dirty="0"/>
              <a:t> </a:t>
            </a:r>
            <a:r>
              <a:rPr lang="en-US" dirty="0" err="1"/>
              <a:t>kronis</a:t>
            </a:r>
            <a:endParaRPr lang="en-US" dirty="0"/>
          </a:p>
          <a:p>
            <a:r>
              <a:rPr lang="en-US" dirty="0"/>
              <a:t>Uji </a:t>
            </a:r>
            <a:r>
              <a:rPr lang="en-US" dirty="0" err="1"/>
              <a:t>toksisitas</a:t>
            </a:r>
            <a:r>
              <a:rPr lang="en-US" dirty="0"/>
              <a:t> </a:t>
            </a:r>
            <a:r>
              <a:rPr lang="en-US" dirty="0" err="1"/>
              <a:t>khusus</a:t>
            </a:r>
            <a:endParaRPr lang="en-US" dirty="0"/>
          </a:p>
          <a:p>
            <a:pPr lvl="1"/>
            <a:r>
              <a:rPr lang="en-US" sz="2800" dirty="0"/>
              <a:t>Uji </a:t>
            </a:r>
            <a:r>
              <a:rPr lang="en-US" sz="2800" dirty="0" err="1"/>
              <a:t>teratogenik</a:t>
            </a:r>
            <a:endParaRPr lang="en-US" sz="2800" dirty="0"/>
          </a:p>
          <a:p>
            <a:pPr lvl="1"/>
            <a:r>
              <a:rPr lang="en-US" sz="2800" dirty="0"/>
              <a:t>Uji </a:t>
            </a:r>
            <a:r>
              <a:rPr lang="en-US" sz="2800" dirty="0" err="1"/>
              <a:t>mutagenik</a:t>
            </a:r>
            <a:endParaRPr lang="en-US" sz="2800" dirty="0"/>
          </a:p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35399-B274-9855-7EBD-E6C4B05E7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7"/>
          <a:stretch/>
        </p:blipFill>
        <p:spPr>
          <a:xfrm>
            <a:off x="5210826" y="1528762"/>
            <a:ext cx="6981173" cy="46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55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DB4F-2883-0EF0-9E80-BDD95AE3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Hewan</a:t>
            </a:r>
            <a:r>
              <a:rPr lang="en-US" dirty="0"/>
              <a:t> Uji/</a:t>
            </a:r>
            <a:r>
              <a:rPr lang="en-US" dirty="0" err="1"/>
              <a:t>Hewan</a:t>
            </a:r>
            <a:r>
              <a:rPr lang="en-US" dirty="0"/>
              <a:t> </a:t>
            </a:r>
            <a:r>
              <a:rPr lang="en-US" dirty="0" err="1"/>
              <a:t>Percobaan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05700-FF74-E80F-4258-BC6D65A0E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penelitian-penelitian</a:t>
            </a:r>
            <a:r>
              <a:rPr lang="en-US" dirty="0"/>
              <a:t> </a:t>
            </a:r>
            <a:r>
              <a:rPr lang="en-US" dirty="0" err="1"/>
              <a:t>biologis</a:t>
            </a:r>
            <a:r>
              <a:rPr lang="en-US" dirty="0"/>
              <a:t> </a:t>
            </a:r>
            <a:r>
              <a:rPr lang="en-US" dirty="0" err="1"/>
              <a:t>maupun</a:t>
            </a:r>
            <a:r>
              <a:rPr lang="en-US" dirty="0"/>
              <a:t> </a:t>
            </a:r>
            <a:r>
              <a:rPr lang="en-US" dirty="0" err="1"/>
              <a:t>biomedis</a:t>
            </a:r>
            <a:endParaRPr lang="en-US" dirty="0"/>
          </a:p>
          <a:p>
            <a:r>
              <a:rPr lang="id-ID" dirty="0"/>
              <a:t>Hewan sebagai model atau sarana percobaan haruslah memenuhi persyaratan-persyaratan tertentu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id-ID" dirty="0"/>
              <a:t>persyaratan genetis</a:t>
            </a:r>
            <a:r>
              <a:rPr lang="en-US" dirty="0"/>
              <a:t>,</a:t>
            </a:r>
            <a:r>
              <a:rPr lang="id-ID" dirty="0"/>
              <a:t> lingkungan yang memadai dalam pengelolaannya, </a:t>
            </a:r>
            <a:endParaRPr lang="en-US" dirty="0"/>
          </a:p>
          <a:p>
            <a:r>
              <a:rPr lang="en-US" dirty="0" err="1">
                <a:sym typeface="Wingdings" pitchFamily="2" charset="2"/>
              </a:rPr>
              <a:t>Pemeliharaan</a:t>
            </a:r>
            <a:r>
              <a:rPr lang="en-US" dirty="0">
                <a:sym typeface="Wingdings" pitchFamily="2" charset="2"/>
              </a:rPr>
              <a:t> dan </a:t>
            </a:r>
            <a:r>
              <a:rPr lang="en-US" dirty="0" err="1">
                <a:sym typeface="Wingdings" pitchFamily="2" charset="2"/>
              </a:rPr>
              <a:t>pembiakan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harus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dikontrol</a:t>
            </a:r>
            <a:endParaRPr lang="en-US" dirty="0">
              <a:sym typeface="Wingdings" pitchFamily="2" charset="2"/>
            </a:endParaRPr>
          </a:p>
          <a:p>
            <a:r>
              <a:rPr lang="en-US" dirty="0"/>
              <a:t>F</a:t>
            </a:r>
            <a:r>
              <a:rPr lang="id-ID" dirty="0"/>
              <a:t>aktor ekonomis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id-ID" dirty="0"/>
              <a:t> mudah tidaknya diperoleh, </a:t>
            </a:r>
            <a:endParaRPr lang="en-US" dirty="0"/>
          </a:p>
          <a:p>
            <a:r>
              <a:rPr lang="en-US" dirty="0"/>
              <a:t>M</a:t>
            </a:r>
            <a:r>
              <a:rPr lang="id-ID" dirty="0"/>
              <a:t>ampu memberikan reaksi biologis yang mirip kejadiannya pada manusia </a:t>
            </a:r>
            <a:endParaRPr lang="en-US" dirty="0">
              <a:sym typeface="Wingdings" pitchFamily="2" charset="2"/>
            </a:endParaRPr>
          </a:p>
          <a:p>
            <a:r>
              <a:rPr lang="en-US" dirty="0" err="1">
                <a:sym typeface="Wingdings" pitchFamily="2" charset="2"/>
              </a:rPr>
              <a:t>Pemilihan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jenis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hewan</a:t>
            </a:r>
            <a:r>
              <a:rPr lang="en-US" dirty="0">
                <a:sym typeface="Wingdings" pitchFamily="2" charset="2"/>
              </a:rPr>
              <a:t> uji </a:t>
            </a:r>
            <a:r>
              <a:rPr lang="en-US" dirty="0" err="1">
                <a:sym typeface="Wingdings" pitchFamily="2" charset="2"/>
              </a:rPr>
              <a:t>disesuaikan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dengan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tujuan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penelitian</a:t>
            </a:r>
            <a:endParaRPr lang="en-US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3392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908B-29BC-1DCF-AD4E-2B07E13B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Prinsip</a:t>
            </a:r>
            <a:r>
              <a:rPr lang="en-US" dirty="0"/>
              <a:t> </a:t>
            </a:r>
            <a:r>
              <a:rPr lang="en-US" dirty="0" err="1"/>
              <a:t>pemeliharaan</a:t>
            </a:r>
            <a:r>
              <a:rPr lang="en-US" dirty="0"/>
              <a:t> dan </a:t>
            </a:r>
            <a:r>
              <a:rPr lang="en-US" dirty="0" err="1"/>
              <a:t>pembiakan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6E04F-FDD2-EF88-BE36-143A26B5B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 err="1"/>
              <a:t>Pengawasan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endParaRPr lang="en-US" dirty="0"/>
          </a:p>
          <a:p>
            <a:pPr marL="624078" indent="-514350">
              <a:buFont typeface="+mj-lt"/>
              <a:buAutoNum type="arabicPeriod"/>
            </a:pPr>
            <a:r>
              <a:rPr lang="en-US" dirty="0" err="1"/>
              <a:t>Pengawasan</a:t>
            </a:r>
            <a:r>
              <a:rPr lang="en-US" dirty="0"/>
              <a:t> status </a:t>
            </a:r>
            <a:r>
              <a:rPr lang="en-US" dirty="0" err="1"/>
              <a:t>kesehatan</a:t>
            </a:r>
            <a:endParaRPr lang="en-US" dirty="0"/>
          </a:p>
          <a:p>
            <a:pPr marL="624078" indent="-514350">
              <a:buFont typeface="+mj-lt"/>
              <a:buAutoNum type="arabicPeriod"/>
            </a:pPr>
            <a:r>
              <a:rPr lang="en-US" dirty="0" err="1"/>
              <a:t>Pengawasan</a:t>
            </a:r>
            <a:r>
              <a:rPr lang="en-US" dirty="0"/>
              <a:t> </a:t>
            </a:r>
            <a:r>
              <a:rPr lang="en-US" dirty="0" err="1"/>
              <a:t>pegawai</a:t>
            </a:r>
            <a:endParaRPr lang="en-US" dirty="0"/>
          </a:p>
          <a:p>
            <a:pPr marL="624078" indent="-514350">
              <a:buFont typeface="+mj-lt"/>
              <a:buAutoNum type="arabicPeriod"/>
            </a:pPr>
            <a:r>
              <a:rPr lang="en-US" dirty="0" err="1"/>
              <a:t>Pengawasan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dan air </a:t>
            </a:r>
            <a:r>
              <a:rPr lang="en-US" dirty="0" err="1"/>
              <a:t>minum</a:t>
            </a:r>
            <a:endParaRPr lang="en-US" dirty="0"/>
          </a:p>
          <a:p>
            <a:pPr marL="624078" indent="-514350">
              <a:buFont typeface="+mj-lt"/>
              <a:buAutoNum type="arabicPeriod"/>
            </a:pPr>
            <a:r>
              <a:rPr lang="en-US" dirty="0" err="1"/>
              <a:t>Pengawasan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pengelolaan</a:t>
            </a:r>
            <a:r>
              <a:rPr lang="en-US" dirty="0"/>
              <a:t> dan </a:t>
            </a:r>
            <a:r>
              <a:rPr lang="en-US" dirty="0" err="1"/>
              <a:t>pembiakan</a:t>
            </a:r>
            <a:endParaRPr lang="en-US" dirty="0"/>
          </a:p>
          <a:p>
            <a:pPr marL="624078" indent="-514350">
              <a:buFont typeface="+mj-lt"/>
              <a:buAutoNum type="arabicPeriod"/>
            </a:pPr>
            <a:r>
              <a:rPr lang="en-US" dirty="0" err="1"/>
              <a:t>Pengawasan</a:t>
            </a:r>
            <a:r>
              <a:rPr lang="en-US" dirty="0"/>
              <a:t> </a:t>
            </a:r>
            <a:r>
              <a:rPr lang="en-US" dirty="0" err="1"/>
              <a:t>kualitas</a:t>
            </a:r>
            <a:r>
              <a:rPr lang="en-US" dirty="0"/>
              <a:t> </a:t>
            </a:r>
            <a:r>
              <a:rPr lang="en-US" dirty="0" err="1"/>
              <a:t>hewan</a:t>
            </a:r>
            <a:r>
              <a:rPr lang="en-US" dirty="0"/>
              <a:t> </a:t>
            </a:r>
          </a:p>
          <a:p>
            <a:pPr marL="880110" lvl="1" indent="-514350">
              <a:buNone/>
            </a:pPr>
            <a:r>
              <a:rPr lang="en-US" i="1" dirty="0"/>
              <a:t>	</a:t>
            </a:r>
            <a:r>
              <a:rPr lang="en-US" dirty="0" err="1"/>
              <a:t>konvensional</a:t>
            </a:r>
            <a:r>
              <a:rPr lang="en-US" dirty="0"/>
              <a:t> 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i="1" dirty="0"/>
              <a:t>SPF</a:t>
            </a:r>
            <a:r>
              <a:rPr lang="en-US" dirty="0"/>
              <a:t> (</a:t>
            </a:r>
            <a:r>
              <a:rPr lang="en-US" i="1" dirty="0"/>
              <a:t>Specific Pathogen Free</a:t>
            </a:r>
            <a:r>
              <a:rPr lang="en-US" dirty="0"/>
              <a:t>)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07626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ama-Serif"/>
        <a:ea typeface=""/>
        <a:cs typeface=""/>
      </a:majorFont>
      <a:minorFont>
        <a:latin typeface="Gama-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2729</Words>
  <Application>Microsoft Office PowerPoint</Application>
  <PresentationFormat>Widescreen</PresentationFormat>
  <Paragraphs>450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Cambria Math</vt:lpstr>
      <vt:lpstr>Gama-Sans</vt:lpstr>
      <vt:lpstr>Gama-Serif</vt:lpstr>
      <vt:lpstr>Office Theme</vt:lpstr>
      <vt:lpstr>Pengenalan Hewan Uji dan Cara Pemberian Obat pada Hewan Uji</vt:lpstr>
      <vt:lpstr>Tujuan:</vt:lpstr>
      <vt:lpstr>Sejarah </vt:lpstr>
      <vt:lpstr>PowerPoint Presentation</vt:lpstr>
      <vt:lpstr>3R (The “three Rs” principle)</vt:lpstr>
      <vt:lpstr>Uji Pra klinik</vt:lpstr>
      <vt:lpstr>Macam Uji Pra Klinik</vt:lpstr>
      <vt:lpstr>Hewan Uji/Hewan Percobaan</vt:lpstr>
      <vt:lpstr>6 Prinsip pemeliharaan dan pembiakan</vt:lpstr>
      <vt:lpstr>Pemeliharaan hewan uji</vt:lpstr>
      <vt:lpstr>Anestesi</vt:lpstr>
      <vt:lpstr>Pemberian Kode</vt:lpstr>
      <vt:lpstr>Bagaimana cara bekerja dengan hewan uji?</vt:lpstr>
      <vt:lpstr>Q: Berikut ini adalah contoh hewan percobaan. Yang manakah tikus, mencit, marmut, kelinci?</vt:lpstr>
      <vt:lpstr>Jenis Hewan Percobaan</vt:lpstr>
      <vt:lpstr>Mencit/Mouse/Mice (Mus musculus)</vt:lpstr>
      <vt:lpstr>Cara Penanganan: Mencit</vt:lpstr>
      <vt:lpstr>Pengambilan Sampel (Sampling)</vt:lpstr>
      <vt:lpstr>Pengambilan Sampel (Sampling)</vt:lpstr>
      <vt:lpstr>PowerPoint Presentation</vt:lpstr>
      <vt:lpstr>Tikus/Rat (Rattus norvegicus)</vt:lpstr>
      <vt:lpstr>PowerPoint Presentation</vt:lpstr>
      <vt:lpstr>Tikus Jantan dan Betina</vt:lpstr>
      <vt:lpstr>Cara Handling: Tikus</vt:lpstr>
      <vt:lpstr>Pengambilan Sampel (Sampling)</vt:lpstr>
      <vt:lpstr>PowerPoint Presentation</vt:lpstr>
      <vt:lpstr>Kelinci (Oryctolagus cuniculus)</vt:lpstr>
      <vt:lpstr>PowerPoint Presentation</vt:lpstr>
      <vt:lpstr>Marmut (Cavia porcellus)</vt:lpstr>
      <vt:lpstr>PowerPoint Presentation</vt:lpstr>
      <vt:lpstr>Q: Berikut ini adalah contoh hewan percobaan. Yang manakah tikus, mencit, marmut, kelinci?</vt:lpstr>
      <vt:lpstr>Rute Pemberian pada hewan uji</vt:lpstr>
      <vt:lpstr>PowerPoint Presentation</vt:lpstr>
      <vt:lpstr>Rute Pemberian: Per Oral (PO)</vt:lpstr>
      <vt:lpstr>Rute Pemberian: Intraperitoneal (IP)</vt:lpstr>
      <vt:lpstr>Rute Pemberian: Intramuskular (IM)</vt:lpstr>
      <vt:lpstr>Rute Pemberian: Subkutan (SC)</vt:lpstr>
      <vt:lpstr>PowerPoint Presentation</vt:lpstr>
      <vt:lpstr>Q: Apakah rute pemberian obat pada gambar berikut ini?</vt:lpstr>
      <vt:lpstr>Alat dan Bahan</vt:lpstr>
      <vt:lpstr>Teknis Pelaksanaan</vt:lpstr>
      <vt:lpstr>PowerPoint Presentation</vt:lpstr>
      <vt:lpstr>Volume maksimal larutan yang bisa diberikan</vt:lpstr>
      <vt:lpstr>PowerPoint Presentation</vt:lpstr>
      <vt:lpstr>Konversi dosis antarjenis subyek uji</vt:lpstr>
      <vt:lpstr>PowerPoint Presentation</vt:lpstr>
      <vt:lpstr>Langkah Kerja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benito</dc:creator>
  <cp:lastModifiedBy>Zelmi Dwi Novita</cp:lastModifiedBy>
  <cp:revision>116</cp:revision>
  <dcterms:created xsi:type="dcterms:W3CDTF">2021-07-15T05:26:48Z</dcterms:created>
  <dcterms:modified xsi:type="dcterms:W3CDTF">2023-06-11T23:55:03Z</dcterms:modified>
</cp:coreProperties>
</file>