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3" r:id="rId1"/>
  </p:sldMasterIdLst>
  <p:sldIdLst>
    <p:sldId id="285" r:id="rId2"/>
    <p:sldId id="331" r:id="rId3"/>
    <p:sldId id="330" r:id="rId4"/>
    <p:sldId id="275" r:id="rId5"/>
    <p:sldId id="333" r:id="rId6"/>
    <p:sldId id="335" r:id="rId7"/>
    <p:sldId id="276" r:id="rId8"/>
    <p:sldId id="332" r:id="rId9"/>
    <p:sldId id="33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66FF"/>
    <a:srgbClr val="00FF00"/>
    <a:srgbClr val="00FFFF"/>
    <a:srgbClr val="66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2469" autoAdjust="0"/>
  </p:normalViewPr>
  <p:slideViewPr>
    <p:cSldViewPr>
      <p:cViewPr varScale="1">
        <p:scale>
          <a:sx n="65" d="100"/>
          <a:sy n="65" d="100"/>
        </p:scale>
        <p:origin x="12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47574A-7786-4948-AAB6-819105080E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41E1-1A64-4888-8BCF-F062A5373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676-FB09-410A-BFC5-3ABCFF786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D89D1-B64B-487F-A555-9CFF4AF28C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F2E487-0B42-4452-8975-340B888ED9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1513-B4A6-42D8-A3CC-4785F56800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3EF11-3203-4C73-965E-F545B39E0E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670FB4-BCA4-420D-BC41-C48AC7D503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3411-5D59-4AB6-8455-8F1AD82B9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DCE030-C69C-4185-912E-06EFA4C6BF1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DF5914-BB82-44F8-BA96-772213C7828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D2452E-C053-4B7D-80B0-F13417E123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764704"/>
            <a:ext cx="6553200" cy="3124200"/>
          </a:xfrm>
        </p:spPr>
        <p:txBody>
          <a:bodyPr anchor="ctr"/>
          <a:lstStyle/>
          <a:p>
            <a:r>
              <a:rPr lang="en-ID" sz="4000" dirty="0">
                <a:solidFill>
                  <a:schemeClr val="hlink"/>
                </a:solidFill>
              </a:rPr>
              <a:t>PEMBERIAN OBAT PADA HEWAN UJI</a:t>
            </a:r>
            <a:endParaRPr lang="en-US" sz="4000" dirty="0">
              <a:solidFill>
                <a:schemeClr val="hlink"/>
              </a:solidFill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555776" y="5085184"/>
            <a:ext cx="4443095" cy="52197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ID" altLang="en-US" sz="2800" dirty="0">
                <a:solidFill>
                  <a:schemeClr val="folHlink"/>
                </a:solidFill>
              </a:rPr>
              <a:t>Sri Tasminatun, M.Si.,Apt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6870700" cy="915888"/>
          </a:xfrm>
        </p:spPr>
        <p:txBody>
          <a:bodyPr/>
          <a:lstStyle/>
          <a:p>
            <a:r>
              <a:rPr lang="en-ID" dirty="0" err="1"/>
              <a:t>Subyek</a:t>
            </a:r>
            <a:r>
              <a:rPr lang="en-ID" dirty="0"/>
              <a:t> uji (2 </a:t>
            </a:r>
            <a:r>
              <a:rPr lang="en-ID" dirty="0" err="1"/>
              <a:t>sesi</a:t>
            </a:r>
            <a:r>
              <a:rPr lang="en-ID" dirty="0"/>
              <a:t> </a:t>
            </a:r>
            <a:r>
              <a:rPr lang="en-ID" dirty="0" err="1"/>
              <a:t>praktikum</a:t>
            </a:r>
            <a:r>
              <a:rPr lang="en-ID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988840"/>
            <a:ext cx="7696200" cy="2808312"/>
          </a:xfrm>
        </p:spPr>
        <p:txBody>
          <a:bodyPr/>
          <a:lstStyle/>
          <a:p>
            <a:r>
              <a:rPr lang="en-ID" dirty="0"/>
              <a:t>4 </a:t>
            </a:r>
            <a:r>
              <a:rPr lang="en-ID" dirty="0" err="1"/>
              <a:t>ekor</a:t>
            </a:r>
            <a:r>
              <a:rPr lang="en-ID" dirty="0"/>
              <a:t> </a:t>
            </a:r>
            <a:r>
              <a:rPr lang="en-ID" dirty="0" err="1"/>
              <a:t>Tikus</a:t>
            </a:r>
            <a:r>
              <a:rPr lang="en-ID" dirty="0"/>
              <a:t> </a:t>
            </a:r>
            <a:r>
              <a:rPr lang="en-ID" dirty="0" err="1"/>
              <a:t>putih</a:t>
            </a:r>
            <a:r>
              <a:rPr lang="en-ID" dirty="0"/>
              <a:t> (</a:t>
            </a:r>
            <a:r>
              <a:rPr lang="en-ID" i="1" dirty="0" err="1"/>
              <a:t>Rattus</a:t>
            </a:r>
            <a:r>
              <a:rPr lang="en-ID" i="1" dirty="0"/>
              <a:t> </a:t>
            </a:r>
            <a:r>
              <a:rPr lang="en-ID" i="1" dirty="0" err="1"/>
              <a:t>norvegicus</a:t>
            </a:r>
            <a:r>
              <a:rPr lang="en-ID" dirty="0"/>
              <a:t>), </a:t>
            </a:r>
            <a:r>
              <a:rPr lang="en-ID" dirty="0" err="1"/>
              <a:t>usia</a:t>
            </a:r>
            <a:r>
              <a:rPr lang="en-ID" dirty="0"/>
              <a:t> 3 </a:t>
            </a:r>
            <a:r>
              <a:rPr lang="en-ID" dirty="0" err="1"/>
              <a:t>bulan</a:t>
            </a:r>
            <a:r>
              <a:rPr lang="en-ID" dirty="0"/>
              <a:t>, </a:t>
            </a:r>
            <a:r>
              <a:rPr lang="en-ID" dirty="0" err="1"/>
              <a:t>jantan</a:t>
            </a:r>
            <a:endParaRPr lang="en-ID" dirty="0"/>
          </a:p>
          <a:p>
            <a:r>
              <a:rPr lang="en-ID" dirty="0"/>
              <a:t>2 </a:t>
            </a:r>
            <a:r>
              <a:rPr lang="en-ID" dirty="0" err="1"/>
              <a:t>ekor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kontrol</a:t>
            </a:r>
            <a:r>
              <a:rPr lang="en-ID" dirty="0"/>
              <a:t> </a:t>
            </a:r>
            <a:r>
              <a:rPr lang="en-ID" dirty="0" err="1"/>
              <a:t>negatif</a:t>
            </a:r>
            <a:endParaRPr lang="en-ID" dirty="0"/>
          </a:p>
          <a:p>
            <a:r>
              <a:rPr lang="en-ID" dirty="0"/>
              <a:t>2 </a:t>
            </a:r>
            <a:r>
              <a:rPr lang="en-ID" dirty="0" err="1"/>
              <a:t>ekor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perlakuan</a:t>
            </a:r>
            <a:endParaRPr lang="en-ID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554442"/>
            <a:ext cx="2160240" cy="199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797152"/>
            <a:ext cx="1890361" cy="1288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17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mb/>
      </p:transition>
    </mc:Choice>
    <mc:Fallback xmlns="">
      <p:transition>
        <p:comb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48" y="404664"/>
            <a:ext cx="1262993" cy="85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04" y="5229200"/>
            <a:ext cx="1256480" cy="856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48" y="1844824"/>
            <a:ext cx="1236705" cy="84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48" y="3789040"/>
            <a:ext cx="1270229" cy="865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3764" y="124709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K NEGATIF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29249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K NEGATIF 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46919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PARASETAMOL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9944" y="6085607"/>
            <a:ext cx="2183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PARASETAMOL 2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227980" y="620688"/>
            <a:ext cx="1191892" cy="51845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64104" y="2920494"/>
            <a:ext cx="194421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D" b="1" dirty="0"/>
              <a:t>BB DITIMBANG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28184" y="129325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PROPILEN  GLIKOL 40%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17488" y="458286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831" dirty="0"/>
              <a:t>PARASETAMOL</a:t>
            </a:r>
            <a:r>
              <a:rPr lang="en-ID" dirty="0"/>
              <a:t> 150 MG/KGBB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652120" y="1616424"/>
            <a:ext cx="0" cy="32601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652120" y="1616423"/>
            <a:ext cx="4320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652120" y="4847085"/>
            <a:ext cx="4320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01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  <a:solidFill>
            <a:srgbClr val="FFFF00"/>
          </a:solidFill>
        </p:spPr>
        <p:txBody>
          <a:bodyPr anchor="ctr">
            <a:normAutofit fontScale="90000"/>
          </a:bodyPr>
          <a:lstStyle/>
          <a:p>
            <a:br>
              <a:rPr lang="en-US" sz="2400" b="1" dirty="0">
                <a:solidFill>
                  <a:schemeClr val="accent5">
                    <a:lumMod val="25000"/>
                  </a:schemeClr>
                </a:solidFill>
              </a:rPr>
            </a:br>
            <a:br>
              <a:rPr lang="en-US" sz="2400" b="1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id-ID" sz="2400" b="1" dirty="0">
                <a:solidFill>
                  <a:schemeClr val="accent5">
                    <a:lumMod val="25000"/>
                  </a:schemeClr>
                </a:solidFill>
              </a:rPr>
              <a:t>PEMEJANAN OBAT PADA HEWAN UJI</a:t>
            </a:r>
            <a:br>
              <a:rPr lang="en-US" sz="2400" b="1" dirty="0">
                <a:solidFill>
                  <a:schemeClr val="accent5">
                    <a:lumMod val="25000"/>
                  </a:schemeClr>
                </a:solidFill>
              </a:rPr>
            </a:br>
            <a:br>
              <a:rPr lang="en-US" sz="2400" b="1" dirty="0">
                <a:solidFill>
                  <a:schemeClr val="accent5">
                    <a:lumMod val="25000"/>
                  </a:schemeClr>
                </a:solidFill>
              </a:rPr>
            </a:br>
            <a:endParaRPr lang="en-US" sz="2400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5" name="Rectangle 6"/>
          <p:cNvSpPr txBox="1">
            <a:spLocks noChangeArrowheads="1"/>
          </p:cNvSpPr>
          <p:nvPr/>
        </p:nvSpPr>
        <p:spPr bwMode="auto">
          <a:xfrm>
            <a:off x="315912" y="1533661"/>
            <a:ext cx="8382000" cy="3730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id-ID" sz="2400" b="0" i="0" u="none" strike="noStrike" kern="0" cap="none" spc="0" normalizeH="0" baseline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OBAT</a:t>
            </a:r>
            <a:r>
              <a:rPr kumimoji="0" lang="id-ID" sz="2400" b="0" i="0" u="none" strike="noStrike" kern="0" cap="none" spc="0" normalizeH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DIGUNAKAN : PARACETAMOL</a:t>
            </a:r>
            <a:endParaRPr kumimoji="0" lang="id-ID" sz="2400" b="0" i="0" u="none" strike="noStrike" kern="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id-ID" sz="2461" b="0" i="0" u="none" strike="noStrike" kern="0" cap="none" spc="0" normalizeH="0" baseline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DOSIS</a:t>
            </a:r>
            <a:r>
              <a:rPr kumimoji="0" lang="id-ID" sz="2400" b="0" i="0" u="none" strike="noStrike" kern="0" cap="none" spc="0" normalizeH="0" baseline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PEMEJANAN  :</a:t>
            </a:r>
            <a:r>
              <a:rPr kumimoji="0" lang="id-ID" sz="2400" b="0" i="0" u="none" strike="noStrike" kern="0" cap="none" spc="0" normalizeH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150 mg/ kg BB, per oral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id-ID" sz="2400" kern="0" dirty="0">
                <a:solidFill>
                  <a:schemeClr val="folHlink"/>
                </a:solidFill>
                <a:latin typeface="+mn-lt"/>
              </a:rPr>
              <a:t>STOK PARACETAMOL : 10 mg/mL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endParaRPr kumimoji="0" lang="id-ID" sz="2400" b="0" i="0" u="none" strike="noStrike" kern="0" cap="none" spc="0" normalizeH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endParaRPr lang="id-ID" sz="2400" kern="0" dirty="0">
              <a:solidFill>
                <a:schemeClr val="folHlink"/>
              </a:solidFill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lang="id-ID" sz="2400" kern="0" dirty="0">
              <a:solidFill>
                <a:schemeClr val="folHlink"/>
              </a:solidFill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endParaRPr kumimoji="0" lang="id-ID" sz="2400" b="0" i="0" u="none" strike="noStrike" kern="0" cap="none" spc="0" normalizeH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kumimoji="0" lang="id-ID" sz="2400" b="0" i="0" u="none" strike="noStrike" kern="0" cap="none" spc="0" normalizeH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5912" y="3744757"/>
            <a:ext cx="7802562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6368" y="4730613"/>
            <a:ext cx="85566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sz="3200" kern="0" cap="none" dirty="0">
                <a:solidFill>
                  <a:schemeClr val="folHlink"/>
                </a:solidFill>
              </a:rPr>
              <a:t>DOSIS</a:t>
            </a:r>
            <a:r>
              <a:rPr lang="id-ID" sz="2800" kern="0" cap="none" dirty="0">
                <a:solidFill>
                  <a:schemeClr val="folHlink"/>
                </a:solidFill>
              </a:rPr>
              <a:t> PEMEJANAN  : 150 mg/ kg BB</a:t>
            </a:r>
            <a:br>
              <a:rPr lang="en-ID" sz="2800" kern="0" cap="none" dirty="0">
                <a:solidFill>
                  <a:schemeClr val="folHlink"/>
                </a:solidFill>
              </a:rPr>
            </a:br>
            <a:r>
              <a:rPr lang="id-ID" sz="2800" kern="0" dirty="0">
                <a:solidFill>
                  <a:schemeClr val="folHlink"/>
                </a:solidFill>
              </a:rPr>
              <a:t>STOK PARACETAMOL : 10 </a:t>
            </a:r>
            <a:r>
              <a:rPr lang="en-ID" sz="2800" kern="0" cap="none" dirty="0">
                <a:solidFill>
                  <a:schemeClr val="folHlink"/>
                </a:solidFill>
              </a:rPr>
              <a:t>mg/ml</a:t>
            </a:r>
            <a:endParaRPr lang="en-US" sz="2461" kern="0" cap="none" dirty="0">
              <a:solidFill>
                <a:schemeClr val="folHlink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67208019"/>
              </p:ext>
            </p:extLst>
          </p:nvPr>
        </p:nvGraphicFramePr>
        <p:xfrm>
          <a:off x="457200" y="1772814"/>
          <a:ext cx="7643190" cy="324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6760">
                <a:tc>
                  <a:txBody>
                    <a:bodyPr/>
                    <a:lstStyle/>
                    <a:p>
                      <a:r>
                        <a:rPr lang="en-ID" dirty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TIKUS 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BB (GRAM)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/>
                        <a:t>PCT (MG)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VOLUME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901">
                <a:tc>
                  <a:txBody>
                    <a:bodyPr/>
                    <a:lstStyle/>
                    <a:p>
                      <a:r>
                        <a:rPr lang="en-ID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K NEG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901">
                <a:tc>
                  <a:txBody>
                    <a:bodyPr/>
                    <a:lstStyle/>
                    <a:p>
                      <a:r>
                        <a:rPr lang="en-ID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/>
                        <a:t>K</a:t>
                      </a:r>
                      <a:r>
                        <a:rPr lang="en-ID" baseline="0" dirty="0"/>
                        <a:t> NEG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901">
                <a:tc>
                  <a:txBody>
                    <a:bodyPr/>
                    <a:lstStyle/>
                    <a:p>
                      <a:r>
                        <a:rPr lang="en-ID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PCT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901">
                <a:tc>
                  <a:txBody>
                    <a:bodyPr/>
                    <a:lstStyle/>
                    <a:p>
                      <a:r>
                        <a:rPr lang="en-ID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PCT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58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sz="3200" kern="0" cap="none" dirty="0">
                <a:solidFill>
                  <a:schemeClr val="folHlink"/>
                </a:solidFill>
              </a:rPr>
              <a:t>DOSIS</a:t>
            </a:r>
            <a:r>
              <a:rPr lang="id-ID" sz="2800" kern="0" cap="none" dirty="0">
                <a:solidFill>
                  <a:schemeClr val="folHlink"/>
                </a:solidFill>
              </a:rPr>
              <a:t> PEMEJANAN  : 150 mg/ kg BB</a:t>
            </a:r>
            <a:br>
              <a:rPr lang="en-ID" sz="2800" kern="0" cap="none" dirty="0">
                <a:solidFill>
                  <a:schemeClr val="folHlink"/>
                </a:solidFill>
              </a:rPr>
            </a:br>
            <a:r>
              <a:rPr lang="id-ID" sz="2800" kern="0" dirty="0">
                <a:solidFill>
                  <a:schemeClr val="folHlink"/>
                </a:solidFill>
              </a:rPr>
              <a:t>STOK PARACETAMOL : 10 </a:t>
            </a:r>
            <a:r>
              <a:rPr lang="en-ID" sz="2800" kern="0" cap="none" dirty="0">
                <a:solidFill>
                  <a:schemeClr val="folHlink"/>
                </a:solidFill>
              </a:rPr>
              <a:t>mg/ml</a:t>
            </a:r>
            <a:endParaRPr lang="en-US" sz="2461" kern="0" cap="none" dirty="0">
              <a:solidFill>
                <a:schemeClr val="folHlink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7336993"/>
              </p:ext>
            </p:extLst>
          </p:nvPr>
        </p:nvGraphicFramePr>
        <p:xfrm>
          <a:off x="457200" y="1772814"/>
          <a:ext cx="7643190" cy="324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6760">
                <a:tc>
                  <a:txBody>
                    <a:bodyPr/>
                    <a:lstStyle/>
                    <a:p>
                      <a:r>
                        <a:rPr lang="en-ID" dirty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TIKUS 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BB (GRAM)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/>
                        <a:t>PCT (MG)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VOLUME (ml)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901">
                <a:tc>
                  <a:txBody>
                    <a:bodyPr/>
                    <a:lstStyle/>
                    <a:p>
                      <a:r>
                        <a:rPr lang="en-ID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K NEG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901">
                <a:tc>
                  <a:txBody>
                    <a:bodyPr/>
                    <a:lstStyle/>
                    <a:p>
                      <a:r>
                        <a:rPr lang="en-ID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/>
                        <a:t>K</a:t>
                      </a:r>
                      <a:r>
                        <a:rPr lang="en-ID" baseline="0" dirty="0"/>
                        <a:t> NEG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901">
                <a:tc>
                  <a:txBody>
                    <a:bodyPr/>
                    <a:lstStyle/>
                    <a:p>
                      <a:r>
                        <a:rPr lang="en-ID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PCT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901">
                <a:tc>
                  <a:txBody>
                    <a:bodyPr/>
                    <a:lstStyle/>
                    <a:p>
                      <a:r>
                        <a:rPr lang="en-ID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PCT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02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870700" cy="609600"/>
          </a:xfrm>
        </p:spPr>
        <p:txBody>
          <a:bodyPr/>
          <a:lstStyle/>
          <a:p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143000"/>
            <a:ext cx="76962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Verdana" panose="020B0604030504040204" pitchFamily="34" charset="0"/>
              </a:rPr>
              <a:t> </a:t>
            </a:r>
            <a:endParaRPr lang="en-US" sz="2000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000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1400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1400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1400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Verdana" panose="020B0604030504040204" pitchFamily="34" charset="0"/>
              </a:rPr>
              <a:t>        </a:t>
            </a:r>
            <a:r>
              <a:rPr lang="en-US" sz="2000" dirty="0">
                <a:solidFill>
                  <a:schemeClr val="folHlink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>
                <a:solidFill>
                  <a:schemeClr val="folHlink"/>
                </a:solidFill>
                <a:latin typeface="Verdana" panose="020B0604030504040204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solidFill>
                <a:schemeClr val="folHlink"/>
              </a:solidFill>
              <a:latin typeface="Verdana" panose="020B0604030504040204" pitchFamily="34" charset="0"/>
            </a:endParaRPr>
          </a:p>
        </p:txBody>
      </p:sp>
      <p:pic>
        <p:nvPicPr>
          <p:cNvPr id="1026" name="Picture 2" descr="H:\100_0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4724400" cy="3543300"/>
          </a:xfrm>
          <a:prstGeom prst="rect">
            <a:avLst/>
          </a:prstGeom>
          <a:noFill/>
        </p:spPr>
      </p:pic>
      <p:pic>
        <p:nvPicPr>
          <p:cNvPr id="1027" name="Picture 3" descr="H:\100_00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4724400" cy="3276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en-ID" kern="0" dirty="0" err="1">
                <a:solidFill>
                  <a:schemeClr val="folHlink"/>
                </a:solidFill>
              </a:rPr>
              <a:t>Tikus</a:t>
            </a:r>
            <a:r>
              <a:rPr lang="en-ID" kern="0" dirty="0">
                <a:solidFill>
                  <a:schemeClr val="folHlink"/>
                </a:solidFill>
              </a:rPr>
              <a:t> k </a:t>
            </a:r>
            <a:r>
              <a:rPr lang="en-ID" kern="0" dirty="0" err="1">
                <a:solidFill>
                  <a:schemeClr val="folHlink"/>
                </a:solidFill>
              </a:rPr>
              <a:t>neg</a:t>
            </a:r>
            <a:r>
              <a:rPr lang="en-ID" kern="0" dirty="0">
                <a:solidFill>
                  <a:schemeClr val="folHlink"/>
                </a:solidFill>
              </a:rPr>
              <a:t> 1 </a:t>
            </a:r>
            <a:r>
              <a:rPr lang="en-ID" kern="0" dirty="0" err="1">
                <a:solidFill>
                  <a:schemeClr val="folHlink"/>
                </a:solidFill>
              </a:rPr>
              <a:t>dan</a:t>
            </a:r>
            <a:r>
              <a:rPr lang="en-ID" kern="0" dirty="0">
                <a:solidFill>
                  <a:schemeClr val="folHlink"/>
                </a:solidFill>
              </a:rPr>
              <a:t> </a:t>
            </a:r>
            <a:r>
              <a:rPr lang="en-ID" kern="0" dirty="0" err="1">
                <a:solidFill>
                  <a:schemeClr val="folHlink"/>
                </a:solidFill>
              </a:rPr>
              <a:t>tikus</a:t>
            </a:r>
            <a:r>
              <a:rPr lang="en-ID" kern="0" dirty="0">
                <a:solidFill>
                  <a:schemeClr val="folHlink"/>
                </a:solidFill>
              </a:rPr>
              <a:t> </a:t>
            </a:r>
            <a:r>
              <a:rPr lang="en-ID" kern="0" dirty="0" err="1">
                <a:solidFill>
                  <a:schemeClr val="folHlink"/>
                </a:solidFill>
              </a:rPr>
              <a:t>parasetamol</a:t>
            </a:r>
            <a:r>
              <a:rPr lang="en-ID" kern="0" dirty="0">
                <a:solidFill>
                  <a:schemeClr val="folHlink"/>
                </a:solidFill>
              </a:rPr>
              <a:t> 1</a:t>
            </a:r>
            <a:r>
              <a:rPr lang="id-ID" kern="0" dirty="0">
                <a:solidFill>
                  <a:schemeClr val="folHlink"/>
                </a:solidFill>
              </a:rPr>
              <a:t> masukkan tikus ke dalam kandang   metabolit untuk ditampung urine dan fesesnya</a:t>
            </a:r>
            <a:endParaRPr lang="en-ID" kern="0" dirty="0">
              <a:solidFill>
                <a:schemeClr val="folHlink"/>
              </a:solidFill>
            </a:endParaRP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id-ID" kern="0" dirty="0">
                <a:solidFill>
                  <a:schemeClr val="folHlink"/>
                </a:solidFill>
              </a:rPr>
              <a:t>Setelah pemberian obat, diamkan hingga menit ke 75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764704"/>
            <a:ext cx="4242997" cy="507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ft Arrow 3"/>
          <p:cNvSpPr/>
          <p:nvPr/>
        </p:nvSpPr>
        <p:spPr bwMode="auto">
          <a:xfrm>
            <a:off x="4768004" y="4581128"/>
            <a:ext cx="2088232" cy="380855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8302" y="313735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FESES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83" y="2852936"/>
            <a:ext cx="955782" cy="65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eft Arrow 7"/>
          <p:cNvSpPr/>
          <p:nvPr/>
        </p:nvSpPr>
        <p:spPr bwMode="auto">
          <a:xfrm>
            <a:off x="5394616" y="3111172"/>
            <a:ext cx="1461620" cy="380855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44680" y="47335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URIN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902</TotalTime>
  <Words>214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Rounded MT Bold</vt:lpstr>
      <vt:lpstr>Century Schoolbook</vt:lpstr>
      <vt:lpstr>Comic Sans MS</vt:lpstr>
      <vt:lpstr>Verdana</vt:lpstr>
      <vt:lpstr>Wingdings</vt:lpstr>
      <vt:lpstr>Wingdings 2</vt:lpstr>
      <vt:lpstr>Oriel</vt:lpstr>
      <vt:lpstr>PEMBERIAN OBAT PADA HEWAN UJI</vt:lpstr>
      <vt:lpstr>Subyek uji (2 sesi praktikum)</vt:lpstr>
      <vt:lpstr>PowerPoint Presentation</vt:lpstr>
      <vt:lpstr>  PEMEJANAN OBAT PADA HEWAN UJI  </vt:lpstr>
      <vt:lpstr>DOSIS PEMEJANAN  : 150 mg/ kg BB STOK PARACETAMOL : 10 mg/ml</vt:lpstr>
      <vt:lpstr>DOSIS PEMEJANAN  : 150 mg/ kg BB STOK PARACETAMOL : 10 mg/ml</vt:lpstr>
      <vt:lpstr>PowerPoint Presentation</vt:lpstr>
      <vt:lpstr>PowerPoint Presentation</vt:lpstr>
      <vt:lpstr>PowerPoint Presentation</vt:lpstr>
    </vt:vector>
  </TitlesOfParts>
  <Company>Comp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K!M!@ An@L!s!S</dc:title>
  <dc:creator>Its-me</dc:creator>
  <cp:lastModifiedBy>sri tasminatun</cp:lastModifiedBy>
  <cp:revision>281</cp:revision>
  <cp:lastPrinted>2113-01-01T00:00:00Z</cp:lastPrinted>
  <dcterms:created xsi:type="dcterms:W3CDTF">2007-06-26T04:05:00Z</dcterms:created>
  <dcterms:modified xsi:type="dcterms:W3CDTF">2023-06-22T08:22:52Z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  <property fmtid="{D5CDD505-2E9C-101B-9397-08002B2CF9AE}" pid="3" name="KSOProductBuildVer">
    <vt:lpwstr>1033-10.2.0.5978</vt:lpwstr>
  </property>
</Properties>
</file>