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5" r:id="rId2"/>
    <p:sldId id="286" r:id="rId3"/>
    <p:sldId id="334" r:id="rId4"/>
    <p:sldId id="313" r:id="rId5"/>
    <p:sldId id="314" r:id="rId6"/>
    <p:sldId id="332" r:id="rId7"/>
    <p:sldId id="333" r:id="rId8"/>
    <p:sldId id="335" r:id="rId9"/>
    <p:sldId id="327" r:id="rId10"/>
    <p:sldId id="296" r:id="rId11"/>
    <p:sldId id="307" r:id="rId12"/>
    <p:sldId id="328" r:id="rId13"/>
    <p:sldId id="326" r:id="rId14"/>
    <p:sldId id="331" r:id="rId15"/>
    <p:sldId id="308" r:id="rId16"/>
    <p:sldId id="30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66FF"/>
    <a:srgbClr val="00FF00"/>
    <a:srgbClr val="00FFFF"/>
    <a:srgbClr val="66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2469" autoAdjust="0"/>
  </p:normalViewPr>
  <p:slideViewPr>
    <p:cSldViewPr>
      <p:cViewPr varScale="1">
        <p:scale>
          <a:sx n="65" d="100"/>
          <a:sy n="65" d="100"/>
        </p:scale>
        <p:origin x="12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838DD-C4B3-4AA1-B77E-E7235410F468}" type="doc">
      <dgm:prSet loTypeId="urn:microsoft.com/office/officeart/2005/8/layout/vProcess5" loCatId="process" qsTypeId="urn:microsoft.com/office/officeart/2005/8/quickstyle/3d7#1" qsCatId="3D" csTypeId="urn:microsoft.com/office/officeart/2005/8/colors/accent1_2#1" csCatId="accent1" phldr="1"/>
      <dgm:spPr/>
      <dgm:t>
        <a:bodyPr/>
        <a:lstStyle/>
        <a:p>
          <a:endParaRPr lang="id-ID"/>
        </a:p>
      </dgm:t>
    </dgm:pt>
    <dgm:pt modelId="{EC71A847-4438-4246-9416-AF992DEF4007}">
      <dgm:prSet phldrT="[Text]"/>
      <dgm:spPr/>
      <dgm:t>
        <a:bodyPr/>
        <a:lstStyle/>
        <a:p>
          <a:pPr algn="ctr"/>
          <a:r>
            <a:rPr lang="en-ID" dirty="0" err="1"/>
            <a:t>Pembuatan</a:t>
          </a:r>
          <a:r>
            <a:rPr lang="en-ID" dirty="0"/>
            <a:t> </a:t>
          </a:r>
          <a:r>
            <a:rPr lang="en-ID" dirty="0" err="1"/>
            <a:t>seri</a:t>
          </a:r>
          <a:r>
            <a:rPr lang="en-ID" dirty="0"/>
            <a:t> </a:t>
          </a:r>
          <a:r>
            <a:rPr lang="en-ID" dirty="0" err="1"/>
            <a:t>kadar</a:t>
          </a:r>
          <a:r>
            <a:rPr lang="en-ID" dirty="0"/>
            <a:t> </a:t>
          </a:r>
          <a:r>
            <a:rPr lang="en-ID" dirty="0" err="1"/>
            <a:t>parasetamol</a:t>
          </a:r>
          <a:endParaRPr lang="id-ID" dirty="0"/>
        </a:p>
      </dgm:t>
    </dgm:pt>
    <dgm:pt modelId="{CDD46087-2696-4ACD-80CD-BE75E53AD98F}" type="parTrans" cxnId="{577AB1E4-1099-4A58-90A0-65167105F71E}">
      <dgm:prSet/>
      <dgm:spPr/>
      <dgm:t>
        <a:bodyPr/>
        <a:lstStyle/>
        <a:p>
          <a:endParaRPr lang="id-ID"/>
        </a:p>
      </dgm:t>
    </dgm:pt>
    <dgm:pt modelId="{FBCFAB0C-8826-4A78-9F74-01B727E84309}" type="sibTrans" cxnId="{577AB1E4-1099-4A58-90A0-65167105F71E}">
      <dgm:prSet/>
      <dgm:spPr/>
      <dgm:t>
        <a:bodyPr/>
        <a:lstStyle/>
        <a:p>
          <a:endParaRPr lang="id-ID"/>
        </a:p>
      </dgm:t>
    </dgm:pt>
    <dgm:pt modelId="{F15CCE19-82D6-49B8-8BA2-6F039D2F32E2}">
      <dgm:prSet phldrT="[Text]"/>
      <dgm:spPr/>
      <dgm:t>
        <a:bodyPr/>
        <a:lstStyle/>
        <a:p>
          <a:pPr algn="ctr"/>
          <a:r>
            <a:rPr lang="id-ID" dirty="0"/>
            <a:t>PEMEJANAN OBAT PADA HEWAN UJI</a:t>
          </a:r>
        </a:p>
      </dgm:t>
    </dgm:pt>
    <dgm:pt modelId="{193DEF0A-EAA0-4ED9-BB5F-D8D7B6E922C9}" type="parTrans" cxnId="{1CE6EB33-9795-45DF-9CC6-F963F427BBBD}">
      <dgm:prSet/>
      <dgm:spPr/>
      <dgm:t>
        <a:bodyPr/>
        <a:lstStyle/>
        <a:p>
          <a:endParaRPr lang="id-ID"/>
        </a:p>
      </dgm:t>
    </dgm:pt>
    <dgm:pt modelId="{C4AA058A-A54D-434E-88D3-1774A66C13B0}" type="sibTrans" cxnId="{1CE6EB33-9795-45DF-9CC6-F963F427BBBD}">
      <dgm:prSet/>
      <dgm:spPr/>
      <dgm:t>
        <a:bodyPr/>
        <a:lstStyle/>
        <a:p>
          <a:endParaRPr lang="id-ID"/>
        </a:p>
      </dgm:t>
    </dgm:pt>
    <dgm:pt modelId="{E8ACF4A6-C346-4221-B3BD-A301089F824A}">
      <dgm:prSet phldrT="[Text]"/>
      <dgm:spPr/>
      <dgm:t>
        <a:bodyPr/>
        <a:lstStyle/>
        <a:p>
          <a:pPr algn="ctr"/>
          <a:r>
            <a:rPr lang="id-ID" dirty="0"/>
            <a:t>PENETAPAN KADAR OBAT</a:t>
          </a:r>
        </a:p>
      </dgm:t>
    </dgm:pt>
    <dgm:pt modelId="{3DAD498D-3FD0-402B-BB25-97A3310584BD}" type="parTrans" cxnId="{2EAD2128-CDC4-4C98-A69B-2D32D85F13C0}">
      <dgm:prSet/>
      <dgm:spPr/>
      <dgm:t>
        <a:bodyPr/>
        <a:lstStyle/>
        <a:p>
          <a:endParaRPr lang="id-ID"/>
        </a:p>
      </dgm:t>
    </dgm:pt>
    <dgm:pt modelId="{339681D4-9B2B-44B9-BD24-26F11D7BCA08}" type="sibTrans" cxnId="{2EAD2128-CDC4-4C98-A69B-2D32D85F13C0}">
      <dgm:prSet/>
      <dgm:spPr/>
      <dgm:t>
        <a:bodyPr/>
        <a:lstStyle/>
        <a:p>
          <a:endParaRPr lang="id-ID"/>
        </a:p>
      </dgm:t>
    </dgm:pt>
    <dgm:pt modelId="{9E8F6BEE-C1CC-461B-8F8C-FCC27FA3DCE3}">
      <dgm:prSet phldrT="[Text]"/>
      <dgm:spPr/>
      <dgm:t>
        <a:bodyPr/>
        <a:lstStyle/>
        <a:p>
          <a:pPr algn="ctr"/>
          <a:r>
            <a:rPr lang="en-ID" dirty="0"/>
            <a:t>PREPARASI SAMPEL</a:t>
          </a:r>
          <a:endParaRPr lang="id-ID" dirty="0"/>
        </a:p>
      </dgm:t>
    </dgm:pt>
    <dgm:pt modelId="{B28BE916-69AB-4548-A18F-9E73FD054323}" type="parTrans" cxnId="{49596C1B-77CD-497D-A3AB-22F97351E286}">
      <dgm:prSet/>
      <dgm:spPr/>
      <dgm:t>
        <a:bodyPr/>
        <a:lstStyle/>
        <a:p>
          <a:endParaRPr lang="en-US"/>
        </a:p>
      </dgm:t>
    </dgm:pt>
    <dgm:pt modelId="{84B2509F-1154-4669-80D7-ED8AADCAD6CD}" type="sibTrans" cxnId="{49596C1B-77CD-497D-A3AB-22F97351E286}">
      <dgm:prSet/>
      <dgm:spPr/>
      <dgm:t>
        <a:bodyPr/>
        <a:lstStyle/>
        <a:p>
          <a:endParaRPr lang="en-US"/>
        </a:p>
      </dgm:t>
    </dgm:pt>
    <dgm:pt modelId="{212FC1AB-AC3A-43B5-B528-27860F9355A8}" type="pres">
      <dgm:prSet presAssocID="{F0D838DD-C4B3-4AA1-B77E-E7235410F468}" presName="outerComposite" presStyleCnt="0">
        <dgm:presLayoutVars>
          <dgm:chMax val="5"/>
          <dgm:dir/>
          <dgm:resizeHandles val="exact"/>
        </dgm:presLayoutVars>
      </dgm:prSet>
      <dgm:spPr/>
    </dgm:pt>
    <dgm:pt modelId="{3EBCD646-6360-4665-AA25-E270DF8A851A}" type="pres">
      <dgm:prSet presAssocID="{F0D838DD-C4B3-4AA1-B77E-E7235410F468}" presName="dummyMaxCanvas" presStyleCnt="0">
        <dgm:presLayoutVars/>
      </dgm:prSet>
      <dgm:spPr/>
    </dgm:pt>
    <dgm:pt modelId="{8DD0B6BB-8C51-4268-AD3B-63069E9942C1}" type="pres">
      <dgm:prSet presAssocID="{F0D838DD-C4B3-4AA1-B77E-E7235410F468}" presName="FourNodes_1" presStyleLbl="node1" presStyleIdx="0" presStyleCnt="4">
        <dgm:presLayoutVars>
          <dgm:bulletEnabled val="1"/>
        </dgm:presLayoutVars>
      </dgm:prSet>
      <dgm:spPr/>
    </dgm:pt>
    <dgm:pt modelId="{A338497B-2A6F-4966-9791-23842C27D68E}" type="pres">
      <dgm:prSet presAssocID="{F0D838DD-C4B3-4AA1-B77E-E7235410F468}" presName="FourNodes_2" presStyleLbl="node1" presStyleIdx="1" presStyleCnt="4">
        <dgm:presLayoutVars>
          <dgm:bulletEnabled val="1"/>
        </dgm:presLayoutVars>
      </dgm:prSet>
      <dgm:spPr/>
    </dgm:pt>
    <dgm:pt modelId="{B260C128-436D-44B7-921B-6D0CBA8E64F3}" type="pres">
      <dgm:prSet presAssocID="{F0D838DD-C4B3-4AA1-B77E-E7235410F468}" presName="FourNodes_3" presStyleLbl="node1" presStyleIdx="2" presStyleCnt="4">
        <dgm:presLayoutVars>
          <dgm:bulletEnabled val="1"/>
        </dgm:presLayoutVars>
      </dgm:prSet>
      <dgm:spPr/>
    </dgm:pt>
    <dgm:pt modelId="{AE32B093-CA3F-4F87-8F51-22B20C690614}" type="pres">
      <dgm:prSet presAssocID="{F0D838DD-C4B3-4AA1-B77E-E7235410F468}" presName="FourNodes_4" presStyleLbl="node1" presStyleIdx="3" presStyleCnt="4">
        <dgm:presLayoutVars>
          <dgm:bulletEnabled val="1"/>
        </dgm:presLayoutVars>
      </dgm:prSet>
      <dgm:spPr/>
    </dgm:pt>
    <dgm:pt modelId="{EAF3AA50-0163-496E-B102-CDC93DD61640}" type="pres">
      <dgm:prSet presAssocID="{F0D838DD-C4B3-4AA1-B77E-E7235410F468}" presName="FourConn_1-2" presStyleLbl="fgAccFollowNode1" presStyleIdx="0" presStyleCnt="3">
        <dgm:presLayoutVars>
          <dgm:bulletEnabled val="1"/>
        </dgm:presLayoutVars>
      </dgm:prSet>
      <dgm:spPr/>
    </dgm:pt>
    <dgm:pt modelId="{3E218BE1-583D-4341-A752-69EC37609BE9}" type="pres">
      <dgm:prSet presAssocID="{F0D838DD-C4B3-4AA1-B77E-E7235410F468}" presName="FourConn_2-3" presStyleLbl="fgAccFollowNode1" presStyleIdx="1" presStyleCnt="3">
        <dgm:presLayoutVars>
          <dgm:bulletEnabled val="1"/>
        </dgm:presLayoutVars>
      </dgm:prSet>
      <dgm:spPr/>
    </dgm:pt>
    <dgm:pt modelId="{5A4D23C2-7DF1-4F04-8823-CDA93C661824}" type="pres">
      <dgm:prSet presAssocID="{F0D838DD-C4B3-4AA1-B77E-E7235410F468}" presName="FourConn_3-4" presStyleLbl="fgAccFollowNode1" presStyleIdx="2" presStyleCnt="3">
        <dgm:presLayoutVars>
          <dgm:bulletEnabled val="1"/>
        </dgm:presLayoutVars>
      </dgm:prSet>
      <dgm:spPr/>
    </dgm:pt>
    <dgm:pt modelId="{07B4C8F9-9E05-43E4-97F6-4008D292BB6F}" type="pres">
      <dgm:prSet presAssocID="{F0D838DD-C4B3-4AA1-B77E-E7235410F468}" presName="FourNodes_1_text" presStyleLbl="node1" presStyleIdx="3" presStyleCnt="4">
        <dgm:presLayoutVars>
          <dgm:bulletEnabled val="1"/>
        </dgm:presLayoutVars>
      </dgm:prSet>
      <dgm:spPr/>
    </dgm:pt>
    <dgm:pt modelId="{9EE763DF-F0C3-45F6-BF23-BA32F533657D}" type="pres">
      <dgm:prSet presAssocID="{F0D838DD-C4B3-4AA1-B77E-E7235410F468}" presName="FourNodes_2_text" presStyleLbl="node1" presStyleIdx="3" presStyleCnt="4">
        <dgm:presLayoutVars>
          <dgm:bulletEnabled val="1"/>
        </dgm:presLayoutVars>
      </dgm:prSet>
      <dgm:spPr/>
    </dgm:pt>
    <dgm:pt modelId="{98471579-576F-4418-8795-3A0EC4B3906B}" type="pres">
      <dgm:prSet presAssocID="{F0D838DD-C4B3-4AA1-B77E-E7235410F468}" presName="FourNodes_3_text" presStyleLbl="node1" presStyleIdx="3" presStyleCnt="4">
        <dgm:presLayoutVars>
          <dgm:bulletEnabled val="1"/>
        </dgm:presLayoutVars>
      </dgm:prSet>
      <dgm:spPr/>
    </dgm:pt>
    <dgm:pt modelId="{60282E27-B5A9-43B4-B262-72D51E3D5B8D}" type="pres">
      <dgm:prSet presAssocID="{F0D838DD-C4B3-4AA1-B77E-E7235410F46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7DD1800-750E-47B4-A9F9-3C960FB7EB98}" type="presOf" srcId="{9E8F6BEE-C1CC-461B-8F8C-FCC27FA3DCE3}" destId="{98471579-576F-4418-8795-3A0EC4B3906B}" srcOrd="1" destOrd="0" presId="urn:microsoft.com/office/officeart/2005/8/layout/vProcess5"/>
    <dgm:cxn modelId="{744BDF17-84D7-433F-8C16-DF3D72947BCD}" type="presOf" srcId="{84B2509F-1154-4669-80D7-ED8AADCAD6CD}" destId="{5A4D23C2-7DF1-4F04-8823-CDA93C661824}" srcOrd="0" destOrd="0" presId="urn:microsoft.com/office/officeart/2005/8/layout/vProcess5"/>
    <dgm:cxn modelId="{49596C1B-77CD-497D-A3AB-22F97351E286}" srcId="{F0D838DD-C4B3-4AA1-B77E-E7235410F468}" destId="{9E8F6BEE-C1CC-461B-8F8C-FCC27FA3DCE3}" srcOrd="2" destOrd="0" parTransId="{B28BE916-69AB-4548-A18F-9E73FD054323}" sibTransId="{84B2509F-1154-4669-80D7-ED8AADCAD6CD}"/>
    <dgm:cxn modelId="{6BDF6522-7E9B-4798-B292-500A6B493946}" type="presOf" srcId="{9E8F6BEE-C1CC-461B-8F8C-FCC27FA3DCE3}" destId="{B260C128-436D-44B7-921B-6D0CBA8E64F3}" srcOrd="0" destOrd="0" presId="urn:microsoft.com/office/officeart/2005/8/layout/vProcess5"/>
    <dgm:cxn modelId="{2EAD2128-CDC4-4C98-A69B-2D32D85F13C0}" srcId="{F0D838DD-C4B3-4AA1-B77E-E7235410F468}" destId="{E8ACF4A6-C346-4221-B3BD-A301089F824A}" srcOrd="3" destOrd="0" parTransId="{3DAD498D-3FD0-402B-BB25-97A3310584BD}" sibTransId="{339681D4-9B2B-44B9-BD24-26F11D7BCA08}"/>
    <dgm:cxn modelId="{1CE6EB33-9795-45DF-9CC6-F963F427BBBD}" srcId="{F0D838DD-C4B3-4AA1-B77E-E7235410F468}" destId="{F15CCE19-82D6-49B8-8BA2-6F039D2F32E2}" srcOrd="1" destOrd="0" parTransId="{193DEF0A-EAA0-4ED9-BB5F-D8D7B6E922C9}" sibTransId="{C4AA058A-A54D-434E-88D3-1774A66C13B0}"/>
    <dgm:cxn modelId="{B6BB073B-E5D0-442B-A0C3-89DA13C4E368}" type="presOf" srcId="{F0D838DD-C4B3-4AA1-B77E-E7235410F468}" destId="{212FC1AB-AC3A-43B5-B528-27860F9355A8}" srcOrd="0" destOrd="0" presId="urn:microsoft.com/office/officeart/2005/8/layout/vProcess5"/>
    <dgm:cxn modelId="{5D815C7A-B885-4436-B5C0-C00A3C28E738}" type="presOf" srcId="{FBCFAB0C-8826-4A78-9F74-01B727E84309}" destId="{EAF3AA50-0163-496E-B102-CDC93DD61640}" srcOrd="0" destOrd="0" presId="urn:microsoft.com/office/officeart/2005/8/layout/vProcess5"/>
    <dgm:cxn modelId="{60F53381-C451-4171-97EB-C6C7320858D1}" type="presOf" srcId="{F15CCE19-82D6-49B8-8BA2-6F039D2F32E2}" destId="{A338497B-2A6F-4966-9791-23842C27D68E}" srcOrd="0" destOrd="0" presId="urn:microsoft.com/office/officeart/2005/8/layout/vProcess5"/>
    <dgm:cxn modelId="{C74EF786-31F0-45A6-868F-B61FB988C652}" type="presOf" srcId="{F15CCE19-82D6-49B8-8BA2-6F039D2F32E2}" destId="{9EE763DF-F0C3-45F6-BF23-BA32F533657D}" srcOrd="1" destOrd="0" presId="urn:microsoft.com/office/officeart/2005/8/layout/vProcess5"/>
    <dgm:cxn modelId="{8CCB33B9-D546-4F53-9BB8-93EDBA1832FC}" type="presOf" srcId="{EC71A847-4438-4246-9416-AF992DEF4007}" destId="{07B4C8F9-9E05-43E4-97F6-4008D292BB6F}" srcOrd="1" destOrd="0" presId="urn:microsoft.com/office/officeart/2005/8/layout/vProcess5"/>
    <dgm:cxn modelId="{29F71AC7-048B-444D-8F1F-42701B725B28}" type="presOf" srcId="{EC71A847-4438-4246-9416-AF992DEF4007}" destId="{8DD0B6BB-8C51-4268-AD3B-63069E9942C1}" srcOrd="0" destOrd="0" presId="urn:microsoft.com/office/officeart/2005/8/layout/vProcess5"/>
    <dgm:cxn modelId="{8FB2FCCB-9521-4682-9EC4-F70D90818965}" type="presOf" srcId="{E8ACF4A6-C346-4221-B3BD-A301089F824A}" destId="{60282E27-B5A9-43B4-B262-72D51E3D5B8D}" srcOrd="1" destOrd="0" presId="urn:microsoft.com/office/officeart/2005/8/layout/vProcess5"/>
    <dgm:cxn modelId="{577AB1E4-1099-4A58-90A0-65167105F71E}" srcId="{F0D838DD-C4B3-4AA1-B77E-E7235410F468}" destId="{EC71A847-4438-4246-9416-AF992DEF4007}" srcOrd="0" destOrd="0" parTransId="{CDD46087-2696-4ACD-80CD-BE75E53AD98F}" sibTransId="{FBCFAB0C-8826-4A78-9F74-01B727E84309}"/>
    <dgm:cxn modelId="{C649F1EF-4261-4F96-B907-9F4664095AB8}" type="presOf" srcId="{E8ACF4A6-C346-4221-B3BD-A301089F824A}" destId="{AE32B093-CA3F-4F87-8F51-22B20C690614}" srcOrd="0" destOrd="0" presId="urn:microsoft.com/office/officeart/2005/8/layout/vProcess5"/>
    <dgm:cxn modelId="{FD49CBF2-3FD9-40FD-9F3B-9BBEF9214733}" type="presOf" srcId="{C4AA058A-A54D-434E-88D3-1774A66C13B0}" destId="{3E218BE1-583D-4341-A752-69EC37609BE9}" srcOrd="0" destOrd="0" presId="urn:microsoft.com/office/officeart/2005/8/layout/vProcess5"/>
    <dgm:cxn modelId="{57F62ACD-26B8-4B06-9B5C-4FCD02646FD2}" type="presParOf" srcId="{212FC1AB-AC3A-43B5-B528-27860F9355A8}" destId="{3EBCD646-6360-4665-AA25-E270DF8A851A}" srcOrd="0" destOrd="0" presId="urn:microsoft.com/office/officeart/2005/8/layout/vProcess5"/>
    <dgm:cxn modelId="{DD4CEC52-652E-4289-B1CB-5141387E8DCE}" type="presParOf" srcId="{212FC1AB-AC3A-43B5-B528-27860F9355A8}" destId="{8DD0B6BB-8C51-4268-AD3B-63069E9942C1}" srcOrd="1" destOrd="0" presId="urn:microsoft.com/office/officeart/2005/8/layout/vProcess5"/>
    <dgm:cxn modelId="{E1C160DC-08BD-4670-BF77-C0D52A7A77BB}" type="presParOf" srcId="{212FC1AB-AC3A-43B5-B528-27860F9355A8}" destId="{A338497B-2A6F-4966-9791-23842C27D68E}" srcOrd="2" destOrd="0" presId="urn:microsoft.com/office/officeart/2005/8/layout/vProcess5"/>
    <dgm:cxn modelId="{2B9977C4-6F43-4E45-9FAC-A4BD2E3BC093}" type="presParOf" srcId="{212FC1AB-AC3A-43B5-B528-27860F9355A8}" destId="{B260C128-436D-44B7-921B-6D0CBA8E64F3}" srcOrd="3" destOrd="0" presId="urn:microsoft.com/office/officeart/2005/8/layout/vProcess5"/>
    <dgm:cxn modelId="{ABBE0A1B-C3C3-4138-94CB-4B28E07A2461}" type="presParOf" srcId="{212FC1AB-AC3A-43B5-B528-27860F9355A8}" destId="{AE32B093-CA3F-4F87-8F51-22B20C690614}" srcOrd="4" destOrd="0" presId="urn:microsoft.com/office/officeart/2005/8/layout/vProcess5"/>
    <dgm:cxn modelId="{21828D84-3ACF-4763-A059-A7E706C3E40B}" type="presParOf" srcId="{212FC1AB-AC3A-43B5-B528-27860F9355A8}" destId="{EAF3AA50-0163-496E-B102-CDC93DD61640}" srcOrd="5" destOrd="0" presId="urn:microsoft.com/office/officeart/2005/8/layout/vProcess5"/>
    <dgm:cxn modelId="{AC282AFC-0D84-4478-A34C-7AD74F7CEEA1}" type="presParOf" srcId="{212FC1AB-AC3A-43B5-B528-27860F9355A8}" destId="{3E218BE1-583D-4341-A752-69EC37609BE9}" srcOrd="6" destOrd="0" presId="urn:microsoft.com/office/officeart/2005/8/layout/vProcess5"/>
    <dgm:cxn modelId="{C8797F20-0B45-4B43-880B-6A599D089BFD}" type="presParOf" srcId="{212FC1AB-AC3A-43B5-B528-27860F9355A8}" destId="{5A4D23C2-7DF1-4F04-8823-CDA93C661824}" srcOrd="7" destOrd="0" presId="urn:microsoft.com/office/officeart/2005/8/layout/vProcess5"/>
    <dgm:cxn modelId="{4C7EAD35-14BC-43C7-AA87-72D6114F383E}" type="presParOf" srcId="{212FC1AB-AC3A-43B5-B528-27860F9355A8}" destId="{07B4C8F9-9E05-43E4-97F6-4008D292BB6F}" srcOrd="8" destOrd="0" presId="urn:microsoft.com/office/officeart/2005/8/layout/vProcess5"/>
    <dgm:cxn modelId="{A70D741D-BE7C-44BA-9308-21C20A5FFCAA}" type="presParOf" srcId="{212FC1AB-AC3A-43B5-B528-27860F9355A8}" destId="{9EE763DF-F0C3-45F6-BF23-BA32F533657D}" srcOrd="9" destOrd="0" presId="urn:microsoft.com/office/officeart/2005/8/layout/vProcess5"/>
    <dgm:cxn modelId="{BD8CBC05-3420-4984-98FE-E3974EE28D83}" type="presParOf" srcId="{212FC1AB-AC3A-43B5-B528-27860F9355A8}" destId="{98471579-576F-4418-8795-3A0EC4B3906B}" srcOrd="10" destOrd="0" presId="urn:microsoft.com/office/officeart/2005/8/layout/vProcess5"/>
    <dgm:cxn modelId="{BFA47795-CC72-4AD6-8BE2-17E28A62C6F5}" type="presParOf" srcId="{212FC1AB-AC3A-43B5-B528-27860F9355A8}" destId="{60282E27-B5A9-43B4-B262-72D51E3D5B8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0B6BB-8C51-4268-AD3B-63069E9942C1}">
      <dsp:nvSpPr>
        <dsp:cNvPr id="0" name=""/>
        <dsp:cNvSpPr/>
      </dsp:nvSpPr>
      <dsp:spPr>
        <a:xfrm>
          <a:off x="0" y="0"/>
          <a:ext cx="6035040" cy="1117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 dirty="0" err="1"/>
            <a:t>Pembuatan</a:t>
          </a:r>
          <a:r>
            <a:rPr lang="en-ID" sz="2600" kern="1200" dirty="0"/>
            <a:t> </a:t>
          </a:r>
          <a:r>
            <a:rPr lang="en-ID" sz="2600" kern="1200" dirty="0" err="1"/>
            <a:t>seri</a:t>
          </a:r>
          <a:r>
            <a:rPr lang="en-ID" sz="2600" kern="1200" dirty="0"/>
            <a:t> </a:t>
          </a:r>
          <a:r>
            <a:rPr lang="en-ID" sz="2600" kern="1200" dirty="0" err="1"/>
            <a:t>kadar</a:t>
          </a:r>
          <a:r>
            <a:rPr lang="en-ID" sz="2600" kern="1200" dirty="0"/>
            <a:t> </a:t>
          </a:r>
          <a:r>
            <a:rPr lang="en-ID" sz="2600" kern="1200" dirty="0" err="1"/>
            <a:t>parasetamol</a:t>
          </a:r>
          <a:endParaRPr lang="id-ID" sz="2600" kern="1200" dirty="0"/>
        </a:p>
      </dsp:txBody>
      <dsp:txXfrm>
        <a:off x="32733" y="32733"/>
        <a:ext cx="4734626" cy="1052134"/>
      </dsp:txXfrm>
    </dsp:sp>
    <dsp:sp modelId="{A338497B-2A6F-4966-9791-23842C27D68E}">
      <dsp:nvSpPr>
        <dsp:cNvPr id="0" name=""/>
        <dsp:cNvSpPr/>
      </dsp:nvSpPr>
      <dsp:spPr>
        <a:xfrm>
          <a:off x="505434" y="1320800"/>
          <a:ext cx="6035040" cy="1117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/>
            <a:t>PEMEJANAN OBAT PADA HEWAN UJI</a:t>
          </a:r>
        </a:p>
      </dsp:txBody>
      <dsp:txXfrm>
        <a:off x="538167" y="1353533"/>
        <a:ext cx="4737699" cy="1052134"/>
      </dsp:txXfrm>
    </dsp:sp>
    <dsp:sp modelId="{B260C128-436D-44B7-921B-6D0CBA8E64F3}">
      <dsp:nvSpPr>
        <dsp:cNvPr id="0" name=""/>
        <dsp:cNvSpPr/>
      </dsp:nvSpPr>
      <dsp:spPr>
        <a:xfrm>
          <a:off x="1003325" y="2641600"/>
          <a:ext cx="6035040" cy="1117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 dirty="0"/>
            <a:t>PREPARASI SAMPEL</a:t>
          </a:r>
          <a:endParaRPr lang="id-ID" sz="2600" kern="1200" dirty="0"/>
        </a:p>
      </dsp:txBody>
      <dsp:txXfrm>
        <a:off x="1036058" y="2674333"/>
        <a:ext cx="4745243" cy="1052134"/>
      </dsp:txXfrm>
    </dsp:sp>
    <dsp:sp modelId="{AE32B093-CA3F-4F87-8F51-22B20C690614}">
      <dsp:nvSpPr>
        <dsp:cNvPr id="0" name=""/>
        <dsp:cNvSpPr/>
      </dsp:nvSpPr>
      <dsp:spPr>
        <a:xfrm>
          <a:off x="1508759" y="3962400"/>
          <a:ext cx="6035040" cy="1117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/>
            <a:t>PENETAPAN KADAR OBAT</a:t>
          </a:r>
        </a:p>
      </dsp:txBody>
      <dsp:txXfrm>
        <a:off x="1541492" y="3995133"/>
        <a:ext cx="4737699" cy="1052134"/>
      </dsp:txXfrm>
    </dsp:sp>
    <dsp:sp modelId="{EAF3AA50-0163-496E-B102-CDC93DD61640}">
      <dsp:nvSpPr>
        <dsp:cNvPr id="0" name=""/>
        <dsp:cNvSpPr/>
      </dsp:nvSpPr>
      <dsp:spPr>
        <a:xfrm>
          <a:off x="5308600" y="855980"/>
          <a:ext cx="726440" cy="726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900" kern="1200"/>
        </a:p>
      </dsp:txBody>
      <dsp:txXfrm>
        <a:off x="5472049" y="855980"/>
        <a:ext cx="399542" cy="546646"/>
      </dsp:txXfrm>
    </dsp:sp>
    <dsp:sp modelId="{3E218BE1-583D-4341-A752-69EC37609BE9}">
      <dsp:nvSpPr>
        <dsp:cNvPr id="0" name=""/>
        <dsp:cNvSpPr/>
      </dsp:nvSpPr>
      <dsp:spPr>
        <a:xfrm>
          <a:off x="5814034" y="2176780"/>
          <a:ext cx="726440" cy="726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900" kern="1200"/>
        </a:p>
      </dsp:txBody>
      <dsp:txXfrm>
        <a:off x="5977483" y="2176780"/>
        <a:ext cx="399542" cy="546646"/>
      </dsp:txXfrm>
    </dsp:sp>
    <dsp:sp modelId="{5A4D23C2-7DF1-4F04-8823-CDA93C661824}">
      <dsp:nvSpPr>
        <dsp:cNvPr id="0" name=""/>
        <dsp:cNvSpPr/>
      </dsp:nvSpPr>
      <dsp:spPr>
        <a:xfrm>
          <a:off x="6311925" y="3497580"/>
          <a:ext cx="726440" cy="726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475374" y="3497580"/>
        <a:ext cx="399542" cy="546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#1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998F2-27E2-48B6-BEC2-290BC7FA4A9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DA16-72E2-49A2-BD74-975823892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2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5DA16-72E2-49A2-BD74-975823892D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5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/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47574A-7786-4948-AAB6-819105080EC6}" type="slidenum">
              <a:rPr lang="en-US"/>
              <a:t>‹#›</a:t>
            </a:fld>
            <a:endParaRPr lang="en-US"/>
          </a:p>
        </p:txBody>
      </p:sp>
      <p:grpSp>
        <p:nvGrpSpPr>
          <p:cNvPr id="106504" name="Group 8"/>
          <p:cNvGrpSpPr/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6505" name="Freeform 9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506" name="Freeform 10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507" name="Freeform 11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06508" name="Group 12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6509" name="Freeform 13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10" name="Freeform 14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11" name="Freeform 15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12" name="Freeform 16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13" name="Freeform 17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106514" name="Group 18"/>
          <p:cNvGrpSpPr/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6515" name="Freeform 19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516" name="Freeform 20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517" name="Freeform 21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06518" name="Group 22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6519" name="Freeform 23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20" name="Freeform 24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21" name="Freeform 25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22" name="Freeform 26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6523" name="Freeform 27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06524" name="Freeform 28"/>
          <p:cNvSpPr/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6525" name="Freeform 29"/>
          <p:cNvSpPr/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F41E1-1A64-4888-8BCF-F062A5373D2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E4676-FB09-410A-BFC5-3ABCFF78618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763A82-940C-4C5F-86A5-D346E1EA1D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89D1-B64B-487F-A555-9CFF4AF28C9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2E487-0B42-4452-8975-340B888ED97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A1513-B4A6-42D8-A3CC-4785F568007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EF11-3203-4C73-965E-F545B39E0E6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70FB4-BCA4-420D-BC41-C48AC7D5030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63411-5D59-4AB6-8455-8F1AD82B95D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CE030-C69C-4185-912E-06EFA4C6BF1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5914-BB82-44F8-BA96-772213C7828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/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65D2452E-C053-4B7D-80B0-F13417E123E7}" type="slidenum">
              <a:rPr lang="en-US"/>
              <a:t>‹#›</a:t>
            </a:fld>
            <a:endParaRPr lang="en-US"/>
          </a:p>
        </p:txBody>
      </p:sp>
      <p:sp>
        <p:nvSpPr>
          <p:cNvPr id="105480" name="Freeform 8"/>
          <p:cNvSpPr/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</a:ln>
        </p:spPr>
        <p:txBody>
          <a:bodyPr/>
          <a:lstStyle/>
          <a:p>
            <a:endParaRPr lang="id-ID"/>
          </a:p>
        </p:txBody>
      </p:sp>
      <p:sp>
        <p:nvSpPr>
          <p:cNvPr id="105481" name="Freeform 9"/>
          <p:cNvSpPr/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/>
          <a:lstStyle/>
          <a:p>
            <a:endParaRPr lang="id-ID"/>
          </a:p>
        </p:txBody>
      </p:sp>
      <p:grpSp>
        <p:nvGrpSpPr>
          <p:cNvPr id="105482" name="Group 10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483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84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85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86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87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88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89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90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91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05492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5493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5494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495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496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05497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5498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5499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105500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501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2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3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4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5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6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7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08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grpSp>
        <p:nvGrpSpPr>
          <p:cNvPr id="105509" name="Group 3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510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511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5512" name="Group 40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5513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514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105515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16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17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18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19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20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21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22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5523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1055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57400"/>
            <a:ext cx="6553200" cy="3124200"/>
          </a:xfrm>
        </p:spPr>
        <p:txBody>
          <a:bodyPr anchor="ctr"/>
          <a:lstStyle/>
          <a:p>
            <a:r>
              <a:rPr lang="id-ID" sz="4000" dirty="0">
                <a:solidFill>
                  <a:schemeClr val="hlink"/>
                </a:solidFill>
              </a:rPr>
              <a:t>PENETAPAN KADAR OBAT DALAM SAMPEL BIOLOGIS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555776" y="5085184"/>
            <a:ext cx="4443095" cy="52197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ID" altLang="en-US" sz="2800" dirty="0">
                <a:solidFill>
                  <a:schemeClr val="folHlink"/>
                </a:solidFill>
              </a:rPr>
              <a:t>Sri Tasminatun, M.Si.,Apt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870700" cy="987896"/>
          </a:xfrm>
        </p:spPr>
        <p:txBody>
          <a:bodyPr anchor="ctr"/>
          <a:lstStyle/>
          <a:p>
            <a:r>
              <a:rPr lang="id-ID" b="1" dirty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SAMPEL</a:t>
            </a:r>
            <a:r>
              <a:rPr lang="en-ID" b="1" dirty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ID" b="1" dirty="0" err="1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uji</a:t>
            </a:r>
            <a:endParaRPr lang="id-ID" b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7696200" cy="4248472"/>
          </a:xfrm>
        </p:spPr>
        <p:txBody>
          <a:bodyPr/>
          <a:lstStyle/>
          <a:p>
            <a:pPr>
              <a:buNone/>
              <a:tabLst>
                <a:tab pos="2696845" algn="l"/>
              </a:tabLst>
            </a:pPr>
            <a:r>
              <a:rPr lang="en-US" sz="2800" b="1" dirty="0">
                <a:solidFill>
                  <a:srgbClr val="7030A0"/>
                </a:solidFill>
                <a:highlight>
                  <a:srgbClr val="FFFF00"/>
                </a:highlight>
              </a:rPr>
              <a:t>Lab 1</a:t>
            </a:r>
          </a:p>
          <a:p>
            <a:pPr>
              <a:buNone/>
              <a:tabLst>
                <a:tab pos="2696845" algn="l"/>
              </a:tabLst>
            </a:pPr>
            <a:r>
              <a:rPr lang="id-ID" sz="2800" dirty="0">
                <a:solidFill>
                  <a:srgbClr val="7030A0"/>
                </a:solidFill>
              </a:rPr>
              <a:t>Kelompok I	: darah </a:t>
            </a:r>
            <a:r>
              <a:rPr lang="en-ID" altLang="id-ID" sz="2800" dirty="0">
                <a:solidFill>
                  <a:srgbClr val="7030A0"/>
                </a:solidFill>
              </a:rPr>
              <a:t>/ plasma</a:t>
            </a:r>
            <a:r>
              <a:rPr lang="id-ID" sz="2800" dirty="0">
                <a:solidFill>
                  <a:srgbClr val="7030A0"/>
                </a:solidFill>
              </a:rPr>
              <a:t>	</a:t>
            </a:r>
          </a:p>
          <a:p>
            <a:pPr>
              <a:buNone/>
              <a:tabLst>
                <a:tab pos="2696845" algn="l"/>
              </a:tabLst>
            </a:pPr>
            <a:r>
              <a:rPr lang="id-ID" sz="2800" dirty="0">
                <a:solidFill>
                  <a:srgbClr val="7030A0"/>
                </a:solidFill>
              </a:rPr>
              <a:t>Kelompok</a:t>
            </a:r>
            <a:r>
              <a:rPr lang="en-US" sz="2800" baseline="0" dirty="0">
                <a:solidFill>
                  <a:srgbClr val="7030A0"/>
                </a:solidFill>
              </a:rPr>
              <a:t> </a:t>
            </a:r>
            <a:r>
              <a:rPr lang="id-ID" sz="2800" dirty="0">
                <a:solidFill>
                  <a:srgbClr val="7030A0"/>
                </a:solidFill>
              </a:rPr>
              <a:t>II	: organ paru</a:t>
            </a:r>
          </a:p>
          <a:p>
            <a:pPr>
              <a:buNone/>
              <a:tabLst>
                <a:tab pos="2696845" algn="l"/>
              </a:tabLst>
            </a:pPr>
            <a:r>
              <a:rPr lang="id-ID" sz="2800" dirty="0">
                <a:solidFill>
                  <a:srgbClr val="7030A0"/>
                </a:solidFill>
              </a:rPr>
              <a:t>Kelompok III		: organ hati</a:t>
            </a:r>
            <a:endParaRPr lang="en-US" sz="2800" dirty="0">
              <a:solidFill>
                <a:srgbClr val="7030A0"/>
              </a:solidFill>
            </a:endParaRPr>
          </a:p>
          <a:p>
            <a:pPr>
              <a:buNone/>
              <a:tabLst>
                <a:tab pos="2696845" algn="l"/>
              </a:tabLst>
            </a:pPr>
            <a:endParaRPr lang="en-US" sz="2800" dirty="0">
              <a:solidFill>
                <a:srgbClr val="7030A0"/>
              </a:solidFill>
            </a:endParaRPr>
          </a:p>
          <a:p>
            <a:pPr>
              <a:buNone/>
              <a:tabLst>
                <a:tab pos="2696845" algn="l"/>
              </a:tabLst>
            </a:pPr>
            <a:r>
              <a:rPr lang="en-US" sz="2800" b="1" dirty="0">
                <a:solidFill>
                  <a:srgbClr val="7030A0"/>
                </a:solidFill>
                <a:highlight>
                  <a:srgbClr val="FFFF00"/>
                </a:highlight>
              </a:rPr>
              <a:t>Lab 2</a:t>
            </a:r>
            <a:endParaRPr lang="id-ID" sz="2800" b="1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>
              <a:buNone/>
              <a:tabLst>
                <a:tab pos="2696845" algn="l"/>
              </a:tabLst>
            </a:pPr>
            <a:r>
              <a:rPr lang="id-ID" sz="2800" dirty="0">
                <a:solidFill>
                  <a:srgbClr val="7030A0"/>
                </a:solidFill>
              </a:rPr>
              <a:t>Kelompok IV		: organ ginjal</a:t>
            </a:r>
            <a:endParaRPr lang="en-US" sz="2800" dirty="0">
              <a:solidFill>
                <a:srgbClr val="7030A0"/>
              </a:solidFill>
            </a:endParaRPr>
          </a:p>
          <a:p>
            <a:pPr>
              <a:buNone/>
              <a:tabLst>
                <a:tab pos="2696845" algn="l"/>
              </a:tabLst>
            </a:pPr>
            <a:r>
              <a:rPr lang="en-US" sz="2800" dirty="0" err="1">
                <a:solidFill>
                  <a:srgbClr val="7030A0"/>
                </a:solidFill>
              </a:rPr>
              <a:t>Kelompok</a:t>
            </a:r>
            <a:r>
              <a:rPr lang="en-US" sz="2800" dirty="0">
                <a:solidFill>
                  <a:srgbClr val="7030A0"/>
                </a:solidFill>
              </a:rPr>
              <a:t> V         ;  </a:t>
            </a:r>
            <a:r>
              <a:rPr lang="en-US" sz="2800" dirty="0" err="1">
                <a:solidFill>
                  <a:srgbClr val="7030A0"/>
                </a:solidFill>
              </a:rPr>
              <a:t>limpha</a:t>
            </a:r>
            <a:endParaRPr lang="id-ID" sz="2800" dirty="0">
              <a:solidFill>
                <a:srgbClr val="7030A0"/>
              </a:solidFill>
            </a:endParaRPr>
          </a:p>
          <a:p>
            <a:pPr>
              <a:buNone/>
              <a:tabLst>
                <a:tab pos="2696845" algn="l"/>
              </a:tabLst>
            </a:pPr>
            <a:r>
              <a:rPr lang="id-ID" sz="2800" dirty="0">
                <a:solidFill>
                  <a:srgbClr val="7030A0"/>
                </a:solidFill>
              </a:rPr>
              <a:t>Kelompok V</a:t>
            </a:r>
            <a:r>
              <a:rPr lang="en-US" sz="2800" dirty="0">
                <a:solidFill>
                  <a:srgbClr val="7030A0"/>
                </a:solidFill>
              </a:rPr>
              <a:t>I</a:t>
            </a:r>
            <a:r>
              <a:rPr lang="id-ID" sz="2800" dirty="0">
                <a:solidFill>
                  <a:srgbClr val="7030A0"/>
                </a:solidFill>
              </a:rPr>
              <a:t>		: </a:t>
            </a:r>
            <a:r>
              <a:rPr lang="en-ID" sz="2800" dirty="0" err="1">
                <a:solidFill>
                  <a:srgbClr val="7030A0"/>
                </a:solidFill>
              </a:rPr>
              <a:t>feses</a:t>
            </a:r>
            <a:r>
              <a:rPr lang="en-ID" sz="2800" dirty="0">
                <a:solidFill>
                  <a:srgbClr val="7030A0"/>
                </a:solidFill>
              </a:rPr>
              <a:t> / </a:t>
            </a:r>
            <a:r>
              <a:rPr lang="id-ID" sz="2800" dirty="0">
                <a:solidFill>
                  <a:srgbClr val="7030A0"/>
                </a:solidFill>
              </a:rPr>
              <a:t>urine </a:t>
            </a:r>
          </a:p>
          <a:p>
            <a:pPr>
              <a:buNone/>
              <a:tabLst>
                <a:tab pos="2696845" algn="l"/>
              </a:tabLst>
            </a:pPr>
            <a:endParaRPr lang="en-ID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dirty="0">
                <a:solidFill>
                  <a:schemeClr val="tx2"/>
                </a:solidFill>
              </a:rPr>
              <a:t>Serum dan Plasma darah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696200" cy="4572000"/>
          </a:xfrm>
        </p:spPr>
        <p:txBody>
          <a:bodyPr/>
          <a:lstStyle/>
          <a:p>
            <a:r>
              <a:rPr lang="id-ID" sz="2800" dirty="0"/>
              <a:t>Jika menginginkan serum : darah utuh didiamkan </a:t>
            </a:r>
            <a:r>
              <a:rPr lang="en-US" sz="2800" dirty="0"/>
              <a:t>±</a:t>
            </a:r>
            <a:r>
              <a:rPr lang="id-ID" sz="2800" dirty="0"/>
              <a:t> 20 menit, disentrifuge kemudian diambil beningannya.</a:t>
            </a:r>
          </a:p>
          <a:p>
            <a:r>
              <a:rPr lang="id-ID" sz="2800" dirty="0"/>
              <a:t>Jika menginginkan plasma : darah utuh + antikoagulan disentrifuge, diambil beningannya.</a:t>
            </a:r>
          </a:p>
          <a:p>
            <a:r>
              <a:rPr lang="id-ID" sz="2800" dirty="0"/>
              <a:t>Plasma lebih sering dipilih untuk analisis karena jumlah obatnya lebih banyak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uji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Parasetamol</a:t>
            </a:r>
            <a:r>
              <a:rPr lang="en-US" dirty="0"/>
              <a:t> 10 mg/ml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propilenglikol</a:t>
            </a:r>
            <a:r>
              <a:rPr lang="en-US" dirty="0"/>
              <a:t> 40 %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tilosa</a:t>
            </a:r>
            <a:r>
              <a:rPr lang="en-US" dirty="0"/>
              <a:t> 1 %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870700" cy="987896"/>
          </a:xfrm>
        </p:spPr>
        <p:txBody>
          <a:bodyPr/>
          <a:lstStyle/>
          <a:p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uji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4104456" cy="26083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Klorida</a:t>
            </a:r>
            <a:r>
              <a:rPr lang="en-US" sz="2400" dirty="0"/>
              <a:t> 6 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Natrium</a:t>
            </a:r>
            <a:r>
              <a:rPr lang="en-US" sz="2400" dirty="0"/>
              <a:t> </a:t>
            </a:r>
            <a:r>
              <a:rPr lang="en-US" sz="2400" dirty="0" err="1"/>
              <a:t>Nitrit</a:t>
            </a:r>
            <a:r>
              <a:rPr lang="en-US" sz="2400" dirty="0"/>
              <a:t> 10 % </a:t>
            </a:r>
            <a:r>
              <a:rPr lang="en-US" sz="2400" dirty="0" err="1"/>
              <a:t>segar</a:t>
            </a:r>
            <a:r>
              <a:rPr lang="en-US" sz="24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Sulfamat</a:t>
            </a:r>
            <a:r>
              <a:rPr lang="en-US" sz="2400" dirty="0"/>
              <a:t> 15 %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Aquadest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75" y="4003922"/>
            <a:ext cx="2154857" cy="227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16016" y="1395610"/>
            <a:ext cx="4104456" cy="2608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en-US" sz="2400" dirty="0"/>
              <a:t>Na OH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ID" sz="2400" dirty="0"/>
              <a:t>TCA 10 %</a:t>
            </a:r>
          </a:p>
          <a:p>
            <a:pPr marL="514350" indent="-514350">
              <a:buFont typeface="+mj-lt"/>
              <a:buAutoNum type="arabicPeriod" startAt="5"/>
            </a:pPr>
            <a:endParaRPr lang="en-US" sz="2400" dirty="0"/>
          </a:p>
          <a:p>
            <a:pPr marL="0" indent="0">
              <a:buFontTx/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66" y="4003922"/>
            <a:ext cx="13144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67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870700" cy="987896"/>
          </a:xfrm>
        </p:spPr>
        <p:txBody>
          <a:bodyPr/>
          <a:lstStyle/>
          <a:p>
            <a:r>
              <a:rPr lang="en-US" dirty="0"/>
              <a:t>ALAT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Pipet </a:t>
            </a:r>
            <a:r>
              <a:rPr lang="en-US" sz="2400" dirty="0" err="1"/>
              <a:t>ukur</a:t>
            </a:r>
            <a:r>
              <a:rPr lang="en-US" sz="2400" dirty="0"/>
              <a:t>   1 ml, 2,5 ml, 5 ml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Labu</a:t>
            </a:r>
            <a:r>
              <a:rPr lang="en-US" sz="2400" dirty="0"/>
              <a:t> </a:t>
            </a:r>
            <a:r>
              <a:rPr lang="en-US" sz="2400" dirty="0" err="1"/>
              <a:t>takar</a:t>
            </a:r>
            <a:r>
              <a:rPr lang="en-US" sz="2400" dirty="0"/>
              <a:t> 100 mL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/</a:t>
            </a:r>
            <a:r>
              <a:rPr lang="en-US" sz="2400" dirty="0" err="1"/>
              <a:t>Flakon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Spektrofotometer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kuvet</a:t>
            </a:r>
            <a:r>
              <a:rPr lang="en-US" sz="2400" dirty="0"/>
              <a:t> </a:t>
            </a:r>
            <a:r>
              <a:rPr lang="en-US" sz="2400" dirty="0" err="1"/>
              <a:t>spektrofotometer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Alat-alat</a:t>
            </a:r>
            <a:r>
              <a:rPr lang="en-US" sz="2400" dirty="0"/>
              <a:t> </a:t>
            </a:r>
            <a:r>
              <a:rPr lang="en-US" sz="2400" dirty="0" err="1"/>
              <a:t>bedah</a:t>
            </a:r>
            <a:r>
              <a:rPr lang="en-US" sz="2400" dirty="0"/>
              <a:t> </a:t>
            </a:r>
            <a:r>
              <a:rPr lang="en-US" sz="2400" dirty="0" err="1"/>
              <a:t>tikus</a:t>
            </a:r>
            <a:endParaRPr lang="en-US" sz="2400" dirty="0"/>
          </a:p>
          <a:p>
            <a:r>
              <a:rPr lang="en-US" dirty="0"/>
              <a:t>7.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Sentrifuge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Stopwatch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Kalkulator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Mortir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Stamper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ID" dirty="0" err="1"/>
              <a:t>Timbangan</a:t>
            </a:r>
            <a:r>
              <a:rPr lang="en-ID" dirty="0"/>
              <a:t> </a:t>
            </a:r>
            <a:r>
              <a:rPr lang="en-ID" dirty="0" err="1"/>
              <a:t>analitik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320" y="692696"/>
            <a:ext cx="4606280" cy="987896"/>
          </a:xfrm>
        </p:spPr>
        <p:txBody>
          <a:bodyPr anchor="ctr"/>
          <a:lstStyle/>
          <a:p>
            <a:r>
              <a:rPr lang="id-ID" dirty="0">
                <a:solidFill>
                  <a:schemeClr val="tx2"/>
                </a:solidFill>
              </a:rPr>
              <a:t>Organ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Organ digunakan untuk mengukur kadar obat baik dalam bentuk utuh maupun metabolitnya.</a:t>
            </a:r>
          </a:p>
          <a:p>
            <a:r>
              <a:rPr lang="id-ID" dirty="0"/>
              <a:t>Organ bersifat padat        perlu perlakuan terlebih dahulu (dihomogenasi ) sebelum bisa digunakan untuk analisis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257800" y="37338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dirty="0">
                <a:solidFill>
                  <a:schemeClr val="tx2"/>
                </a:solidFill>
              </a:rPr>
              <a:t>Urine dan Feses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191000"/>
          </a:xfrm>
        </p:spPr>
        <p:txBody>
          <a:bodyPr/>
          <a:lstStyle/>
          <a:p>
            <a:r>
              <a:rPr lang="id-ID" sz="2800" dirty="0"/>
              <a:t>Untuk analisa obat maupun metabolitnya yang eliminasinya melalui ginjal</a:t>
            </a:r>
          </a:p>
          <a:p>
            <a:r>
              <a:rPr lang="id-ID" sz="2800" dirty="0"/>
              <a:t>Mudah diperoleh dan jumlahnya banyak</a:t>
            </a:r>
          </a:p>
          <a:p>
            <a:r>
              <a:rPr lang="id-ID" sz="2800" dirty="0"/>
              <a:t>Lama dan selang waktu pengumpulan urin menyesuaikan dengan karakteristik eliminasi obat</a:t>
            </a:r>
          </a:p>
          <a:p>
            <a:r>
              <a:rPr lang="id-ID" sz="2800" dirty="0">
                <a:solidFill>
                  <a:srgbClr val="FF0000"/>
                </a:solidFill>
              </a:rPr>
              <a:t>Feses</a:t>
            </a:r>
            <a:r>
              <a:rPr lang="id-ID" sz="2800" dirty="0"/>
              <a:t> bersifat padat perlu perlakuan terlebih dahulu (dihomogenasi ) sebelum bisa digunakan untuk analisis</a:t>
            </a:r>
          </a:p>
          <a:p>
            <a:endParaRPr lang="id-ID" sz="2800" dirty="0"/>
          </a:p>
          <a:p>
            <a:endParaRPr lang="id-ID" sz="2800" dirty="0"/>
          </a:p>
          <a:p>
            <a:endParaRPr lang="id-ID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  <a:solidFill>
            <a:srgbClr val="0066FF"/>
          </a:solidFill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</a:rPr>
              <a:t>TAHAPAN PRAKTIKUM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696200" cy="57150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1371600" lvl="2" indent="-45720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6471840"/>
              </p:ext>
            </p:extLst>
          </p:nvPr>
        </p:nvGraphicFramePr>
        <p:xfrm>
          <a:off x="683568" y="980728"/>
          <a:ext cx="7543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TUJUAN PRAKTIKUM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696200" cy="5715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chemeClr val="accent5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el-GR" b="1" dirty="0">
              <a:solidFill>
                <a:schemeClr val="accent5">
                  <a:lumMod val="25000"/>
                </a:schemeClr>
              </a:solidFill>
              <a:latin typeface="Arial Black" panose="020B0A04020102020204" pitchFamily="34" charset="0"/>
              <a:ea typeface="MS Gothic" panose="020B0609070205080204" pitchFamily="49" charset="-128"/>
            </a:endParaRP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  <a:latin typeface="Arial Black" panose="020B0A04020102020204" pitchFamily="34" charset="0"/>
              </a:rPr>
              <a:t>             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chemeClr val="accent5">
                    <a:lumMod val="25000"/>
                  </a:schemeClr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27584" y="1412776"/>
            <a:ext cx="7543800" cy="44627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>
                <a:solidFill>
                  <a:srgbClr val="00B0F0"/>
                </a:solidFill>
                <a:latin typeface="+mj-lt"/>
              </a:rPr>
              <a:t>Mahasiswa</a:t>
            </a:r>
            <a:r>
              <a:rPr lang="en-US" sz="2400" dirty="0">
                <a:solidFill>
                  <a:srgbClr val="00B0F0"/>
                </a:solidFill>
                <a:latin typeface="+mj-lt"/>
              </a:rPr>
              <a:t> </a:t>
            </a:r>
            <a:r>
              <a:rPr lang="id-ID" sz="2400" dirty="0">
                <a:solidFill>
                  <a:srgbClr val="00B0F0"/>
                </a:solidFill>
                <a:latin typeface="+mj-lt"/>
              </a:rPr>
              <a:t>mampu me</a:t>
            </a:r>
            <a:r>
              <a:rPr lang="en-ID" sz="2400" dirty="0" err="1">
                <a:solidFill>
                  <a:srgbClr val="00B0F0"/>
                </a:solidFill>
                <a:latin typeface="+mj-lt"/>
              </a:rPr>
              <a:t>njelaskan</a:t>
            </a:r>
            <a:r>
              <a:rPr lang="en-ID" sz="2400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ID" sz="2400" dirty="0" err="1">
                <a:solidFill>
                  <a:srgbClr val="00B0F0"/>
                </a:solidFill>
                <a:latin typeface="+mj-lt"/>
              </a:rPr>
              <a:t>cara</a:t>
            </a:r>
            <a:r>
              <a:rPr lang="id-ID" sz="2400" dirty="0">
                <a:solidFill>
                  <a:srgbClr val="00B0F0"/>
                </a:solidFill>
                <a:latin typeface="+mj-lt"/>
              </a:rPr>
              <a:t> uji penetapan kadar obat dalam sampel biologis</a:t>
            </a:r>
            <a:endParaRPr lang="en-US" sz="2400" dirty="0">
              <a:solidFill>
                <a:srgbClr val="00B0F0"/>
              </a:solidFill>
              <a:latin typeface="+mj-lt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/>
            <a:r>
              <a:rPr lang="en-ID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        </a:t>
            </a:r>
          </a:p>
          <a:p>
            <a:pPr eaLnBrk="0" hangingPunct="0"/>
            <a:endParaRPr lang="en-ID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eaLnBrk="0" hangingPunct="0"/>
            <a:r>
              <a:rPr lang="en-ID" sz="2800" dirty="0">
                <a:latin typeface="Arial" pitchFamily="34" charset="0"/>
                <a:cs typeface="Arial" pitchFamily="34" charset="0"/>
              </a:rPr>
              <a:t>STUDI FARMAKOKINETIKA OBAT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hangingPunct="0"/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356858" y="3248980"/>
            <a:ext cx="432048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>
            <a:normAutofit/>
          </a:bodyPr>
          <a:lstStyle/>
          <a:p>
            <a:r>
              <a:rPr lang="en-ID" altLang="en-US">
                <a:sym typeface="+mn-ea"/>
              </a:rPr>
              <a:t>manfaat s</a:t>
            </a:r>
            <a:r>
              <a:rPr lang="en-US">
                <a:sym typeface="+mn-ea"/>
              </a:rPr>
              <a:t>tudi farmakokinetik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1241521"/>
            <a:ext cx="7797552" cy="497185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Memperkirakan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kadar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obat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dalam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plasma,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jaringan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,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dan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urin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pada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berbagai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pengaturan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dosis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Menghitung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pengaturan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dosis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optimum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untuk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tiap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pasien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secara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individual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Memperkirakan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kemungkinan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akumulasi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obat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dan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/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atau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metabolit-metabolitnya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Menghubungkan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konsentrasi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obat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dengan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aktivitas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farmakologis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atau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 </a:t>
            </a:r>
            <a:r>
              <a:rPr lang="en-US" sz="2400" dirty="0" err="1">
                <a:latin typeface="Arial Unicode MS" panose="020B0604020202020204" charset="-122"/>
                <a:ea typeface="Arial Unicode MS" panose="020B0604020202020204" charset="-122"/>
              </a:rPr>
              <a:t>toksikologis</a:t>
            </a:r>
            <a:r>
              <a:rPr lang="en-US" sz="2400" dirty="0">
                <a:latin typeface="Arial Unicode MS" panose="020B0604020202020204" charset="-122"/>
                <a:ea typeface="Arial Unicode MS" panose="020B060402020202020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4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16016" y="2202088"/>
            <a:ext cx="4572000" cy="1905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r>
              <a:rPr lang="sv-SE" dirty="0"/>
              <a:t>FASE FARMASETIK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endParaRPr lang="sv-SE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r>
              <a:rPr lang="sv-SE" dirty="0"/>
              <a:t>FASE FARMAKOKINETIK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None/>
              <a:defRPr/>
            </a:pPr>
            <a:endParaRPr lang="sv-SE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r>
              <a:rPr lang="sv-SE" dirty="0"/>
              <a:t>FASE FARMAKODINAMIK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None/>
              <a:defRPr/>
            </a:pPr>
            <a:endParaRPr lang="sv-SE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32656"/>
            <a:ext cx="4464496" cy="564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2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mq-fig-01-01-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457200"/>
            <a:ext cx="8102600" cy="6076950"/>
          </a:xfrm>
          <a:noFill/>
        </p:spPr>
      </p:pic>
    </p:spTree>
    <p:extLst>
      <p:ext uri="{BB962C8B-B14F-4D97-AF65-F5344CB8AC3E}">
        <p14:creationId xmlns:p14="http://schemas.microsoft.com/office/powerpoint/2010/main" val="202603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</p:spPr>
        <p:txBody>
          <a:bodyPr/>
          <a:lstStyle/>
          <a:p>
            <a:fld id="{D9CA8D51-B640-4303-958A-2BC99FA3A9A4}" type="slidenum">
              <a:rPr lang="en-US"/>
              <a:pPr/>
              <a:t>6</a:t>
            </a:fld>
            <a:endParaRPr lang="en-US"/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1463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95513" y="260350"/>
            <a:ext cx="5038725" cy="5038725"/>
            <a:chOff x="431" y="799"/>
            <a:chExt cx="2267" cy="2268"/>
          </a:xfrm>
        </p:grpSpPr>
        <p:sp>
          <p:nvSpPr>
            <p:cNvPr id="58377" name="Line 4"/>
            <p:cNvSpPr>
              <a:spLocks noChangeShapeType="1"/>
            </p:cNvSpPr>
            <p:nvPr/>
          </p:nvSpPr>
          <p:spPr bwMode="auto">
            <a:xfrm>
              <a:off x="431" y="799"/>
              <a:ext cx="0" cy="22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Line 5"/>
            <p:cNvSpPr>
              <a:spLocks noChangeShapeType="1"/>
            </p:cNvSpPr>
            <p:nvPr/>
          </p:nvSpPr>
          <p:spPr bwMode="auto">
            <a:xfrm>
              <a:off x="431" y="3067"/>
              <a:ext cx="22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2700338" y="5443538"/>
            <a:ext cx="4244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Pharmacologic Response</a:t>
            </a:r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 rot="-5400000">
            <a:off x="98425" y="2219326"/>
            <a:ext cx="2403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Plasma Drug</a:t>
            </a:r>
          </a:p>
          <a:p>
            <a:r>
              <a:rPr lang="en-US" sz="2800">
                <a:solidFill>
                  <a:schemeClr val="accent2"/>
                </a:solidFill>
              </a:rPr>
              <a:t>Concentration</a:t>
            </a:r>
          </a:p>
        </p:txBody>
      </p:sp>
      <p:sp>
        <p:nvSpPr>
          <p:cNvPr id="305160" name="Line 8"/>
          <p:cNvSpPr>
            <a:spLocks noChangeShapeType="1"/>
          </p:cNvSpPr>
          <p:nvPr/>
        </p:nvSpPr>
        <p:spPr bwMode="auto">
          <a:xfrm flipV="1">
            <a:off x="3132138" y="1643063"/>
            <a:ext cx="4032250" cy="23764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323850" y="6069013"/>
            <a:ext cx="7629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89013" indent="-989013"/>
            <a:r>
              <a:rPr lang="en-US" sz="2000" i="1" dirty="0"/>
              <a:t>When pharmacologic effects relate to plasma drug concentrations,</a:t>
            </a:r>
          </a:p>
          <a:p>
            <a:pPr marL="989013" indent="-989013"/>
            <a:r>
              <a:rPr lang="en-US" sz="2000" i="1" dirty="0"/>
              <a:t>	The latter can be used to predict the former</a:t>
            </a:r>
          </a:p>
        </p:txBody>
      </p:sp>
    </p:spTree>
    <p:extLst>
      <p:ext uri="{BB962C8B-B14F-4D97-AF65-F5344CB8AC3E}">
        <p14:creationId xmlns:p14="http://schemas.microsoft.com/office/powerpoint/2010/main" val="275674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844" y="980728"/>
            <a:ext cx="4752528" cy="48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7858" y="175243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89013" indent="-989013"/>
            <a:r>
              <a:rPr lang="en-US" sz="2000" i="1" dirty="0"/>
              <a:t>Relationship of effect (as a percentage of maximal effect) to</a:t>
            </a:r>
          </a:p>
          <a:p>
            <a:pPr marL="989013" indent="-989013"/>
            <a:r>
              <a:rPr lang="en-US" sz="2000" i="1" dirty="0"/>
              <a:t>	drug concentration at the receptor</a:t>
            </a:r>
          </a:p>
        </p:txBody>
      </p:sp>
    </p:spTree>
    <p:extLst>
      <p:ext uri="{BB962C8B-B14F-4D97-AF65-F5344CB8AC3E}">
        <p14:creationId xmlns:p14="http://schemas.microsoft.com/office/powerpoint/2010/main" val="39241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4590-AB88-B28F-4F9B-18D43CB9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Teknis </a:t>
            </a:r>
            <a:r>
              <a:rPr lang="en-US" dirty="0" err="1"/>
              <a:t>praktikum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50C4-A89B-96A2-F085-56125923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636912"/>
            <a:ext cx="7696200" cy="3657600"/>
          </a:xfrm>
        </p:spPr>
        <p:txBody>
          <a:bodyPr/>
          <a:lstStyle/>
          <a:p>
            <a:r>
              <a:rPr lang="en-US" dirty="0" err="1"/>
              <a:t>Mhs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</a:p>
          <a:p>
            <a:r>
              <a:rPr lang="en-US" dirty="0"/>
              <a:t>1 kali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2 lab (@ 34 </a:t>
            </a:r>
            <a:r>
              <a:rPr lang="en-US" dirty="0" err="1"/>
              <a:t>mhs</a:t>
            </a:r>
            <a:r>
              <a:rPr lang="en-US" dirty="0"/>
              <a:t>,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kel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3 </a:t>
            </a:r>
            <a:r>
              <a:rPr lang="en-US" dirty="0" err="1">
                <a:sym typeface="Wingdings" panose="05000000000000000000" pitchFamily="2" charset="2"/>
              </a:rPr>
              <a:t>instruktur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jd</a:t>
            </a:r>
            <a:r>
              <a:rPr lang="en-US" dirty="0">
                <a:sym typeface="Wingdings" panose="05000000000000000000" pitchFamily="2" charset="2"/>
              </a:rPr>
              <a:t> total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6 </a:t>
            </a:r>
            <a:r>
              <a:rPr lang="en-US" dirty="0" err="1">
                <a:sym typeface="Wingdings" panose="05000000000000000000" pitchFamily="2" charset="2"/>
              </a:rPr>
              <a:t>kelompok</a:t>
            </a:r>
            <a:r>
              <a:rPr lang="en-US" dirty="0">
                <a:sym typeface="Wingdings" panose="05000000000000000000" pitchFamily="2" charset="2"/>
              </a:rPr>
              <a:t> , 6 </a:t>
            </a:r>
            <a:r>
              <a:rPr lang="en-US" dirty="0" err="1">
                <a:sym typeface="Wingdings" panose="05000000000000000000" pitchFamily="2" charset="2"/>
              </a:rPr>
              <a:t>instruktur</a:t>
            </a:r>
            <a:endParaRPr lang="en-US" dirty="0">
              <a:sym typeface="Wingdings" panose="05000000000000000000" pitchFamily="2" charset="2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56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870700" cy="915888"/>
          </a:xfrm>
        </p:spPr>
        <p:txBody>
          <a:bodyPr/>
          <a:lstStyle/>
          <a:p>
            <a:r>
              <a:rPr lang="en-ID" dirty="0" err="1"/>
              <a:t>Subyek</a:t>
            </a:r>
            <a:r>
              <a:rPr lang="en-ID" dirty="0"/>
              <a:t> uji /</a:t>
            </a:r>
            <a:r>
              <a:rPr lang="en-ID" dirty="0" err="1"/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696200" cy="2808312"/>
          </a:xfrm>
        </p:spPr>
        <p:txBody>
          <a:bodyPr/>
          <a:lstStyle/>
          <a:p>
            <a:r>
              <a:rPr lang="en-ID" dirty="0"/>
              <a:t>2 </a:t>
            </a:r>
            <a:r>
              <a:rPr lang="en-ID" dirty="0" err="1"/>
              <a:t>ekor</a:t>
            </a:r>
            <a:r>
              <a:rPr lang="en-ID" dirty="0"/>
              <a:t> </a:t>
            </a:r>
            <a:r>
              <a:rPr lang="en-ID" dirty="0" err="1"/>
              <a:t>Tikus</a:t>
            </a:r>
            <a:r>
              <a:rPr lang="en-ID" dirty="0"/>
              <a:t> </a:t>
            </a:r>
            <a:r>
              <a:rPr lang="en-ID" dirty="0" err="1"/>
              <a:t>putih</a:t>
            </a:r>
            <a:r>
              <a:rPr lang="en-ID" dirty="0"/>
              <a:t> (</a:t>
            </a:r>
            <a:r>
              <a:rPr lang="en-ID" i="1" dirty="0"/>
              <a:t>Rattus norvegicus</a:t>
            </a:r>
            <a:r>
              <a:rPr lang="en-ID" dirty="0"/>
              <a:t>), </a:t>
            </a:r>
            <a:r>
              <a:rPr lang="en-ID" dirty="0" err="1"/>
              <a:t>usia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, </a:t>
            </a:r>
            <a:r>
              <a:rPr lang="en-ID" dirty="0" err="1"/>
              <a:t>jantan</a:t>
            </a:r>
            <a:endParaRPr lang="en-ID" dirty="0"/>
          </a:p>
          <a:p>
            <a:r>
              <a:rPr lang="en-ID" dirty="0"/>
              <a:t>1 </a:t>
            </a:r>
            <a:r>
              <a:rPr lang="en-ID" dirty="0" err="1"/>
              <a:t>ekor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 </a:t>
            </a:r>
            <a:r>
              <a:rPr lang="en-ID" dirty="0" err="1"/>
              <a:t>negatif</a:t>
            </a:r>
            <a:endParaRPr lang="en-ID" dirty="0"/>
          </a:p>
          <a:p>
            <a:r>
              <a:rPr lang="en-ID" dirty="0"/>
              <a:t>1 </a:t>
            </a:r>
            <a:r>
              <a:rPr lang="en-ID" dirty="0" err="1"/>
              <a:t>ekor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perlakuan</a:t>
            </a:r>
            <a:endParaRPr lang="en-ID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54442"/>
            <a:ext cx="2160240" cy="19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97152"/>
            <a:ext cx="1890361" cy="128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23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comb/>
      </p:transition>
    </mc:Choice>
    <mc:Fallback xmlns="">
      <p:transition advClick="0">
        <p:comb/>
      </p:transition>
    </mc:Fallback>
  </mc:AlternateContent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1244</TotalTime>
  <Words>447</Words>
  <Application>Microsoft Office PowerPoint</Application>
  <PresentationFormat>On-screen Show (4:3)</PresentationFormat>
  <Paragraphs>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</vt:lpstr>
      <vt:lpstr>Arial Black</vt:lpstr>
      <vt:lpstr>Arial Rounded MT Bold</vt:lpstr>
      <vt:lpstr>Arial Unicode MS</vt:lpstr>
      <vt:lpstr>Calibri</vt:lpstr>
      <vt:lpstr>Comic Sans MS</vt:lpstr>
      <vt:lpstr>Wingdings</vt:lpstr>
      <vt:lpstr>Crayons</vt:lpstr>
      <vt:lpstr>PENETAPAN KADAR OBAT DALAM SAMPEL BIOLOGIS</vt:lpstr>
      <vt:lpstr>TUJUAN PRAKTIKUM</vt:lpstr>
      <vt:lpstr>manfaat studi farmakokinetik </vt:lpstr>
      <vt:lpstr>PowerPoint Presentation</vt:lpstr>
      <vt:lpstr>PowerPoint Presentation</vt:lpstr>
      <vt:lpstr>PowerPoint Presentation</vt:lpstr>
      <vt:lpstr>PowerPoint Presentation</vt:lpstr>
      <vt:lpstr>Teknis praktikum</vt:lpstr>
      <vt:lpstr>Subyek uji /praktikum</vt:lpstr>
      <vt:lpstr>SAMPEL uji</vt:lpstr>
      <vt:lpstr>Serum dan Plasma darah</vt:lpstr>
      <vt:lpstr>Bahan uji</vt:lpstr>
      <vt:lpstr>Bahan uji</vt:lpstr>
      <vt:lpstr>ALAT</vt:lpstr>
      <vt:lpstr>Organ</vt:lpstr>
      <vt:lpstr>Urine dan Feses</vt:lpstr>
      <vt:lpstr>    TAHAPAN PRAKTIKUM</vt:lpstr>
    </vt:vector>
  </TitlesOfParts>
  <Company>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K!M!@ An@L!s!S</dc:title>
  <dc:creator>Its-me</dc:creator>
  <cp:lastModifiedBy>sri tasminatun</cp:lastModifiedBy>
  <cp:revision>279</cp:revision>
  <cp:lastPrinted>2113-01-01T00:00:00Z</cp:lastPrinted>
  <dcterms:created xsi:type="dcterms:W3CDTF">2007-06-26T04:05:00Z</dcterms:created>
  <dcterms:modified xsi:type="dcterms:W3CDTF">2023-06-22T08:21:13Z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  <property fmtid="{D5CDD505-2E9C-101B-9397-08002B2CF9AE}" pid="3" name="KSOProductBuildVer">
    <vt:lpwstr>1033-10.2.0.5978</vt:lpwstr>
  </property>
</Properties>
</file>