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366" r:id="rId3"/>
    <p:sldId id="367" r:id="rId4"/>
    <p:sldId id="368" r:id="rId5"/>
    <p:sldId id="306" r:id="rId6"/>
    <p:sldId id="307" r:id="rId7"/>
    <p:sldId id="308" r:id="rId8"/>
    <p:sldId id="266" r:id="rId9"/>
    <p:sldId id="283" r:id="rId10"/>
    <p:sldId id="344" r:id="rId11"/>
    <p:sldId id="351" r:id="rId12"/>
    <p:sldId id="260" r:id="rId13"/>
    <p:sldId id="261" r:id="rId14"/>
    <p:sldId id="310" r:id="rId15"/>
    <p:sldId id="352" r:id="rId16"/>
    <p:sldId id="354" r:id="rId17"/>
    <p:sldId id="353" r:id="rId18"/>
    <p:sldId id="262" r:id="rId19"/>
    <p:sldId id="355" r:id="rId20"/>
    <p:sldId id="263" r:id="rId21"/>
    <p:sldId id="264" r:id="rId22"/>
    <p:sldId id="269" r:id="rId23"/>
    <p:sldId id="270" r:id="rId24"/>
    <p:sldId id="276" r:id="rId25"/>
    <p:sldId id="274" r:id="rId26"/>
    <p:sldId id="275" r:id="rId27"/>
    <p:sldId id="265" r:id="rId28"/>
    <p:sldId id="271" r:id="rId29"/>
    <p:sldId id="272" r:id="rId30"/>
    <p:sldId id="357" r:id="rId31"/>
    <p:sldId id="358" r:id="rId32"/>
    <p:sldId id="360" r:id="rId33"/>
    <p:sldId id="356" r:id="rId34"/>
    <p:sldId id="268" r:id="rId35"/>
    <p:sldId id="361" r:id="rId36"/>
    <p:sldId id="362" r:id="rId37"/>
    <p:sldId id="278" r:id="rId38"/>
    <p:sldId id="279" r:id="rId39"/>
    <p:sldId id="363" r:id="rId40"/>
    <p:sldId id="295" r:id="rId41"/>
    <p:sldId id="294" r:id="rId42"/>
    <p:sldId id="282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6" r:id="rId51"/>
    <p:sldId id="291" r:id="rId52"/>
    <p:sldId id="364" r:id="rId53"/>
    <p:sldId id="365" r:id="rId54"/>
    <p:sldId id="313" r:id="rId55"/>
    <p:sldId id="292" r:id="rId56"/>
    <p:sldId id="314" r:id="rId57"/>
    <p:sldId id="315" r:id="rId58"/>
    <p:sldId id="316" r:id="rId59"/>
    <p:sldId id="317" r:id="rId60"/>
    <p:sldId id="297" r:id="rId61"/>
    <p:sldId id="298" r:id="rId62"/>
    <p:sldId id="299" r:id="rId63"/>
    <p:sldId id="293" r:id="rId6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 snapToObjects="1">
      <p:cViewPr varScale="1">
        <p:scale>
          <a:sx n="102" d="100"/>
          <a:sy n="102" d="100"/>
        </p:scale>
        <p:origin x="1824" y="176"/>
      </p:cViewPr>
      <p:guideLst>
        <p:guide orient="horz" pos="21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B84DA2-7856-D8ED-A55B-945DC4D382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00F8A3-4BF1-4374-41FF-244BE3764C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0B4CB28-D4EE-C431-F4ED-26A868A5FA7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3978932-8DA5-2E54-C0E7-77B5E3277DD8}"/>
              </a:ext>
            </a:extLst>
          </p:cNvPr>
          <p:cNvSpPr>
            <a:spLocks noGrp="1" noRot="1" noChangeAspect="1" noChangeArrowheads="1" noTextEdit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/>
              <a:t>                                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altLang="zh-CN"/>
              <a:t>            </a:t>
            </a:r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en-US" altLang="zh-CN"/>
              <a:t>           </a:t>
            </a:r>
          </a:p>
          <a:p>
            <a:pPr lvl="3">
              <a:buFont typeface="Arial" panose="020B0604020202020204" pitchFamily="34" charset="0"/>
              <a:buNone/>
              <a:defRPr/>
            </a:pPr>
            <a:r>
              <a:rPr lang="en-US" altLang="zh-CN"/>
              <a:t>            </a:t>
            </a:r>
          </a:p>
          <a:p>
            <a:pPr lvl="4">
              <a:buFont typeface="Arial" panose="020B0604020202020204" pitchFamily="34" charset="0"/>
              <a:buNone/>
              <a:defRPr/>
            </a:pPr>
            <a:r>
              <a:rPr lang="en-US" altLang="zh-CN"/>
              <a:t>           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2616B20-F72A-FFB1-C2EB-64B9161DF7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0DB8584-2758-B975-0519-76DCB84C4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CF73A5D-3B9E-2448-8EC1-532BD5F5DE11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78B14FF-42B0-8C4F-591E-5C9772823DB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-2147483648"/>
            <a:ext cx="0" cy="2147483647"/>
          </a:xfrm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661D576-E0D7-B680-0003-1D5DE955F959}"/>
              </a:ext>
            </a:extLst>
          </p:cNvPr>
          <p:cNvSpPr>
            <a:spLocks noGrp="1" noRot="1" noChangeAspect="1" noChangeArrowheads="1" noTextEdit="1"/>
          </p:cNvSpPr>
          <p:nvPr>
            <p:ph type="body" idx="4294967295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36FAE-FCC8-89D5-D1AC-6B83C739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13435-614B-DE9D-BE2A-0D0A8C97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FB164F-3504-C384-72E7-018D6789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DC1B-CB78-7644-A4B6-335367A495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95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C1C59B-D11B-39B4-6D5E-D3B8F21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6246F6-21B0-F1CF-D5AC-3EE1531C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67B17-539C-D8BE-7778-3CE5609E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122B-F112-8A49-9AF2-15D68EFF35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8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0260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D49B48-AA8D-6C7D-8490-AB1ABACB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F12239-6320-B8A0-DB5D-0B127C01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4CB37-1F91-357E-025E-C0E5F77D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BB39-067E-304A-9F6C-271759E8E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5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CC932A-90C6-32A5-EBBC-64263291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A5AC1-5FF1-61B5-6DD4-CFC7E025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E7F75-0DC8-66C6-ADE5-8BDBF487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9F36-6C92-C643-A645-C55CB09AB0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EE3B86-C7FE-19F7-E600-FCBE96E1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D6689-7C87-0043-6D37-A4D02257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EA5DCD-E8B4-2BB0-8C90-DB1BB9ED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FE1E-817B-9447-A131-80C1C5B4B5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0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37004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37004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9F41F-EB40-E842-AFB5-079E854F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53832-6010-9779-8449-ABA9D75C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F731D-7975-E649-B4B5-7D173A73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DEDE-BD0A-6A46-AC06-FEE8F129BC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B8009A-5AC2-2EE6-B59D-C3625F83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A661C5-10E3-B7D6-6132-26985EE1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08A763-803D-75DA-2FE5-803FB1C5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D2B2-36B2-004D-BE51-F8D42164F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72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EAAC03-25C5-6FB5-C405-150962A2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860123-7C52-D3B3-610B-13586FB3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34F7DA-FFD4-64D3-5A99-3953CC6A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3FCD-633B-3D42-9C6E-5367DBE32B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9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5A259E-3868-F50D-281D-9EF48440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B7B776-CF9F-8ECC-98FB-23A90C41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1B20AD-5196-B22F-C7A7-45F9FFDA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A247-2C24-7B40-A69B-45CA4CD8E8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4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4F8BB-E291-6304-E804-7B98303B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469C1-B6E0-51D0-BAFB-F1C3F31B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3ED30-CF22-F386-2A84-DCA36CC6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FF74-66F3-314A-8BCE-96070D133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6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1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1D4A7-A263-8B65-9786-E39B4A83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7CB66-A2AB-4D9A-F987-F31C146F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5A1F9-54DC-8EBA-D48B-52B1C422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E3EF-66A1-DA4D-99D5-392F80744A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0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eavessmall">
            <a:extLst>
              <a:ext uri="{FF2B5EF4-FFF2-40B4-BE49-F238E27FC236}">
                <a16:creationId xmlns:a16="http://schemas.microsoft.com/office/drawing/2014/main" id="{BDBFFF8F-AA9F-AC4A-F8E9-F3AF90B5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876800"/>
            <a:ext cx="17922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8A1EBD38-ED04-4D15-AB69-1D4A406257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14E9E3B-9131-9B83-BC07-C63ED760F4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zh-CN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zh-CN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zh-CN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21AD03B5-F2E4-E1FA-BC52-DC541C7B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eaLnBrk="1" hangingPunct="1">
              <a:buFont typeface="Arial" panose="020B0604020202020204" pitchFamily="34" charset="0"/>
              <a:buNone/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FE55F18D-DACB-146D-92FC-E92015BB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ctr" eaLnBrk="1" hangingPunct="1">
              <a:buFont typeface="Arial" panose="020B0604020202020204" pitchFamily="34" charset="0"/>
              <a:buNone/>
              <a:defRPr sz="1400"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D49EDD1A-25CB-1923-534E-4905D30C1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03E09C9C-C54D-3C48-8E6C-BF84E62BF3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742950" lvl="1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1143000" lvl="2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1600200" lvl="3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2057400" lvl="4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  <a:sym typeface="Arial" panose="020B0604020202020204" pitchFamily="34" charset="0"/>
        </a:defRPr>
      </a:lvl9pPr>
    </p:bodyStyle>
    <p:otherStyle>
      <a:lvl1pPr lvl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914400" lvl="2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1371600" lvl="3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828800" lvl="4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2286000" lvl="5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2743200" lvl="6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3200400" lvl="7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3657600" lvl="8" indent="0" algn="l" defTabSz="91440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leaves">
            <a:extLst>
              <a:ext uri="{FF2B5EF4-FFF2-40B4-BE49-F238E27FC236}">
                <a16:creationId xmlns:a16="http://schemas.microsoft.com/office/drawing/2014/main" id="{E5F05740-51B9-72C8-26E0-F3E2B8CE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-155575"/>
            <a:ext cx="9863138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4" descr="http://muscleboundfitness.ca/wp-content/uploads/2013/11/well_oiled.jpg">
            <a:extLst>
              <a:ext uri="{FF2B5EF4-FFF2-40B4-BE49-F238E27FC236}">
                <a16:creationId xmlns:a16="http://schemas.microsoft.com/office/drawing/2014/main" id="{1A92A090-3CE6-CAF2-6362-1566220B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-144463"/>
            <a:ext cx="9863138" cy="71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E41492CC-A0F7-94A9-0A72-760442FB48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060575"/>
            <a:ext cx="4598988" cy="1800225"/>
          </a:xfrm>
          <a:solidFill>
            <a:srgbClr val="FF0000"/>
          </a:solidFill>
          <a:ln w="76200" cmpd="thickThin">
            <a:solidFill>
              <a:schemeClr val="tx1"/>
            </a:solidFill>
            <a:bevel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9600" b="1">
                <a:solidFill>
                  <a:schemeClr val="bg1"/>
                </a:solidFill>
                <a:ea typeface="SimSun" panose="02010600030101010101" pitchFamily="2" charset="-122"/>
              </a:rPr>
              <a:t>LIPID</a:t>
            </a:r>
            <a:endParaRPr lang="en-US" altLang="zh-CN" sz="960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14340" name="Text Box 22">
            <a:extLst>
              <a:ext uri="{FF2B5EF4-FFF2-40B4-BE49-F238E27FC236}">
                <a16:creationId xmlns:a16="http://schemas.microsoft.com/office/drawing/2014/main" id="{1C1A163C-A8FE-5AD8-0FD6-33990539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6392863"/>
            <a:ext cx="7453312" cy="5222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D" altLang="en-US" sz="2800" dirty="0"/>
              <a:t>apt. Aji </a:t>
            </a:r>
            <a:r>
              <a:rPr lang="en-ID" altLang="en-US" sz="2800" dirty="0" err="1"/>
              <a:t>Winanta</a:t>
            </a:r>
            <a:r>
              <a:rPr lang="en-ID" altLang="en-US" sz="2800" dirty="0"/>
              <a:t>, </a:t>
            </a:r>
            <a:r>
              <a:rPr lang="en-ID" altLang="en-US" sz="2800" dirty="0" err="1"/>
              <a:t>M.Sc</a:t>
            </a:r>
            <a:endParaRPr lang="en-ID" alt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>
            <a:extLst>
              <a:ext uri="{FF2B5EF4-FFF2-40B4-BE49-F238E27FC236}">
                <a16:creationId xmlns:a16="http://schemas.microsoft.com/office/drawing/2014/main" id="{5FB6AF6A-FF34-CE29-C53F-991546FB6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8575" y="2478088"/>
            <a:ext cx="6650038" cy="24828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z="3000">
                <a:solidFill>
                  <a:srgbClr val="4A0000"/>
                </a:solidFill>
                <a:latin typeface="Goudy Old Style" panose="02020502050305020303" pitchFamily="18" charset="77"/>
              </a:rPr>
              <a:t>“Manusia Hebat adalah apabila semua potensi (nikmat) yang Allah berikan padanya menjadi digunakan dalam ketaatan menjadi sebab Allah berikan Rahmad-Nya”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7169">
            <a:extLst>
              <a:ext uri="{FF2B5EF4-FFF2-40B4-BE49-F238E27FC236}">
                <a16:creationId xmlns:a16="http://schemas.microsoft.com/office/drawing/2014/main" id="{26D4F743-DCE5-5DB7-7F35-E64DBA69A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Klasifikasi Lipid</a:t>
            </a:r>
            <a:endParaRPr lang="zh-CN" altLang="en-US">
              <a:ea typeface="SimSun" panose="02010600030101010101" pitchFamily="2" charset="-122"/>
            </a:endParaRPr>
          </a:p>
        </p:txBody>
      </p:sp>
      <p:pic>
        <p:nvPicPr>
          <p:cNvPr id="20482" name="Content Placeholder 7170">
            <a:extLst>
              <a:ext uri="{FF2B5EF4-FFF2-40B4-BE49-F238E27FC236}">
                <a16:creationId xmlns:a16="http://schemas.microsoft.com/office/drawing/2014/main" id="{4C38879E-B20F-C383-5256-C837E06EF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1774825"/>
            <a:ext cx="7273925" cy="4175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>
            <a:extLst>
              <a:ext uri="{FF2B5EF4-FFF2-40B4-BE49-F238E27FC236}">
                <a16:creationId xmlns:a16="http://schemas.microsoft.com/office/drawing/2014/main" id="{58F36A34-40A1-8F53-7C05-0D1E26D08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en-US" sz="3200" b="1">
                <a:ea typeface="SimSun" panose="02010600030101010101" pitchFamily="2" charset="-122"/>
              </a:rPr>
              <a:t>KLASIFIKASI </a:t>
            </a:r>
            <a:r>
              <a:rPr lang="zh-CN" altLang="en-US" sz="3200" b="1">
                <a:solidFill>
                  <a:schemeClr val="bg1"/>
                </a:solidFill>
                <a:ea typeface="SimSun" panose="02010600030101010101" pitchFamily="2" charset="-122"/>
              </a:rPr>
              <a:t>KLASIFIKASI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3200">
                <a:solidFill>
                  <a:schemeClr val="accent1"/>
                </a:solidFill>
                <a:ea typeface="SimSun" panose="02010600030101010101" pitchFamily="2" charset="-122"/>
              </a:rPr>
              <a:t>A. lipid sederhana</a:t>
            </a:r>
            <a:r>
              <a:rPr lang="en-ID" altLang="en-US" sz="3200">
                <a:solidFill>
                  <a:schemeClr val="accent1"/>
                </a:solidFill>
              </a:rPr>
              <a:t>:</a:t>
            </a:r>
            <a:r>
              <a:rPr lang="zh-CN" altLang="en-US" sz="3200">
                <a:ea typeface="SimSun" panose="02010600030101010101" pitchFamily="2" charset="-122"/>
              </a:rPr>
              <a:t> ester asam lemak dengan alkohol</a:t>
            </a: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3200">
                <a:ea typeface="SimSun" panose="02010600030101010101" pitchFamily="2" charset="-122"/>
              </a:rPr>
              <a:t>1. Lemak-ester asam lemak  dengan gliserol. Lemak yang berbentuk cair disebut minyak.</a:t>
            </a: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3200">
                <a:ea typeface="SimSun" panose="02010600030101010101" pitchFamily="2" charset="-122"/>
              </a:rPr>
              <a:t>2. Lilin – ester asam lemak dengan alkohol monohidrat yang lebih tinggi daripada gliserol.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28283E79-EFA7-020F-5A6F-088B02FA8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accent1"/>
                </a:solidFill>
                <a:ea typeface="SimSun" panose="02010600030101010101" pitchFamily="2" charset="-122"/>
              </a:rPr>
              <a:t>B. Lipid campuran</a:t>
            </a:r>
            <a:r>
              <a:rPr lang="en-ID" altLang="en-US" sz="2800" dirty="0">
                <a:solidFill>
                  <a:schemeClr val="accent1"/>
                </a:solidFill>
              </a:rPr>
              <a:t>:</a:t>
            </a:r>
            <a:r>
              <a:rPr lang="zh-CN" altLang="en-US" sz="2800" dirty="0">
                <a:ea typeface="SimSun" panose="02010600030101010101" pitchFamily="2" charset="-122"/>
              </a:rPr>
              <a:t> ester asam lemak yang mengandung gugus tambahan selain asam lemak dan alkohol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ea typeface="SimSun" panose="02010600030101010101" pitchFamily="2" charset="-122"/>
              </a:rPr>
              <a:t>1. </a:t>
            </a:r>
            <a:r>
              <a:rPr lang="zh-CN" altLang="en-US" sz="2800" b="1" dirty="0">
                <a:ea typeface="SimSun" panose="02010600030101010101" pitchFamily="2" charset="-122"/>
              </a:rPr>
              <a:t>Fosfolipid</a:t>
            </a:r>
            <a:r>
              <a:rPr lang="zh-CN" altLang="en-US" sz="2800" dirty="0">
                <a:ea typeface="SimSun" panose="02010600030101010101" pitchFamily="2" charset="-122"/>
              </a:rPr>
              <a:t>, lipid yang selain mengandung asam lemak dan alkohol juga mengandung residu asam fosfat. Mengandung basa nitrogen dan unsur-unsur yang lain. Gliserofosfolipid: alkoholnya gliserol. Sfingofosfolipid: alkoholnya sfingosin.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ea typeface="SimSun" panose="02010600030101010101" pitchFamily="2" charset="-122"/>
              </a:rPr>
              <a:t>2. </a:t>
            </a:r>
            <a:r>
              <a:rPr lang="zh-CN" altLang="en-US" sz="2800" b="1" dirty="0">
                <a:ea typeface="SimSun" panose="02010600030101010101" pitchFamily="2" charset="-122"/>
              </a:rPr>
              <a:t>Serebrosida (glikolipid)</a:t>
            </a:r>
            <a:r>
              <a:rPr lang="zh-CN" altLang="en-US" sz="2800" dirty="0">
                <a:ea typeface="SimSun" panose="02010600030101010101" pitchFamily="2" charset="-122"/>
              </a:rPr>
              <a:t>: asam lemak, karbohidrat, nitrogen, tidak ada fosfat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ea typeface="SimSun" panose="02010600030101010101" pitchFamily="2" charset="-122"/>
              </a:rPr>
              <a:t>3. </a:t>
            </a:r>
            <a:r>
              <a:rPr lang="zh-CN" altLang="en-US" sz="2800" b="1" dirty="0">
                <a:ea typeface="SimSun" panose="02010600030101010101" pitchFamily="2" charset="-122"/>
              </a:rPr>
              <a:t>Lipid campuran</a:t>
            </a:r>
            <a:r>
              <a:rPr lang="zh-CN" altLang="en-US" sz="2800" dirty="0">
                <a:ea typeface="SimSun" panose="02010600030101010101" pitchFamily="2" charset="-122"/>
              </a:rPr>
              <a:t>: sulfolipid, aminolipid. Lipoprotein juga masuk kelompok ini</a:t>
            </a:r>
            <a:r>
              <a:rPr lang="zh-CN" altLang="en-US" sz="2800" b="1" dirty="0">
                <a:ea typeface="SimSun" panose="02010600030101010101" pitchFamily="2" charset="-122"/>
              </a:rPr>
              <a:t>. </a:t>
            </a:r>
            <a:endParaRPr lang="zh-CN" altLang="en-US" sz="3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>
            <a:extLst>
              <a:ext uri="{FF2B5EF4-FFF2-40B4-BE49-F238E27FC236}">
                <a16:creationId xmlns:a16="http://schemas.microsoft.com/office/drawing/2014/main" id="{82B02EAA-1708-0CDD-E0D7-EFD890145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342900" indent="-342900" algn="l" eaLnBrk="1" hangingPunct="1"/>
            <a:r>
              <a:rPr lang="zh-CN" altLang="en-US" sz="3200" dirty="0">
                <a:solidFill>
                  <a:schemeClr val="accent1"/>
                </a:solidFill>
                <a:ea typeface="SimSun" panose="02010600030101010101" pitchFamily="2" charset="-122"/>
              </a:rPr>
              <a:t>C. derivat lipid</a:t>
            </a:r>
            <a:r>
              <a:rPr lang="en-ID" altLang="en-US" sz="3200" dirty="0">
                <a:solidFill>
                  <a:schemeClr val="accent1"/>
                </a:solidFill>
              </a:rPr>
              <a:t>: </a:t>
            </a:r>
            <a:r>
              <a:rPr lang="zh-CN" altLang="en-US" sz="3200" dirty="0">
                <a:ea typeface="SimSun" panose="02010600030101010101" pitchFamily="2" charset="-122"/>
              </a:rPr>
              <a:t>merupakan kelompok lipid melalui jalur hidrolisi</a:t>
            </a:r>
            <a:r>
              <a:rPr lang="en-US" altLang="zh-CN" sz="3200" dirty="0">
                <a:ea typeface="SimSun" panose="02010600030101010101" pitchFamily="2" charset="-122"/>
              </a:rPr>
              <a:t>s</a:t>
            </a:r>
            <a:r>
              <a:rPr lang="zh-CN" altLang="en-US" sz="3200" dirty="0">
                <a:ea typeface="SimSun" panose="02010600030101010101" pitchFamily="2" charset="-122"/>
              </a:rPr>
              <a:t>. </a:t>
            </a:r>
          </a:p>
          <a:p>
            <a:pPr marL="342900" indent="-342900" algn="l" eaLnBrk="1" hangingPunct="1"/>
            <a:r>
              <a:rPr lang="zh-CN" altLang="en-US" sz="3200" dirty="0">
                <a:ea typeface="SimSun" panose="02010600030101010101" pitchFamily="2" charset="-122"/>
              </a:rPr>
              <a:t>Misal : asam lemak jenuh maupun tidak jenuh, gliserol, steroid, alkohol (selain gliserol dan sterol) aldehida lemak, gliserida (asilgliserol), kolesterol dan ester kolesteril disebut lipid netral.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1265">
            <a:extLst>
              <a:ext uri="{FF2B5EF4-FFF2-40B4-BE49-F238E27FC236}">
                <a16:creationId xmlns:a16="http://schemas.microsoft.com/office/drawing/2014/main" id="{C8DBB1B3-CCCC-6E7B-C5E8-9892B12CD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Berdasarkan Strukturnya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4578" name="Text Placeholder 11266">
            <a:extLst>
              <a:ext uri="{FF2B5EF4-FFF2-40B4-BE49-F238E27FC236}">
                <a16:creationId xmlns:a16="http://schemas.microsoft.com/office/drawing/2014/main" id="{ABD66850-E4E4-B73F-99FF-C9001A9B8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ID" altLang="en-US"/>
              <a:t>1. Lipid dengan rantai hidrokarbon terbuka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altLang="en-US"/>
              <a:t>ex: As. lemak, Trigliserida, spingolipid, fosfoasilgliserol, glikolipid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>
              <a:ea typeface="SimSun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ID" altLang="en-US"/>
              <a:t>2. Lipid dg rantai hidrokarbon siklik</a:t>
            </a:r>
          </a:p>
          <a:p>
            <a:pPr>
              <a:buFont typeface="Arial" panose="020B0604020202020204" pitchFamily="34" charset="0"/>
              <a:buNone/>
            </a:pPr>
            <a:r>
              <a:rPr lang="en-ID" altLang="en-US"/>
              <a:t>ex: Steroid (Kolesterol)</a:t>
            </a:r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2289">
            <a:extLst>
              <a:ext uri="{FF2B5EF4-FFF2-40B4-BE49-F238E27FC236}">
                <a16:creationId xmlns:a16="http://schemas.microsoft.com/office/drawing/2014/main" id="{86EDA563-9CE7-61AB-3C48-246DB211B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Berdasarkan Fungsinya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5602" name="Text Placeholder 12290">
            <a:extLst>
              <a:ext uri="{FF2B5EF4-FFF2-40B4-BE49-F238E27FC236}">
                <a16:creationId xmlns:a16="http://schemas.microsoft.com/office/drawing/2014/main" id="{550DAA75-5257-0B35-1D2F-91A10CD5E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altLang="en-US"/>
              <a:t>Lipid simpanan (storage lipid)</a:t>
            </a:r>
          </a:p>
          <a:p>
            <a:r>
              <a:rPr lang="en-ID" altLang="en-US"/>
              <a:t>Lipid Struktural (Penyusun membran)</a:t>
            </a:r>
          </a:p>
          <a:p>
            <a:r>
              <a:rPr lang="en-ID" altLang="en-US"/>
              <a:t>Lipid Fungsional (tanda/signal, kofaktor dan pigmen)</a:t>
            </a:r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3313">
            <a:extLst>
              <a:ext uri="{FF2B5EF4-FFF2-40B4-BE49-F238E27FC236}">
                <a16:creationId xmlns:a16="http://schemas.microsoft.com/office/drawing/2014/main" id="{A09D606F-9488-B3AB-C26F-A0185A6BA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6" name="Content Placeholder 13314">
            <a:extLst>
              <a:ext uri="{FF2B5EF4-FFF2-40B4-BE49-F238E27FC236}">
                <a16:creationId xmlns:a16="http://schemas.microsoft.com/office/drawing/2014/main" id="{E749B155-9435-A228-452A-52FAF3498C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65175"/>
            <a:ext cx="8229600" cy="48244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4337">
            <a:extLst>
              <a:ext uri="{FF2B5EF4-FFF2-40B4-BE49-F238E27FC236}">
                <a16:creationId xmlns:a16="http://schemas.microsoft.com/office/drawing/2014/main" id="{C9D4259C-3AAB-7302-3065-F13CE964081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8229600" cy="4492625"/>
            <a:chOff x="0" y="0"/>
            <a:chExt cx="8229600" cy="4493096"/>
          </a:xfrm>
        </p:grpSpPr>
        <p:sp>
          <p:nvSpPr>
            <p:cNvPr id="27650" name="Rounded Rectangle 14338">
              <a:extLst>
                <a:ext uri="{FF2B5EF4-FFF2-40B4-BE49-F238E27FC236}">
                  <a16:creationId xmlns:a16="http://schemas.microsoft.com/office/drawing/2014/main" id="{AC2D243B-8E31-C71F-215B-EC7BA5833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9"/>
              <a:ext cx="8221569" cy="88972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27651" name="Rectangle 14339">
              <a:extLst>
                <a:ext uri="{FF2B5EF4-FFF2-40B4-BE49-F238E27FC236}">
                  <a16:creationId xmlns:a16="http://schemas.microsoft.com/office/drawing/2014/main" id="{EE78EFAC-4560-F940-6E0E-A670412DE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3" y="43712"/>
              <a:ext cx="8134703" cy="80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070" tIns="89535" rIns="179070" bIns="8953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en-US" sz="4700"/>
                <a:t>Larut dalam pelarut organik</a:t>
              </a:r>
            </a:p>
          </p:txBody>
        </p:sp>
        <p:sp>
          <p:nvSpPr>
            <p:cNvPr id="27652" name="Freeform 14340">
              <a:extLst>
                <a:ext uri="{FF2B5EF4-FFF2-40B4-BE49-F238E27FC236}">
                  <a16:creationId xmlns:a16="http://schemas.microsoft.com/office/drawing/2014/main" id="{87642A80-3E0A-F473-60B3-77E61CD7A6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3627" y="143718"/>
              <a:ext cx="2745000" cy="5266944"/>
            </a:xfrm>
            <a:custGeom>
              <a:avLst/>
              <a:gdLst>
                <a:gd name="T0" fmla="*/ 457509 w 2745000"/>
                <a:gd name="T1" fmla="*/ 0 h 5266944"/>
                <a:gd name="T2" fmla="*/ 2287490 w 2745000"/>
                <a:gd name="T3" fmla="*/ 0 h 5266944"/>
                <a:gd name="T4" fmla="*/ 2744999 w 2745000"/>
                <a:gd name="T5" fmla="*/ 457509 h 5266944"/>
                <a:gd name="T6" fmla="*/ 2745000 w 2745000"/>
                <a:gd name="T7" fmla="*/ 5266944 h 5266944"/>
                <a:gd name="T8" fmla="*/ 2745000 w 2745000"/>
                <a:gd name="T9" fmla="*/ 5266944 h 5266944"/>
                <a:gd name="T10" fmla="*/ 0 w 2745000"/>
                <a:gd name="T11" fmla="*/ 5266944 h 5266944"/>
                <a:gd name="T12" fmla="*/ 0 w 2745000"/>
                <a:gd name="T13" fmla="*/ 5266944 h 5266944"/>
                <a:gd name="T14" fmla="*/ 0 w 2745000"/>
                <a:gd name="T15" fmla="*/ 457509 h 5266944"/>
                <a:gd name="T16" fmla="*/ 457509 w 2745000"/>
                <a:gd name="T17" fmla="*/ 0 h 52669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5000" h="5266944">
                  <a:moveTo>
                    <a:pt x="457509" y="0"/>
                  </a:moveTo>
                  <a:lnTo>
                    <a:pt x="2287490" y="0"/>
                  </a:lnTo>
                  <a:cubicBezTo>
                    <a:pt x="2540165" y="0"/>
                    <a:pt x="2744999" y="204834"/>
                    <a:pt x="2744999" y="457509"/>
                  </a:cubicBezTo>
                  <a:lnTo>
                    <a:pt x="2745000" y="5266944"/>
                  </a:lnTo>
                  <a:lnTo>
                    <a:pt x="0" y="5266944"/>
                  </a:lnTo>
                  <a:lnTo>
                    <a:pt x="0" y="457509"/>
                  </a:lnTo>
                  <a:cubicBezTo>
                    <a:pt x="0" y="204834"/>
                    <a:pt x="204834" y="0"/>
                    <a:pt x="457509" y="0"/>
                  </a:cubicBezTo>
                  <a:close/>
                </a:path>
              </a:pathLst>
            </a:custGeom>
            <a:solidFill>
              <a:srgbClr val="FFE8CB">
                <a:alpha val="89018"/>
              </a:srgbClr>
            </a:solidFill>
            <a:ln w="12700">
              <a:solidFill>
                <a:srgbClr val="FFE8CB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Rectangle 14341">
              <a:extLst>
                <a:ext uri="{FF2B5EF4-FFF2-40B4-BE49-F238E27FC236}">
                  <a16:creationId xmlns:a16="http://schemas.microsoft.com/office/drawing/2014/main" id="{DD229A55-6E64-267E-2E22-4C2AF5484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655" y="1538690"/>
              <a:ext cx="5132944" cy="2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8590" tIns="74295" rIns="148590" bIns="74295" anchor="ctr"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857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3900"/>
                <a:t>Asam lemak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3900"/>
                <a:t>Trigliserida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3900"/>
                <a:t>Fosfolipid </a:t>
              </a:r>
              <a:endParaRPr lang="zh-CN" altLang="en-US" sz="3900"/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3900"/>
                <a:t>Glikolipid </a:t>
              </a:r>
              <a:endParaRPr lang="zh-CN" altLang="en-US" sz="1800"/>
            </a:p>
          </p:txBody>
        </p:sp>
        <p:sp>
          <p:nvSpPr>
            <p:cNvPr id="27654" name="Rounded Rectangle 14342">
              <a:extLst>
                <a:ext uri="{FF2B5EF4-FFF2-40B4-BE49-F238E27FC236}">
                  <a16:creationId xmlns:a16="http://schemas.microsoft.com/office/drawing/2014/main" id="{C1C7BC5D-C41C-4E63-F823-235D8978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61565"/>
              <a:ext cx="2962656" cy="343125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27655" name="Rectangle 14343">
              <a:extLst>
                <a:ext uri="{FF2B5EF4-FFF2-40B4-BE49-F238E27FC236}">
                  <a16:creationId xmlns:a16="http://schemas.microsoft.com/office/drawing/2014/main" id="{B0B9DD73-737D-5E42-4944-CA76A8922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5" y="1206190"/>
              <a:ext cx="2673406" cy="314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070" tIns="89535" rIns="179070" bIns="8953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en-US" sz="4700"/>
                <a:t>Lipid</a:t>
              </a:r>
              <a:endParaRPr lang="zh-CN" altLang="en-US" sz="18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6385">
            <a:extLst>
              <a:ext uri="{FF2B5EF4-FFF2-40B4-BE49-F238E27FC236}">
                <a16:creationId xmlns:a16="http://schemas.microsoft.com/office/drawing/2014/main" id="{398EA0BE-A44D-F827-7451-9DADAE5E5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Asam Lemak</a:t>
            </a:r>
            <a:endParaRPr lang="zh-CN" altLang="en-US">
              <a:ea typeface="SimSun" panose="02010600030101010101" pitchFamily="2" charset="-122"/>
            </a:endParaRPr>
          </a:p>
        </p:txBody>
      </p:sp>
      <p:pic>
        <p:nvPicPr>
          <p:cNvPr id="29698" name="Content Placeholder 16386">
            <a:extLst>
              <a:ext uri="{FF2B5EF4-FFF2-40B4-BE49-F238E27FC236}">
                <a16:creationId xmlns:a16="http://schemas.microsoft.com/office/drawing/2014/main" id="{B29008A4-DD1A-0E3A-7462-EF2293606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1417638"/>
            <a:ext cx="3095625" cy="3956050"/>
          </a:xfrm>
        </p:spPr>
      </p:pic>
      <p:sp>
        <p:nvSpPr>
          <p:cNvPr id="29699" name="Rounded Rectangle 16387">
            <a:extLst>
              <a:ext uri="{FF2B5EF4-FFF2-40B4-BE49-F238E27FC236}">
                <a16:creationId xmlns:a16="http://schemas.microsoft.com/office/drawing/2014/main" id="{3062C0E0-04EB-CA3F-F900-9C74297E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1417638"/>
            <a:ext cx="4473575" cy="39560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29700" name="Text Box 16388">
            <a:extLst>
              <a:ext uri="{FF2B5EF4-FFF2-40B4-BE49-F238E27FC236}">
                <a16:creationId xmlns:a16="http://schemas.microsoft.com/office/drawing/2014/main" id="{9F04D645-3C2E-9ACE-59D8-554E0A5B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1778000"/>
            <a:ext cx="36179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D" altLang="en-US" sz="2400"/>
              <a:t>Asam lemak dikatakan mempunyai sifak amfipatik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D" altLang="en-US" sz="2400"/>
              <a:t>Kepala: Hidrofilik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D" altLang="en-US" sz="2400"/>
              <a:t>Ekor: Hidrofobik</a:t>
            </a: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ECA11D2E-DF1F-480E-D0A5-E475751F2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Capaian Pembelajaran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8EA76CDB-8187-D4DD-CA0A-31EBD394EA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Menjelaskan zat aktif tanaman yang termasuk ke dalam lipid ( struktur, manfaat, efek farmakologi, sumber dan identifikasinya</a:t>
            </a:r>
            <a:r>
              <a:rPr lang="en-ID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1F5188E6-BCB6-1C88-8E89-A08B65C7C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342900" indent="-342900" algn="l" eaLnBrk="1" hangingPunct="1"/>
            <a:endParaRPr lang="en-US" altLang="zh-CN" sz="3200" b="1">
              <a:ea typeface="SimSun" panose="02010600030101010101" pitchFamily="2" charset="-122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Diperoleh dari hidrolisis lemak.</a:t>
            </a:r>
          </a:p>
          <a:p>
            <a:pPr marL="342900" indent="-342900" algn="l" eaLnBrk="1" hangingPunct="1"/>
            <a:endParaRPr lang="en-US" altLang="zh-CN" sz="3200">
              <a:ea typeface="SimSun" panose="02010600030101010101" pitchFamily="2" charset="-122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Asam lemak yang terdapat dalam lemak alam umumnya </a:t>
            </a:r>
            <a:r>
              <a:rPr lang="en-US" altLang="zh-CN" sz="3200">
                <a:solidFill>
                  <a:schemeClr val="accent1"/>
                </a:solidFill>
                <a:ea typeface="SimSun" panose="02010600030101010101" pitchFamily="2" charset="-122"/>
              </a:rPr>
              <a:t>mengandung jumlah atom karbon yang genap</a:t>
            </a:r>
            <a:r>
              <a:rPr lang="en-US" altLang="zh-CN" sz="3200">
                <a:ea typeface="SimSun" panose="02010600030101010101" pitchFamily="2" charset="-122"/>
              </a:rPr>
              <a:t> (sebab disintesis dari unit 2 karbon), dan derivat dengan rantai lurus. </a:t>
            </a:r>
            <a:r>
              <a:rPr lang="en-US" altLang="zh-CN" sz="3200">
                <a:solidFill>
                  <a:srgbClr val="0000FF"/>
                </a:solidFill>
                <a:ea typeface="SimSun" panose="02010600030101010101" pitchFamily="2" charset="-122"/>
              </a:rPr>
              <a:t>Rantai dapat jenuh</a:t>
            </a:r>
            <a:r>
              <a:rPr lang="en-US" altLang="zh-CN" sz="3200">
                <a:ea typeface="SimSun" panose="02010600030101010101" pitchFamily="2" charset="-122"/>
              </a:rPr>
              <a:t> (tidak mengandung ikatan rangkap) atau </a:t>
            </a:r>
            <a:r>
              <a:rPr lang="en-US" altLang="zh-CN" sz="3200">
                <a:solidFill>
                  <a:srgbClr val="0000FF"/>
                </a:solidFill>
                <a:ea typeface="SimSun" panose="02010600030101010101" pitchFamily="2" charset="-122"/>
              </a:rPr>
              <a:t>tidak jenuh</a:t>
            </a:r>
            <a:r>
              <a:rPr lang="en-US" altLang="zh-CN" sz="3200">
                <a:ea typeface="SimSun" panose="02010600030101010101" pitchFamily="2" charset="-122"/>
              </a:rPr>
              <a:t> (mengandung satu atau lebih ikatan rangkap).</a:t>
            </a:r>
          </a:p>
        </p:txBody>
      </p:sp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CC207C40-01FE-82AB-81DE-848289CAA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63DF32D-5388-304B-A5CC-DD830EE94533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zh-CN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594B2DA-9A95-D1FE-4B64-48963A7DE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ASAM LEMAK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2790322-3FF3-7708-938E-17B26F325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rgbClr val="0000FF"/>
                </a:solidFill>
                <a:ea typeface="SimSun" panose="02010600030101010101" pitchFamily="2" charset="-122"/>
              </a:rPr>
              <a:t>Gugus asam karboksil</a:t>
            </a:r>
            <a:r>
              <a:rPr lang="en-US" altLang="zh-CN" sz="3200">
                <a:ea typeface="SimSun" panose="02010600030101010101" pitchFamily="2" charset="-122"/>
              </a:rPr>
              <a:t> dan </a:t>
            </a:r>
            <a:r>
              <a:rPr lang="en-US" altLang="zh-CN" sz="3200">
                <a:solidFill>
                  <a:srgbClr val="0000FF"/>
                </a:solidFill>
                <a:ea typeface="SimSun" panose="02010600030101010101" pitchFamily="2" charset="-122"/>
              </a:rPr>
              <a:t>rantai atom C</a:t>
            </a:r>
            <a:r>
              <a:rPr lang="en-US" altLang="zh-CN" sz="3200">
                <a:ea typeface="SimSun" panose="02010600030101010101" pitchFamily="2" charset="-122"/>
              </a:rPr>
              <a:t> panjang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3200">
              <a:ea typeface="SimSun" panose="02010600030101010101" pitchFamily="2" charset="-122"/>
            </a:endParaRPr>
          </a:p>
        </p:txBody>
      </p:sp>
      <p:pic>
        <p:nvPicPr>
          <p:cNvPr id="31747" name="Picture 2" descr="http://kliksma.com/wp-content/uploads/2014/09/asam-2Blemak-300x225.gif">
            <a:extLst>
              <a:ext uri="{FF2B5EF4-FFF2-40B4-BE49-F238E27FC236}">
                <a16:creationId xmlns:a16="http://schemas.microsoft.com/office/drawing/2014/main" id="{76F5CF28-CA14-B0D8-3E30-98D16B8A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86063"/>
            <a:ext cx="4929188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1DE02-8613-BDF9-D61E-362D3B66A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43766286-443E-CAA0-F087-6D9D6A421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1CB6E90A-DA49-D913-CE06-B2CA35B1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74638"/>
            <a:ext cx="8831263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Straight Connector 5">
            <a:extLst>
              <a:ext uri="{FF2B5EF4-FFF2-40B4-BE49-F238E27FC236}">
                <a16:creationId xmlns:a16="http://schemas.microsoft.com/office/drawing/2014/main" id="{D5AFAA17-742F-6878-4CD2-D03ED9A40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57563"/>
            <a:ext cx="5051425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Straight Connector 7">
            <a:extLst>
              <a:ext uri="{FF2B5EF4-FFF2-40B4-BE49-F238E27FC236}">
                <a16:creationId xmlns:a16="http://schemas.microsoft.com/office/drawing/2014/main" id="{8E8F4B1C-CEEB-E078-E867-796D2E4C0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997200"/>
            <a:ext cx="4691063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Straight Connector 8">
            <a:extLst>
              <a:ext uri="{FF2B5EF4-FFF2-40B4-BE49-F238E27FC236}">
                <a16:creationId xmlns:a16="http://schemas.microsoft.com/office/drawing/2014/main" id="{30FC0FCF-7058-DF87-70F1-7FCF04394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717925"/>
            <a:ext cx="54102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Slide Number Placeholder 1">
            <a:extLst>
              <a:ext uri="{FF2B5EF4-FFF2-40B4-BE49-F238E27FC236}">
                <a16:creationId xmlns:a16="http://schemas.microsoft.com/office/drawing/2014/main" id="{CF456F99-2EFC-0D3F-8D9F-DC221A75D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7ABA501-5FFE-AA41-AA63-5B77207ABCA5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zh-CN" alt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3036A4D6-475B-1AC9-ABD7-4C4D36A56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40F776E-057E-62F4-1613-238A11676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423CF466-A59D-751E-4EF1-51BE509B0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4638"/>
            <a:ext cx="8602663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traight Connector 7">
            <a:extLst>
              <a:ext uri="{FF2B5EF4-FFF2-40B4-BE49-F238E27FC236}">
                <a16:creationId xmlns:a16="http://schemas.microsoft.com/office/drawing/2014/main" id="{DF04C921-3B13-CF19-5C22-8917E8AC4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1339850"/>
            <a:ext cx="4032250" cy="1588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Straight Connector 9">
            <a:extLst>
              <a:ext uri="{FF2B5EF4-FFF2-40B4-BE49-F238E27FC236}">
                <a16:creationId xmlns:a16="http://schemas.microsoft.com/office/drawing/2014/main" id="{092FA04F-CAA5-159B-E25C-3E9D1249E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2133600"/>
            <a:ext cx="403225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Straight Connector 10">
            <a:extLst>
              <a:ext uri="{FF2B5EF4-FFF2-40B4-BE49-F238E27FC236}">
                <a16:creationId xmlns:a16="http://schemas.microsoft.com/office/drawing/2014/main" id="{AD711FC9-F7CC-BCBA-CA51-1F486F8A0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908050"/>
            <a:ext cx="3527425" cy="1588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Slide Number Placeholder 1">
            <a:extLst>
              <a:ext uri="{FF2B5EF4-FFF2-40B4-BE49-F238E27FC236}">
                <a16:creationId xmlns:a16="http://schemas.microsoft.com/office/drawing/2014/main" id="{69D1C205-779A-C0F3-02F0-1611CDC7D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A3494D9-9533-A844-BF3D-499B50CCA209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zh-CN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16451D1-CC23-477B-B585-61E469E16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Asam Lemak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33E01D4A-552B-500E-3ECD-D4C203C6B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Jumlah atom C genap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As oleat, as palmitat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  <a:sym typeface="Times New Roman" panose="02020603050405020304" pitchFamily="18" charset="0"/>
              </a:rPr>
              <a:t>→ </a:t>
            </a:r>
            <a:r>
              <a:rPr lang="en-US" altLang="zh-CN" sz="3200">
                <a:ea typeface="SimSun" panose="02010600030101010101" pitchFamily="2" charset="-122"/>
              </a:rPr>
              <a:t>linoleat, palmitoleat, miristat, stearat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3200">
              <a:ea typeface="SimSun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Panjang rantai hidrokarbon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Ketidak jenuhan rantai hidrokarbon</a:t>
            </a:r>
          </a:p>
          <a:p>
            <a:pPr marL="2057400" lvl="4" indent="-228600" algn="l">
              <a:buFont typeface="Arial" panose="020B0604020202020204" pitchFamily="34" charset="0"/>
              <a:buChar char="»"/>
            </a:pPr>
            <a:r>
              <a:rPr lang="en-US" altLang="zh-CN" sz="2000">
                <a:ea typeface="SimSun" panose="02010600030101010101" pitchFamily="2" charset="-122"/>
              </a:rPr>
              <a:t>menentukan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US" altLang="zh-CN" sz="2400">
              <a:ea typeface="SimSun" panose="02010600030101010101" pitchFamily="2" charset="-122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altLang="zh-CN" sz="2400">
                <a:ea typeface="SimSun" panose="02010600030101010101" pitchFamily="2" charset="-122"/>
              </a:rPr>
              <a:t>Kelarutan dalam air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altLang="zh-CN" sz="2400">
                <a:ea typeface="SimSun" panose="02010600030101010101" pitchFamily="2" charset="-122"/>
              </a:rPr>
              <a:t>Titik leleh</a:t>
            </a:r>
          </a:p>
        </p:txBody>
      </p:sp>
      <p:sp>
        <p:nvSpPr>
          <p:cNvPr id="34819" name="Down Arrow 4">
            <a:extLst>
              <a:ext uri="{FF2B5EF4-FFF2-40B4-BE49-F238E27FC236}">
                <a16:creationId xmlns:a16="http://schemas.microsoft.com/office/drawing/2014/main" id="{C04F6C66-EAB7-6D04-F65D-7032549C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40300"/>
            <a:ext cx="360363" cy="936625"/>
          </a:xfrm>
          <a:prstGeom prst="down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 w="12700">
            <a:solidFill>
              <a:srgbClr val="BA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94BA5ACB-8D36-DC6E-1BF2-BECCBFD94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0CC889A-3849-6848-940A-4CBB27F523C5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zh-CN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FFE37A4B-DF18-34A0-6964-2EECC945D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8882D1E-21EF-D354-C763-312C284C4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5843" name="Picture 2" descr="http://chemwiki.ucdavis.edu/@api/deki/files/13299/12.jpg?revision=1">
            <a:extLst>
              <a:ext uri="{FF2B5EF4-FFF2-40B4-BE49-F238E27FC236}">
                <a16:creationId xmlns:a16="http://schemas.microsoft.com/office/drawing/2014/main" id="{31CD56FC-46EB-5AF2-C461-8CD65E64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92150"/>
            <a:ext cx="787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61ED4421-D340-6AA2-F8AF-3DBA006B9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A64A9DF-67D7-D249-B3B0-BCB55182DE73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zh-CN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AA83D64-8F14-3FFF-9FD9-126391A6F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2E9D7629-399D-C0E7-5B3F-CC2D3A59C6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6867" name="Picture 2" descr="http://chemwiki.ucdavis.edu/@api/deki/files/13298/10.jpg?revision=1">
            <a:extLst>
              <a:ext uri="{FF2B5EF4-FFF2-40B4-BE49-F238E27FC236}">
                <a16:creationId xmlns:a16="http://schemas.microsoft.com/office/drawing/2014/main" id="{83364FFE-BB1C-60A1-B85D-3FE88E7A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23975"/>
            <a:ext cx="8809038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B0AF3725-18D7-C11E-ED99-B6439D39B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883F04C-333E-014C-9113-C0B5126420D9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zh-CN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54CAD01-4A37-DA43-9304-023CD638E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Biosintesis Asam Lemak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8F80FC5-9EC7-9F15-3EF2-0A1E20126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>
                <a:ea typeface="SimSun" panose="02010600030101010101" pitchFamily="2" charset="-122"/>
              </a:rPr>
              <a:t>Dibantu oleh FAS (Fatty acid synthetase)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zh-CN" altLang="en-US" sz="2600">
                <a:ea typeface="SimSun" panose="02010600030101010101" pitchFamily="2" charset="-122"/>
              </a:rPr>
              <a:t>FAS tipe I</a:t>
            </a:r>
          </a:p>
          <a:p>
            <a:pPr marL="742950" lvl="1" indent="-285750" algn="l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zh-CN" altLang="en-US" sz="2600">
                <a:ea typeface="SimSun" panose="02010600030101010101" pitchFamily="2" charset="-122"/>
              </a:rPr>
              <a:t>FAS tipe II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>
                <a:ea typeface="SimSun" panose="02010600030101010101" pitchFamily="2" charset="-122"/>
              </a:rPr>
              <a:t>Terjadi di kloroplast daun dan di proplastid biji dan akar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>
                <a:ea typeface="SimSun" panose="02010600030101010101" pitchFamily="2" charset="-122"/>
              </a:rPr>
              <a:t>Pembentukan asam lemak melalui jalur </a:t>
            </a:r>
            <a:r>
              <a:rPr lang="en-ID" altLang="en-US" sz="2600"/>
              <a:t>Asetat</a:t>
            </a:r>
            <a:endParaRPr lang="zh-CN" altLang="en-US" sz="2600">
              <a:ea typeface="SimSun" panose="02010600030101010101" pitchFamily="2" charset="-12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>
                <a:ea typeface="SimSun" panose="02010600030101010101" pitchFamily="2" charset="-122"/>
              </a:rPr>
              <a:t>Asetyl CoA berasal dari siklus krebs tumbuhan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>
                <a:ea typeface="SimSun" panose="02010600030101010101" pitchFamily="2" charset="-122"/>
              </a:rPr>
              <a:t>Jumlah atom C selalu genap</a:t>
            </a:r>
          </a:p>
        </p:txBody>
      </p:sp>
      <p:sp>
        <p:nvSpPr>
          <p:cNvPr id="37891" name="Slide Number Placeholder 1">
            <a:extLst>
              <a:ext uri="{FF2B5EF4-FFF2-40B4-BE49-F238E27FC236}">
                <a16:creationId xmlns:a16="http://schemas.microsoft.com/office/drawing/2014/main" id="{6E73FAD3-D520-E395-3281-0606CD570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F639172-BDAB-AC4C-A672-6C48471C5767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zh-CN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8C9D45C-0BC1-0882-D759-99EC5CBAD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89FE9229-AFC3-D7DD-F562-DF28B85DB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8DCD1478-7D19-40F2-5EFB-F05E2E66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4638"/>
            <a:ext cx="891540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80F3033A-BBFB-3439-E924-3C5C0029D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2780E22-6C6A-DF4B-98F6-7C388BA5C25B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zh-CN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33464486-1E5B-CE29-ED0D-E178CFA89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B83362C-C931-AA94-4915-42C24B090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8C83CF0C-E1EF-BD19-1B03-2DA7E8B9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638"/>
            <a:ext cx="8951913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C879D482-27F8-E962-5BB2-8793CD709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A1644A-7E26-4E46-AE80-FA5EC434D8C3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zh-CN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EDDC-A489-508A-0D68-EAE5DA52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B9779C-3B9C-AFF4-6A52-BA73A44E3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565" y="1442317"/>
            <a:ext cx="7834870" cy="4722873"/>
          </a:xfrm>
        </p:spPr>
      </p:pic>
    </p:spTree>
    <p:extLst>
      <p:ext uri="{BB962C8B-B14F-4D97-AF65-F5344CB8AC3E}">
        <p14:creationId xmlns:p14="http://schemas.microsoft.com/office/powerpoint/2010/main" val="3105551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7649">
            <a:extLst>
              <a:ext uri="{FF2B5EF4-FFF2-40B4-BE49-F238E27FC236}">
                <a16:creationId xmlns:a16="http://schemas.microsoft.com/office/drawing/2014/main" id="{577AA6C0-BCE1-0EC7-3065-B7E20601C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2" name="Content Placeholder 27650">
            <a:extLst>
              <a:ext uri="{FF2B5EF4-FFF2-40B4-BE49-F238E27FC236}">
                <a16:creationId xmlns:a16="http://schemas.microsoft.com/office/drawing/2014/main" id="{55C33EE8-9EBD-30C9-49FF-1C4F2C63F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725" y="1419225"/>
            <a:ext cx="7127875" cy="43148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8673">
            <a:extLst>
              <a:ext uri="{FF2B5EF4-FFF2-40B4-BE49-F238E27FC236}">
                <a16:creationId xmlns:a16="http://schemas.microsoft.com/office/drawing/2014/main" id="{DCD62E79-D472-CBF3-0A6A-956CF7049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6" name="Content Placeholder 28674">
            <a:extLst>
              <a:ext uri="{FF2B5EF4-FFF2-40B4-BE49-F238E27FC236}">
                <a16:creationId xmlns:a16="http://schemas.microsoft.com/office/drawing/2014/main" id="{7371ABB9-936A-B207-BAEC-A2DA96B0E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7488237" cy="29527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9697">
            <a:extLst>
              <a:ext uri="{FF2B5EF4-FFF2-40B4-BE49-F238E27FC236}">
                <a16:creationId xmlns:a16="http://schemas.microsoft.com/office/drawing/2014/main" id="{4E497E44-4A81-CABA-F917-927D21542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 sz="4000"/>
              <a:t>Tahap mekanisme reaksi biosintesis asam lemak</a:t>
            </a:r>
            <a:endParaRPr lang="zh-CN" altLang="en-US" sz="4000">
              <a:ea typeface="SimSun" panose="02010600030101010101" pitchFamily="2" charset="-122"/>
            </a:endParaRPr>
          </a:p>
        </p:txBody>
      </p:sp>
      <p:sp>
        <p:nvSpPr>
          <p:cNvPr id="43010" name="Text Placeholder 29698">
            <a:extLst>
              <a:ext uri="{FF2B5EF4-FFF2-40B4-BE49-F238E27FC236}">
                <a16:creationId xmlns:a16="http://schemas.microsoft.com/office/drawing/2014/main" id="{18413105-225E-8245-5388-A3FB144A2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867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1. Pembentukan malonil KoA dari Asetil KoA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2. Pemanjangan rantai asam lemak hingga terbentuk asam palmitat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- Reaksi kondensasi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- Reaksi Reduksi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- Reaksi Dehidrasi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3. Pemanjangan rantai asam palmitat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ID" altLang="en-US" sz="280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ID" altLang="en-US" sz="2800"/>
              <a:t>Sintesis asam lemak selesai ketika palmitoil ACP bereaksi dg air menghasilkan palmitat (C16) dan ACP bebas</a:t>
            </a:r>
            <a:endParaRPr lang="zh-CN" altLang="en-US" sz="280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0721">
            <a:extLst>
              <a:ext uri="{FF2B5EF4-FFF2-40B4-BE49-F238E27FC236}">
                <a16:creationId xmlns:a16="http://schemas.microsoft.com/office/drawing/2014/main" id="{630C603D-0B63-56F3-1157-75BCB7C9D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4" name="Content Placeholder 30722" descr="biosistesis-asam-lemak-342013">
            <a:extLst>
              <a:ext uri="{FF2B5EF4-FFF2-40B4-BE49-F238E27FC236}">
                <a16:creationId xmlns:a16="http://schemas.microsoft.com/office/drawing/2014/main" id="{AE5B4F2A-6593-DBB2-9D60-DF529C060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1420813"/>
            <a:ext cx="8507412" cy="43132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3E0F03A5-CFB8-95B1-0043-29F7874F7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TRIGLISERIDA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BD38BD7A-E917-BBC6-0BF3-400B6F2A41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3200">
                <a:ea typeface="SimSun" panose="02010600030101010101" pitchFamily="2" charset="-122"/>
              </a:rPr>
              <a:t>Merupakan ester antara</a:t>
            </a:r>
            <a:r>
              <a:rPr lang="en-ID" altLang="en-US" sz="3200"/>
              <a:t> 3</a:t>
            </a:r>
            <a:r>
              <a:rPr lang="zh-CN" altLang="en-US" sz="3200">
                <a:ea typeface="SimSun" panose="02010600030101010101" pitchFamily="2" charset="-122"/>
              </a:rPr>
              <a:t> asam lemak dan gliserol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3200">
              <a:ea typeface="SimSun" panose="02010600030101010101" pitchFamily="2" charset="-122"/>
            </a:endParaRPr>
          </a:p>
        </p:txBody>
      </p:sp>
      <p:sp>
        <p:nvSpPr>
          <p:cNvPr id="45059" name="AutoShape 2" descr="http://bengkeltip.files.wordpress.com/2011/12/t3.jpg">
            <a:extLst>
              <a:ext uri="{FF2B5EF4-FFF2-40B4-BE49-F238E27FC236}">
                <a16:creationId xmlns:a16="http://schemas.microsoft.com/office/drawing/2014/main" id="{10A70AD1-3D94-0168-C219-4DA3FA796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4938"/>
            <a:ext cx="69913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0C0C0C"/>
              </a:solidFill>
            </a:endParaRP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8BF475E7-11E6-8F4C-F558-AFAC2834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68550"/>
            <a:ext cx="482441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Slide Number Placeholder 1">
            <a:extLst>
              <a:ext uri="{FF2B5EF4-FFF2-40B4-BE49-F238E27FC236}">
                <a16:creationId xmlns:a16="http://schemas.microsoft.com/office/drawing/2014/main" id="{D69C3373-6100-33B1-47B0-CBBA0BDBF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01ECAA4-C120-5049-B5CB-04A6E4B5AC74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34</a:t>
            </a:fld>
            <a:endParaRPr lang="zh-CN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2769">
            <a:extLst>
              <a:ext uri="{FF2B5EF4-FFF2-40B4-BE49-F238E27FC236}">
                <a16:creationId xmlns:a16="http://schemas.microsoft.com/office/drawing/2014/main" id="{B404093D-8D55-C08E-C0C8-4233C7E50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2" name="Content Placeholder 32770">
            <a:extLst>
              <a:ext uri="{FF2B5EF4-FFF2-40B4-BE49-F238E27FC236}">
                <a16:creationId xmlns:a16="http://schemas.microsoft.com/office/drawing/2014/main" id="{B1B254BD-08C9-4393-2F79-A9BFA9F7C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701800"/>
            <a:ext cx="6696075" cy="276383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3793">
            <a:extLst>
              <a:ext uri="{FF2B5EF4-FFF2-40B4-BE49-F238E27FC236}">
                <a16:creationId xmlns:a16="http://schemas.microsoft.com/office/drawing/2014/main" id="{F3297747-547D-158C-21E6-3097D1404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Text Placeholder 33794">
            <a:extLst>
              <a:ext uri="{FF2B5EF4-FFF2-40B4-BE49-F238E27FC236}">
                <a16:creationId xmlns:a16="http://schemas.microsoft.com/office/drawing/2014/main" id="{65975510-8161-2C3C-EF53-D429551B3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altLang="en-US"/>
              <a:t>Terakumulasi di jaringan adiposa</a:t>
            </a:r>
          </a:p>
          <a:p>
            <a:r>
              <a:rPr lang="en-ID" altLang="en-US"/>
              <a:t>Ketika akan digunakan, ik. ester akan dihidrolisis oleh enzim lipase</a:t>
            </a:r>
          </a:p>
          <a:p>
            <a:r>
              <a:rPr lang="en-ID" altLang="en-US"/>
              <a:t>Dgn basa (NaOH atau KOH), akan menghasilkan gliserol dan garam Na/K</a:t>
            </a:r>
          </a:p>
          <a:p>
            <a:r>
              <a:rPr lang="en-ID" altLang="en-US"/>
              <a:t>-&gt; </a:t>
            </a:r>
            <a:r>
              <a:rPr lang="en-ID" altLang="en-US">
                <a:solidFill>
                  <a:schemeClr val="accent1"/>
                </a:solidFill>
              </a:rPr>
              <a:t>saponifikasi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A3CBC4C-7B7F-E10D-9A2F-D6BBA6557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D1D31BBC-BAAD-3673-B9A6-437D97135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38F6F1C0-690B-7736-8079-1DC06C74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5185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Slide Number Placeholder 1">
            <a:extLst>
              <a:ext uri="{FF2B5EF4-FFF2-40B4-BE49-F238E27FC236}">
                <a16:creationId xmlns:a16="http://schemas.microsoft.com/office/drawing/2014/main" id="{EE0CCCC7-2587-71C0-DE22-85814421F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8169035-3E9F-3A4E-B27A-DFE5F288F880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37</a:t>
            </a:fld>
            <a:endParaRPr lang="zh-CN" altLang="en-US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4AAED8DD-5DC3-9141-7405-A797B45B8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FOSFOLIPID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920AA4DB-77E7-70E8-D9A1-3C711F8E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773238"/>
            <a:ext cx="88423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Slide Number Placeholder 1">
            <a:extLst>
              <a:ext uri="{FF2B5EF4-FFF2-40B4-BE49-F238E27FC236}">
                <a16:creationId xmlns:a16="http://schemas.microsoft.com/office/drawing/2014/main" id="{5035CAD3-0612-41B0-0C35-DA5F1D1A0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9116724-BE7E-384B-97AE-7DC8A4BB978F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38</a:t>
            </a:fld>
            <a:endParaRPr lang="zh-CN" altLang="en-US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6865">
            <a:extLst>
              <a:ext uri="{FF2B5EF4-FFF2-40B4-BE49-F238E27FC236}">
                <a16:creationId xmlns:a16="http://schemas.microsoft.com/office/drawing/2014/main" id="{4E102EC2-85BB-FCA6-668E-CFA610EA6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Fosfolipid</a:t>
            </a:r>
            <a:endParaRPr lang="zh-CN" altLang="en-US">
              <a:ea typeface="SimSun" panose="02010600030101010101" pitchFamily="2" charset="-122"/>
            </a:endParaRPr>
          </a:p>
        </p:txBody>
      </p:sp>
      <p:pic>
        <p:nvPicPr>
          <p:cNvPr id="50178" name="Content Placeholder 36866">
            <a:extLst>
              <a:ext uri="{FF2B5EF4-FFF2-40B4-BE49-F238E27FC236}">
                <a16:creationId xmlns:a16="http://schemas.microsoft.com/office/drawing/2014/main" id="{74AC539A-501E-8471-6ED8-32B2926A85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1419225"/>
            <a:ext cx="7346950" cy="35956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7930-B1E6-D11E-B9EC-E658E069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variety of foods on a wooden surface&#10;&#10;Description automatically generated">
            <a:extLst>
              <a:ext uri="{FF2B5EF4-FFF2-40B4-BE49-F238E27FC236}">
                <a16:creationId xmlns:a16="http://schemas.microsoft.com/office/drawing/2014/main" id="{0034A702-4E19-884F-31BD-09AE6BFD6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750" y="1588150"/>
            <a:ext cx="7492375" cy="4994917"/>
          </a:xfrm>
        </p:spPr>
      </p:pic>
    </p:spTree>
    <p:extLst>
      <p:ext uri="{BB962C8B-B14F-4D97-AF65-F5344CB8AC3E}">
        <p14:creationId xmlns:p14="http://schemas.microsoft.com/office/powerpoint/2010/main" val="1288670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9ECF729A-8F31-5460-647E-E68B1B86A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82973927-27D3-B202-E163-680BA4976E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51203" name="Picture 2" descr="http://f.tqn.com/y/biology/1/0/8/_/phospholipid.jpg">
            <a:extLst>
              <a:ext uri="{FF2B5EF4-FFF2-40B4-BE49-F238E27FC236}">
                <a16:creationId xmlns:a16="http://schemas.microsoft.com/office/drawing/2014/main" id="{A6000F1C-0FEB-9F2C-A6D2-CD6DC22D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9275"/>
            <a:ext cx="4649788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 descr="https://classconnection.s3.amazonaws.com/1025/flashcards/642567/jpg/glycolipid.jpg">
            <a:extLst>
              <a:ext uri="{FF2B5EF4-FFF2-40B4-BE49-F238E27FC236}">
                <a16:creationId xmlns:a16="http://schemas.microsoft.com/office/drawing/2014/main" id="{9A6582EC-7713-8989-35FA-C2CA6615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49275"/>
            <a:ext cx="39973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70B09F02-CFBF-7CFE-C517-CA87338FC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6148800-4688-A247-AB14-BC9ADEA4EFAB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40</a:t>
            </a:fld>
            <a:endParaRPr lang="zh-CN" altLang="en-US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FEA34072-1CD4-7633-7A4D-1B69B3381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FE538844-3E9B-A7C7-FD23-84F7782C7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3200"/>
          </a:p>
        </p:txBody>
      </p:sp>
      <p:pic>
        <p:nvPicPr>
          <p:cNvPr id="52227" name="Picture 4" descr="https://upload.wikimedia.org/wikipedia/commons/thumb/8/83/Membrane_lipids.png/400px-Membrane_lipids.png">
            <a:extLst>
              <a:ext uri="{FF2B5EF4-FFF2-40B4-BE49-F238E27FC236}">
                <a16:creationId xmlns:a16="http://schemas.microsoft.com/office/drawing/2014/main" id="{365C48D8-1E10-20B5-EE2F-EBF4F74D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Slide Number Placeholder 1">
            <a:extLst>
              <a:ext uri="{FF2B5EF4-FFF2-40B4-BE49-F238E27FC236}">
                <a16:creationId xmlns:a16="http://schemas.microsoft.com/office/drawing/2014/main" id="{07566500-0CCD-1204-EB66-CE3F7F0EF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71AA53F-68B1-464A-92A6-CB592617B1E9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41</a:t>
            </a:fld>
            <a:endParaRPr lang="zh-CN" altLang="en-US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AFC90C96-62D7-3141-C09A-DD205ED39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410200" cy="175895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Kelapa</a:t>
            </a:r>
            <a:br>
              <a:rPr lang="en-US" altLang="zh-CN" sz="4400">
                <a:ea typeface="SimSun" panose="02010600030101010101" pitchFamily="2" charset="-122"/>
              </a:rPr>
            </a:br>
            <a:r>
              <a:rPr lang="en-US" altLang="zh-CN" sz="4400">
                <a:ea typeface="SimSun" panose="02010600030101010101" pitchFamily="2" charset="-122"/>
              </a:rPr>
              <a:t>Oleum Cocos</a:t>
            </a:r>
          </a:p>
        </p:txBody>
      </p:sp>
      <p:sp>
        <p:nvSpPr>
          <p:cNvPr id="53250" name="Content Placeholder 3">
            <a:extLst>
              <a:ext uri="{FF2B5EF4-FFF2-40B4-BE49-F238E27FC236}">
                <a16:creationId xmlns:a16="http://schemas.microsoft.com/office/drawing/2014/main" id="{816C1EAB-1E55-6687-C47B-46EC57E2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76475"/>
            <a:ext cx="82296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Cocos nucifera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Bagian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(43-53%),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miristat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(15-21%),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palmitat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(7-12%),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kaprilat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(5-10%),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kaprat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(5-10%),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(6-8%),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stearat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(2-4%).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US" altLang="en-US" sz="2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Basis shampoo, </a:t>
            </a:r>
            <a:r>
              <a:rPr lang="en-US" altLang="en-US" sz="2800" dirty="0" err="1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sabun</a:t>
            </a:r>
            <a:r>
              <a:rPr lang="en-US" altLang="en-US" sz="2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mandi, </a:t>
            </a:r>
            <a:r>
              <a:rPr lang="en-US" altLang="en-US" sz="2800" dirty="0" err="1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suplemen</a:t>
            </a:r>
            <a:r>
              <a:rPr lang="en-US" altLang="en-US" sz="2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altLang="en-US" sz="2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(Virgin coconut oil)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1" name="Picture 2" descr="http://spirit.web.id/wp-content/uploads/2015/08/Manfaat-Minyak-Kelapa.jpg">
            <a:extLst>
              <a:ext uri="{FF2B5EF4-FFF2-40B4-BE49-F238E27FC236}">
                <a16:creationId xmlns:a16="http://schemas.microsoft.com/office/drawing/2014/main" id="{43BCD14A-FE2B-BC1A-3000-A6F3F664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638"/>
            <a:ext cx="31210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533685A0-34D1-7950-653F-CC82CA60F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7C0C50D-A32F-604D-8AB4-719F668B383A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zh-CN" alt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1B91B24-E974-9355-C990-74AAA837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274638"/>
            <a:ext cx="6130925" cy="2217737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Kacang Tanah</a:t>
            </a:r>
            <a:br>
              <a:rPr lang="en-US" altLang="zh-CN" sz="4400">
                <a:ea typeface="SimSun" panose="02010600030101010101" pitchFamily="2" charset="-122"/>
              </a:rPr>
            </a:br>
            <a:r>
              <a:rPr lang="en-US" altLang="zh-CN" sz="4400">
                <a:ea typeface="SimSun" panose="02010600030101010101" pitchFamily="2" charset="-122"/>
              </a:rPr>
              <a:t>Oleum Arachnis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1B0B0AD4-D508-316B-6139-B179551ED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789238"/>
            <a:ext cx="8229600" cy="37004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Diperoleh dari biji kacang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Asam  oleat  (35-72  %),  asam  palmitat  (13-43  %),  asam  linoleat  (7-16  %), asam stearat (4-7%), asam behenat (1-5 %), asam arachidat (1-3%).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Kegunaan: minyak pada pangan, emolient</a:t>
            </a:r>
          </a:p>
        </p:txBody>
      </p:sp>
      <p:pic>
        <p:nvPicPr>
          <p:cNvPr id="54275" name="Picture 2" descr="http://1.bp.blogspot.com/-cH1X27nFLkE/T1Qm4jd8NpI/AAAAAAAACSs/6SY0lnL-hy0/s1600/minyak+kacang+tanah.jpg">
            <a:extLst>
              <a:ext uri="{FF2B5EF4-FFF2-40B4-BE49-F238E27FC236}">
                <a16:creationId xmlns:a16="http://schemas.microsoft.com/office/drawing/2014/main" id="{C8C6D785-2229-74C4-7278-D3CAB29D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638"/>
            <a:ext cx="24003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EEB7C643-9E5A-0B04-3413-927AED625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ECBB695-15BD-AF4A-B0A7-EDBF792F5F53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zh-CN" alt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347A23A-2CD7-80CE-BAAC-C75CAF911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75" y="274638"/>
            <a:ext cx="5051425" cy="19304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Wijen</a:t>
            </a:r>
            <a:br>
              <a:rPr lang="en-US" altLang="zh-CN" sz="4400">
                <a:ea typeface="SimSun" panose="02010600030101010101" pitchFamily="2" charset="-122"/>
              </a:rPr>
            </a:br>
            <a:r>
              <a:rPr lang="en-US" altLang="zh-CN" sz="4400">
                <a:ea typeface="SimSun" panose="02010600030101010101" pitchFamily="2" charset="-122"/>
              </a:rPr>
              <a:t>Oleum Sesame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769CA3EF-E9A7-C247-8F31-3499AC24F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2095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Sesamum indicum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Diperoleh dari biji wijen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Kandungan:  asam  oleat  (35-50%),  asam  palmitat  (7-12%),  asam  linoleat (35-50%), asam stearat (4-6%).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Kegunaan:  minyak  pangan,  basis  sabun  mandi,  solvent  injeksi,  carrier aromatherapy.</a:t>
            </a:r>
          </a:p>
        </p:txBody>
      </p:sp>
      <p:pic>
        <p:nvPicPr>
          <p:cNvPr id="55299" name="Picture 2" descr="http://klikpintar.com/wp-content/uploads/2015/02/manfaat-minyak-wijen.jpg">
            <a:extLst>
              <a:ext uri="{FF2B5EF4-FFF2-40B4-BE49-F238E27FC236}">
                <a16:creationId xmlns:a16="http://schemas.microsoft.com/office/drawing/2014/main" id="{D64B3552-D8D8-1086-E62B-0AD6B7D8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3178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5A598B8F-92F3-2E37-A481-21D286C3D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ECCDBBB-B6DD-C84D-BFB7-5E7EDEDC68F1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zh-CN" altLang="en-US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8E4CE78-7F3A-2207-E93B-F424EEB78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75" y="274638"/>
            <a:ext cx="5051425" cy="21463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Zaitun</a:t>
            </a:r>
            <a:br>
              <a:rPr lang="en-US" altLang="zh-CN" sz="4400">
                <a:ea typeface="SimSun" panose="02010600030101010101" pitchFamily="2" charset="-122"/>
              </a:rPr>
            </a:br>
            <a:r>
              <a:rPr lang="en-US" altLang="zh-CN" sz="4400">
                <a:ea typeface="SimSun" panose="02010600030101010101" pitchFamily="2" charset="-122"/>
              </a:rPr>
              <a:t>Oleum Olivarum</a:t>
            </a:r>
          </a:p>
        </p:txBody>
      </p:sp>
      <p:pic>
        <p:nvPicPr>
          <p:cNvPr id="56322" name="Picture 2" descr="http://disehat.com/wp-content/uploads/2015/01/Manfaat-Minyak-Zaitun-Untuk-Kecantikan.jpg">
            <a:extLst>
              <a:ext uri="{FF2B5EF4-FFF2-40B4-BE49-F238E27FC236}">
                <a16:creationId xmlns:a16="http://schemas.microsoft.com/office/drawing/2014/main" id="{9FB90DFD-3B35-FBBE-2548-3BE10758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8138"/>
            <a:ext cx="3479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8FCDB3D-035C-D0B2-6E18-D2607D9437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9179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Diperoleh dari buah zaitun (Olea europaea)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Kandungan:  asam  oleat  (56-85%),  asam  palmitat  (8-20%),  asam  asam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linoleat (4-20%), asam stearat (1-4%).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Kegunaan: minyak pangan, emolient kosmetika alami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Relatif mahal</a:t>
            </a:r>
          </a:p>
        </p:txBody>
      </p:sp>
      <p:sp>
        <p:nvSpPr>
          <p:cNvPr id="56324" name="Slide Number Placeholder 1">
            <a:extLst>
              <a:ext uri="{FF2B5EF4-FFF2-40B4-BE49-F238E27FC236}">
                <a16:creationId xmlns:a16="http://schemas.microsoft.com/office/drawing/2014/main" id="{AF402C03-1942-4C34-7372-DD01EF4DE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1351F61-CA92-1C40-9100-E3851B02F7A4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zh-CN" altLang="en-US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72E64624-B13B-8B1A-0696-CAD5EAE89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3075" y="274638"/>
            <a:ext cx="5673725" cy="2074862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Biji Bunga Matahari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9AF5057-FBED-0139-6ADF-45DE1DFE8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924175"/>
            <a:ext cx="8229600" cy="37020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Diperoleh dari biji Helianthus anuus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Kandungan:  asam  linoleat  (50-70),  asam  oleat  (20-40),  asam  palmitat  (3-10), asam sterat (1-10).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Kegunaan: minyak pangan, carrier aromatherapy).</a:t>
            </a:r>
          </a:p>
        </p:txBody>
      </p:sp>
      <p:pic>
        <p:nvPicPr>
          <p:cNvPr id="57347" name="Picture 2" descr="http://hikmat.web.id/wp-content/uploads/2014/11/Manfaat-Kesehatan-dari-Minyak-Bunga-Matahari-300x265.jpg">
            <a:extLst>
              <a:ext uri="{FF2B5EF4-FFF2-40B4-BE49-F238E27FC236}">
                <a16:creationId xmlns:a16="http://schemas.microsoft.com/office/drawing/2014/main" id="{12BE6BDF-9A7F-4037-B434-8553FA3F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575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FA48BC66-C586-3F02-C36A-2C1F397F7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B5346A1-7832-C546-9685-D5BD73A5A5E6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46</a:t>
            </a:fld>
            <a:endParaRPr lang="zh-CN" altLang="en-US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A611CF2D-0298-8D99-1E0C-625A3FDCC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1338" y="274638"/>
            <a:ext cx="5605462" cy="2001837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Kedelai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385C613-B41A-F7B5-2676-1635931C84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7020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Diperoleh dari biji Glycine max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Kandungan:  asam  linoleat  (44-62),  asam  oleat  (19-30),  asam  palmitat  (7-14), asam alfa linolenat (4-11),  asam stearat (1-5)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Kegunaan: minyak  pangan,  suplemen diet,  carrier  aromatherapy,  minyak  kedelai  mengandung  stigmasterol  dan  sitosterol  yang  berguna  sebagai  fitoestrogen</a:t>
            </a:r>
          </a:p>
        </p:txBody>
      </p:sp>
      <p:pic>
        <p:nvPicPr>
          <p:cNvPr id="58371" name="Picture 2" descr="http://id.theasianparent.com/wp-content/gallery/10-makanan-olahan-terlarang-untuk-ibu-hamil/10.jpg?438624">
            <a:extLst>
              <a:ext uri="{FF2B5EF4-FFF2-40B4-BE49-F238E27FC236}">
                <a16:creationId xmlns:a16="http://schemas.microsoft.com/office/drawing/2014/main" id="{D4873A23-4EDC-1080-A2B8-26667F37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638"/>
            <a:ext cx="292576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Slide Number Placeholder 1">
            <a:extLst>
              <a:ext uri="{FF2B5EF4-FFF2-40B4-BE49-F238E27FC236}">
                <a16:creationId xmlns:a16="http://schemas.microsoft.com/office/drawing/2014/main" id="{2C361271-6C24-47EC-294E-2703ACAFD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64C1614-D1EF-7445-9193-A505587B3A6F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zh-CN" altLang="en-US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19A17FA-4A08-FE77-AC6C-27478A0C6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1175" y="274638"/>
            <a:ext cx="5635625" cy="19304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Kakao</a:t>
            </a:r>
            <a:br>
              <a:rPr lang="en-US" altLang="zh-CN" sz="4400">
                <a:ea typeface="SimSun" panose="02010600030101010101" pitchFamily="2" charset="-122"/>
              </a:rPr>
            </a:br>
            <a:r>
              <a:rPr lang="en-US" altLang="zh-CN" sz="4400">
                <a:ea typeface="SimSun" panose="02010600030101010101" pitchFamily="2" charset="-122"/>
              </a:rPr>
              <a:t>Oleum Cacao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215AB7D4-163C-7E46-3A33-C37B82799F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781300"/>
            <a:ext cx="8229600" cy="367188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Diperoleh dari biji Theobroma cacao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Kandungan: asam oleat (35), asam stearat (35), asam palmitat (26), asam linoleat (3).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Kegunaan: Basis suppositoria, minyak pangan.</a:t>
            </a:r>
          </a:p>
        </p:txBody>
      </p:sp>
      <p:pic>
        <p:nvPicPr>
          <p:cNvPr id="59395" name="Picture 2" descr="http://s.kaskus.id/images/2014/10/06/804437_20141006103552.jpg">
            <a:extLst>
              <a:ext uri="{FF2B5EF4-FFF2-40B4-BE49-F238E27FC236}">
                <a16:creationId xmlns:a16="http://schemas.microsoft.com/office/drawing/2014/main" id="{90F64188-CDD8-1F71-9EF7-7D11B55E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4638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lide Number Placeholder 1">
            <a:extLst>
              <a:ext uri="{FF2B5EF4-FFF2-40B4-BE49-F238E27FC236}">
                <a16:creationId xmlns:a16="http://schemas.microsoft.com/office/drawing/2014/main" id="{20FEAC70-8EFC-0B10-1DBB-764A3F7B0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D633208-CEF9-924E-BD55-F61D0C9DF583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zh-CN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D4D4DEB7-8A21-3FAE-F271-7F2EEAAB3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36950" y="274638"/>
            <a:ext cx="5149850" cy="1858962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Minyak Ikan</a:t>
            </a:r>
            <a:br>
              <a:rPr lang="en-US" altLang="zh-CN" sz="4400">
                <a:ea typeface="SimSun" panose="02010600030101010101" pitchFamily="2" charset="-122"/>
              </a:rPr>
            </a:br>
            <a:r>
              <a:rPr lang="en-US" altLang="zh-CN" sz="4400">
                <a:ea typeface="SimSun" panose="02010600030101010101" pitchFamily="2" charset="-122"/>
              </a:rPr>
              <a:t>Cod Liver Oil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37DDC7F-D8CA-6DD3-F807-4027E9E28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Diperoleh dari hati segar ikan cod (Gaddus morrhua)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Kandungan:  asam  oleat  (24  %),  DHA  (14  %),  asam  palmitat  (11%),  EPA  (6%), asam palmitoleat (7%), asam stearat (4 %), asam miristat (3%).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Kegunaan:  Suplemen  pertumbuhan  anak  anak  (biasanya  juga  mengandung vitamin A dan D), Nutrisi otak.</a:t>
            </a:r>
            <a:endParaRPr lang="en-US" altLang="zh-CN" sz="3200">
              <a:ea typeface="SimSun" panose="02010600030101010101" pitchFamily="2" charset="-122"/>
            </a:endParaRPr>
          </a:p>
        </p:txBody>
      </p:sp>
      <p:pic>
        <p:nvPicPr>
          <p:cNvPr id="60419" name="Picture 2" descr="http://www.trustedhealthproducts.com/blog/wp-content/uploads/2013/10/fish-oil-capsules.jpg">
            <a:extLst>
              <a:ext uri="{FF2B5EF4-FFF2-40B4-BE49-F238E27FC236}">
                <a16:creationId xmlns:a16="http://schemas.microsoft.com/office/drawing/2014/main" id="{2BBFE236-E7A2-F8A0-E991-DB19361D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79388"/>
            <a:ext cx="34639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lide Number Placeholder 1">
            <a:extLst>
              <a:ext uri="{FF2B5EF4-FFF2-40B4-BE49-F238E27FC236}">
                <a16:creationId xmlns:a16="http://schemas.microsoft.com/office/drawing/2014/main" id="{D064160B-1DBA-B130-B7C4-CD263C288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F009718-FF9C-104F-AED6-308B463FE826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zh-CN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648ED5E-7E20-75C7-E96F-7BE423014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 anchor="ctr"/>
          <a:lstStyle/>
          <a:p>
            <a:pPr algn="l" eaLnBrk="1" hangingPunct="1"/>
            <a:r>
              <a:rPr lang="en-US" altLang="zh-CN" sz="4400">
                <a:ea typeface="SimSun" panose="02010600030101010101" pitchFamily="2" charset="-122"/>
              </a:rPr>
              <a:t>Apa itu Lipid?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4823E8B2-4957-D2FA-3318-E0A41A7CAD4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4953000" cy="4757738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200">
                <a:latin typeface="Segoe Print" panose="02000800000000000000" pitchFamily="2" charset="0"/>
                <a:ea typeface="SimSun" panose="02010600030101010101" pitchFamily="2" charset="-122"/>
                <a:sym typeface="Segoe Print" panose="02000800000000000000" pitchFamily="2" charset="0"/>
              </a:rPr>
              <a:t>Lipid merupakan </a:t>
            </a:r>
            <a:r>
              <a:rPr lang="en-US" altLang="zh-CN" sz="2200">
                <a:solidFill>
                  <a:schemeClr val="accent1"/>
                </a:solidFill>
                <a:latin typeface="Segoe Print" panose="02000800000000000000" pitchFamily="2" charset="0"/>
                <a:ea typeface="SimSun" panose="02010600030101010101" pitchFamily="2" charset="-122"/>
                <a:sym typeface="Segoe Print" panose="02000800000000000000" pitchFamily="2" charset="0"/>
              </a:rPr>
              <a:t>senyawa organik berminyak atau berlemak yang tidak larut dalam air, yang dapat diekstrak  dari sel dan jaringan oleh pelarut nonpolar, seperti kloroform, benzol atau eter.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CN" sz="2200">
                <a:latin typeface="Segoe Print" panose="02000800000000000000" pitchFamily="2" charset="0"/>
                <a:ea typeface="SimSun" panose="02010600030101010101" pitchFamily="2" charset="-122"/>
                <a:sym typeface="Segoe Print" panose="02000800000000000000" pitchFamily="2" charset="0"/>
              </a:rPr>
              <a:t>Lipid disimpan didalam tubuh dalam bentuk </a:t>
            </a:r>
            <a:r>
              <a:rPr lang="en-US" altLang="zh-CN" sz="2200">
                <a:solidFill>
                  <a:schemeClr val="accent1"/>
                </a:solidFill>
                <a:latin typeface="Segoe Print" panose="02000800000000000000" pitchFamily="2" charset="0"/>
                <a:ea typeface="SimSun" panose="02010600030101010101" pitchFamily="2" charset="-122"/>
                <a:sym typeface="Segoe Print" panose="02000800000000000000" pitchFamily="2" charset="0"/>
              </a:rPr>
              <a:t>trigliserida</a:t>
            </a:r>
          </a:p>
          <a:p>
            <a:pPr algn="l" eaLnBrk="1" hangingPunct="1">
              <a:lnSpc>
                <a:spcPct val="90000"/>
              </a:lnSpc>
            </a:pPr>
            <a:endParaRPr lang="en-US" altLang="zh-CN" sz="2200">
              <a:solidFill>
                <a:schemeClr val="accent1"/>
              </a:solidFill>
              <a:latin typeface="Segoe Print" panose="02000800000000000000" pitchFamily="2" charset="0"/>
              <a:ea typeface="SimSun" panose="02010600030101010101" pitchFamily="2" charset="-122"/>
              <a:sym typeface="Segoe Print" panose="02000800000000000000" pitchFamily="2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2200">
                <a:latin typeface="Segoe Print" panose="02000800000000000000" pitchFamily="2" charset="0"/>
                <a:ea typeface="SimSun" panose="02010600030101010101" pitchFamily="2" charset="-122"/>
                <a:sym typeface="Segoe Print" panose="02000800000000000000" pitchFamily="2" charset="0"/>
              </a:rPr>
              <a:t>Struktur molekulnya kaya akan rantai unsur karbon(-CH2-CH2-CH2-)sehingga lemak mempunyai sifat hydrophob.</a:t>
            </a:r>
            <a:endParaRPr lang="en-US" altLang="zh-CN" sz="3200">
              <a:ea typeface="SimSun" panose="02010600030101010101" pitchFamily="2" charset="-122"/>
            </a:endParaRPr>
          </a:p>
        </p:txBody>
      </p:sp>
      <p:pic>
        <p:nvPicPr>
          <p:cNvPr id="15363" name="Picture 2" descr="E:\mmmmmm\lemak!!!!!!!!!\Lemak_files\250px-Trimyristin.png">
            <a:extLst>
              <a:ext uri="{FF2B5EF4-FFF2-40B4-BE49-F238E27FC236}">
                <a16:creationId xmlns:a16="http://schemas.microsoft.com/office/drawing/2014/main" id="{80E2F2A2-7E73-B2F7-86EA-6147F48E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351">
            <a:off x="5791200" y="344488"/>
            <a:ext cx="2971800" cy="2971800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5364" name="Picture 4" descr="E:\mmmmmm\lemak!!!!!!!!!\lemak.gif">
            <a:extLst>
              <a:ext uri="{FF2B5EF4-FFF2-40B4-BE49-F238E27FC236}">
                <a16:creationId xmlns:a16="http://schemas.microsoft.com/office/drawing/2014/main" id="{D9B70C8C-49BF-FF9C-C6FA-552B2E6E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71875"/>
            <a:ext cx="3505200" cy="2981325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5365" name="Slide Number Placeholder 1">
            <a:extLst>
              <a:ext uri="{FF2B5EF4-FFF2-40B4-BE49-F238E27FC236}">
                <a16:creationId xmlns:a16="http://schemas.microsoft.com/office/drawing/2014/main" id="{CCF1D7A2-DD21-EA53-6EE5-D14E7EE3F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C7B91E1-AB1F-0246-AF24-8AC210EE6EF7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zh-CN" altLang="en-US" sz="1400"/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E395181F-E897-90C2-F2D9-6511B9093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Analisis Lipid/Asam Lemak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FD770DC9-930B-B863-E3E3-648EB8F7CC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Ekstraksi dengan pelarut kloroform – ethanol (2:1); kloroform-methanol-air (200:95:5). Ekstrak disimpan pada suhu minus 5</a:t>
            </a:r>
            <a:r>
              <a:rPr lang="en-US" altLang="zh-CN" sz="3200" baseline="30000">
                <a:ea typeface="SimSun" panose="02010600030101010101" pitchFamily="2" charset="-122"/>
              </a:rPr>
              <a:t>0</a:t>
            </a:r>
            <a:r>
              <a:rPr lang="en-US" altLang="zh-CN" sz="3200">
                <a:ea typeface="SimSun" panose="02010600030101010101" pitchFamily="2" charset="-122"/>
              </a:rPr>
              <a:t>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Fraksinasi (kromatografi kolom pd asam silikat dlm larutan eter).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Identifikasi dengan KLT (Permunian)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Analisis dg gas kromatografi</a:t>
            </a:r>
          </a:p>
        </p:txBody>
      </p:sp>
      <p:sp>
        <p:nvSpPr>
          <p:cNvPr id="61443" name="Slide Number Placeholder 1">
            <a:extLst>
              <a:ext uri="{FF2B5EF4-FFF2-40B4-BE49-F238E27FC236}">
                <a16:creationId xmlns:a16="http://schemas.microsoft.com/office/drawing/2014/main" id="{1914B076-EA07-5B5B-6CE9-C8EF65FC2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4076229-2FCB-7748-A115-4386E28CE792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zh-CN" altLang="en-US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7372C9B5-CBC9-4F2A-95B3-E22046EE9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Analisis Asam Lemak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ABCDA54A-A621-635A-95D9-97D71EAE2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Dengan Gas Chromatography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Metode: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altLang="zh-CN" sz="2800">
                <a:ea typeface="SimSun" panose="02010600030101010101" pitchFamily="2" charset="-122"/>
              </a:rPr>
              <a:t>measure 5 - 15 mg oil into small vial.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altLang="zh-CN" sz="2800">
                <a:ea typeface="SimSun" panose="02010600030101010101" pitchFamily="2" charset="-122"/>
              </a:rPr>
              <a:t>add 0.4 - 0.8 ml sodium methoxide.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altLang="zh-CN" sz="2800">
                <a:ea typeface="SimSun" panose="02010600030101010101" pitchFamily="2" charset="-122"/>
              </a:rPr>
              <a:t>heat 60C for 50 - 60 min.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altLang="zh-CN" sz="2800">
                <a:ea typeface="SimSun" panose="02010600030101010101" pitchFamily="2" charset="-122"/>
              </a:rPr>
              <a:t>add 0.4 - 0.8 ml saturated NaCl solution.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altLang="zh-CN" sz="2800">
                <a:ea typeface="SimSun" panose="02010600030101010101" pitchFamily="2" charset="-122"/>
              </a:rPr>
              <a:t>extract with 0.4 ml petroleum ether.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en-US" altLang="zh-CN" sz="2800">
                <a:ea typeface="SimSun" panose="02010600030101010101" pitchFamily="2" charset="-122"/>
              </a:rPr>
              <a:t>check derivertization (TLC-chloroform solvent)</a:t>
            </a:r>
          </a:p>
        </p:txBody>
      </p:sp>
      <p:pic>
        <p:nvPicPr>
          <p:cNvPr id="62467" name="Picture 2" descr="http://3.bp.blogspot.com/-2-uBQJb7w2E/T_9zCcQIhkI/AAAAAAAAAIs/YlxiJ_ePqjg/s1600/1247064785Z61fi3.jpg">
            <a:extLst>
              <a:ext uri="{FF2B5EF4-FFF2-40B4-BE49-F238E27FC236}">
                <a16:creationId xmlns:a16="http://schemas.microsoft.com/office/drawing/2014/main" id="{B3628C24-33A7-AD51-BFE5-D9B641D4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7638"/>
            <a:ext cx="21955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Slide Number Placeholder 1">
            <a:extLst>
              <a:ext uri="{FF2B5EF4-FFF2-40B4-BE49-F238E27FC236}">
                <a16:creationId xmlns:a16="http://schemas.microsoft.com/office/drawing/2014/main" id="{7019AA64-F25B-ABE0-AB44-A838411E7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5F79FCC-091D-434D-898A-6B86CE50D0CC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zh-CN" altLang="en-US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52225">
            <a:extLst>
              <a:ext uri="{FF2B5EF4-FFF2-40B4-BE49-F238E27FC236}">
                <a16:creationId xmlns:a16="http://schemas.microsoft.com/office/drawing/2014/main" id="{BFE062EA-3557-F8AF-EA7B-FFB789250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Hiperlipidemia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63490" name="Text Placeholder 52226">
            <a:extLst>
              <a:ext uri="{FF2B5EF4-FFF2-40B4-BE49-F238E27FC236}">
                <a16:creationId xmlns:a16="http://schemas.microsoft.com/office/drawing/2014/main" id="{782CFFDB-5C5D-D5A4-320E-F3298D186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>
                <a:ea typeface="SimSun" panose="02010600030101010101" pitchFamily="2" charset="-122"/>
              </a:rPr>
              <a:t>Hiperlipidemia adalah tingginya kadar lemak (</a:t>
            </a:r>
            <a:r>
              <a:rPr lang="en-US" altLang="zh-CN" i="1">
                <a:ea typeface="SimSun" panose="02010600030101010101" pitchFamily="2" charset="-122"/>
              </a:rPr>
              <a:t>kolesterol</a:t>
            </a:r>
            <a:r>
              <a:rPr lang="en-US" altLang="zh-CN">
                <a:ea typeface="SimSun" panose="02010600030101010101" pitchFamily="2" charset="-122"/>
              </a:rPr>
              <a:t>, </a:t>
            </a:r>
            <a:r>
              <a:rPr lang="en-US" altLang="zh-CN" i="1">
                <a:ea typeface="SimSun" panose="02010600030101010101" pitchFamily="2" charset="-122"/>
              </a:rPr>
              <a:t>trigliserida</a:t>
            </a:r>
            <a:r>
              <a:rPr lang="en-US" altLang="zh-CN">
                <a:ea typeface="SimSun" panose="02010600030101010101" pitchFamily="2" charset="-122"/>
              </a:rPr>
              <a:t> maupun keduanya) dalam darah.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CN">
                <a:ea typeface="SimSun" panose="02010600030101010101" pitchFamily="2" charset="-122"/>
              </a:rPr>
              <a:t>2 lemak utama dalam darah adalah </a:t>
            </a:r>
            <a:r>
              <a:rPr lang="en-US" altLang="zh-CN" i="1">
                <a:ea typeface="SimSun" panose="02010600030101010101" pitchFamily="2" charset="-122"/>
              </a:rPr>
              <a:t>kolesterol</a:t>
            </a:r>
            <a:r>
              <a:rPr lang="en-US" altLang="zh-CN">
                <a:ea typeface="SimSun" panose="02010600030101010101" pitchFamily="2" charset="-122"/>
              </a:rPr>
              <a:t> dan </a:t>
            </a:r>
            <a:r>
              <a:rPr lang="en-US" altLang="zh-CN" i="1">
                <a:ea typeface="SimSun" panose="02010600030101010101" pitchFamily="2" charset="-122"/>
              </a:rPr>
              <a:t>trigliserida</a:t>
            </a:r>
            <a:r>
              <a:rPr lang="en-US" altLang="zh-CN">
                <a:ea typeface="SimSun" panose="02010600030101010101" pitchFamily="2" charset="-122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53249">
            <a:extLst>
              <a:ext uri="{FF2B5EF4-FFF2-40B4-BE49-F238E27FC236}">
                <a16:creationId xmlns:a16="http://schemas.microsoft.com/office/drawing/2014/main" id="{5A131786-1811-B61B-D081-F63988474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4" name="Text Placeholder 53250">
            <a:extLst>
              <a:ext uri="{FF2B5EF4-FFF2-40B4-BE49-F238E27FC236}">
                <a16:creationId xmlns:a16="http://schemas.microsoft.com/office/drawing/2014/main" id="{BE1F2640-5C7F-6617-6037-4C0A5A9CE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8800"/>
            <a:ext cx="8229600" cy="37004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zh-CN" dirty="0">
                <a:ea typeface="SimSun" panose="02010600030101010101" pitchFamily="2" charset="-122"/>
              </a:rPr>
              <a:t>Lemak </a:t>
            </a:r>
            <a:r>
              <a:rPr lang="en-US" altLang="zh-CN" dirty="0" err="1">
                <a:ea typeface="SimSun" panose="02010600030101010101" pitchFamily="2" charset="-122"/>
              </a:rPr>
              <a:t>mengikat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dirinya</a:t>
            </a:r>
            <a:r>
              <a:rPr lang="en-US" altLang="zh-CN" dirty="0">
                <a:ea typeface="SimSun" panose="02010600030101010101" pitchFamily="2" charset="-122"/>
              </a:rPr>
              <a:t> pada protein </a:t>
            </a:r>
            <a:r>
              <a:rPr lang="en-US" altLang="zh-CN" dirty="0" err="1">
                <a:ea typeface="SimSun" panose="02010600030101010101" pitchFamily="2" charset="-122"/>
              </a:rPr>
              <a:t>tertentu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sehingga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bisa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mengikuti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aliran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darah</a:t>
            </a:r>
            <a:r>
              <a:rPr lang="en-US" altLang="zh-CN" dirty="0">
                <a:ea typeface="SimSun" panose="02010600030101010101" pitchFamily="2" charset="-122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en-US" altLang="zh-CN" dirty="0" err="1">
                <a:ea typeface="SimSun" panose="02010600030101010101" pitchFamily="2" charset="-122"/>
              </a:rPr>
              <a:t>gabungan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antara</a:t>
            </a:r>
            <a:r>
              <a:rPr lang="en-US" altLang="zh-CN" dirty="0">
                <a:ea typeface="SimSun" panose="02010600030101010101" pitchFamily="2" charset="-122"/>
              </a:rPr>
              <a:t> lemak dan protein </a:t>
            </a:r>
            <a:r>
              <a:rPr lang="en-US" altLang="zh-CN" dirty="0" err="1">
                <a:ea typeface="SimSun" panose="02010600030101010101" pitchFamily="2" charset="-122"/>
              </a:rPr>
              <a:t>ini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disebut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i="1" dirty="0">
                <a:ea typeface="SimSun" panose="02010600030101010101" pitchFamily="2" charset="-122"/>
              </a:rPr>
              <a:t>lipoprotein</a:t>
            </a:r>
            <a:r>
              <a:rPr lang="en-US" altLang="zh-CN" dirty="0">
                <a:ea typeface="SimSun" panose="02010600030101010101" pitchFamily="2" charset="-122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altLang="zh-CN" dirty="0">
                <a:ea typeface="SimSun" panose="02010600030101010101" pitchFamily="2" charset="-122"/>
              </a:rPr>
              <a:t>Lipoprotein yang </a:t>
            </a:r>
            <a:r>
              <a:rPr lang="en-US" altLang="zh-CN" dirty="0" err="1">
                <a:ea typeface="SimSun" panose="02010600030101010101" pitchFamily="2" charset="-122"/>
              </a:rPr>
              <a:t>utama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adalah</a:t>
            </a:r>
            <a:r>
              <a:rPr lang="en-US" altLang="zh-CN" dirty="0">
                <a:ea typeface="SimSun" panose="02010600030101010101" pitchFamily="2" charset="-122"/>
              </a:rPr>
              <a:t>: 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- </a:t>
            </a:r>
            <a:r>
              <a:rPr lang="en-US" altLang="zh-CN" i="1" dirty="0" err="1">
                <a:ea typeface="SimSun" panose="02010600030101010101" pitchFamily="2" charset="-122"/>
              </a:rPr>
              <a:t>Kilomikron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- </a:t>
            </a:r>
            <a:r>
              <a:rPr lang="en-US" altLang="zh-CN" i="1" dirty="0">
                <a:ea typeface="SimSun" panose="02010600030101010101" pitchFamily="2" charset="-122"/>
              </a:rPr>
              <a:t>VLDL</a:t>
            </a:r>
            <a:r>
              <a:rPr lang="en-US" altLang="zh-CN" dirty="0">
                <a:ea typeface="SimSun" panose="02010600030101010101" pitchFamily="2" charset="-122"/>
              </a:rPr>
              <a:t> (</a:t>
            </a:r>
            <a:r>
              <a:rPr lang="en-US" altLang="zh-CN" i="1" dirty="0">
                <a:ea typeface="SimSun" panose="02010600030101010101" pitchFamily="2" charset="-122"/>
              </a:rPr>
              <a:t>very low density lipoproteins</a:t>
            </a:r>
            <a:r>
              <a:rPr lang="en-US" altLang="zh-CN" dirty="0">
                <a:ea typeface="SimSun" panose="02010600030101010101" pitchFamily="2" charset="-122"/>
              </a:rPr>
              <a:t>) 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- </a:t>
            </a:r>
            <a:r>
              <a:rPr lang="en-US" altLang="zh-CN" i="1" dirty="0">
                <a:ea typeface="SimSun" panose="02010600030101010101" pitchFamily="2" charset="-122"/>
              </a:rPr>
              <a:t>LDL</a:t>
            </a:r>
            <a:r>
              <a:rPr lang="en-US" altLang="zh-CN" dirty="0">
                <a:ea typeface="SimSun" panose="02010600030101010101" pitchFamily="2" charset="-122"/>
              </a:rPr>
              <a:t> (</a:t>
            </a:r>
            <a:r>
              <a:rPr lang="en-US" altLang="zh-CN" i="1" dirty="0">
                <a:ea typeface="SimSun" panose="02010600030101010101" pitchFamily="2" charset="-122"/>
              </a:rPr>
              <a:t>low density lipoproteins</a:t>
            </a:r>
            <a:r>
              <a:rPr lang="en-US" altLang="zh-CN" dirty="0">
                <a:ea typeface="SimSun" panose="02010600030101010101" pitchFamily="2" charset="-122"/>
              </a:rPr>
              <a:t>) 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- </a:t>
            </a:r>
            <a:r>
              <a:rPr lang="en-US" altLang="zh-CN" i="1" dirty="0">
                <a:ea typeface="SimSun" panose="02010600030101010101" pitchFamily="2" charset="-122"/>
              </a:rPr>
              <a:t>HDL</a:t>
            </a:r>
            <a:r>
              <a:rPr lang="en-US" altLang="zh-CN" dirty="0">
                <a:ea typeface="SimSun" panose="02010600030101010101" pitchFamily="2" charset="-122"/>
              </a:rPr>
              <a:t> (</a:t>
            </a:r>
            <a:r>
              <a:rPr lang="en-US" altLang="zh-CN" i="1" dirty="0">
                <a:ea typeface="SimSun" panose="02010600030101010101" pitchFamily="2" charset="-122"/>
              </a:rPr>
              <a:t>high density lipoproteins</a:t>
            </a:r>
            <a:r>
              <a:rPr lang="en-US" altLang="zh-CN" dirty="0">
                <a:ea typeface="SimSun" panose="02010600030101010101" pitchFamily="2" charset="-122"/>
              </a:rPr>
              <a:t>)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1381727E-421D-0279-E127-EB9436DFD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457200" indent="-457200" algn="l" eaLnBrk="1" hangingPunct="1">
              <a:buSzPct val="25000"/>
              <a:buFont typeface="Wingdings" pitchFamily="2" charset="2"/>
              <a:buChar char="v"/>
            </a:pPr>
            <a:r>
              <a:rPr lang="en-US" altLang="zh-CN" sz="3200" dirty="0" err="1">
                <a:ea typeface="SimSun" panose="02010600030101010101" pitchFamily="2" charset="-122"/>
              </a:rPr>
              <a:t>Resiko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terjadinya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i="1" dirty="0" err="1">
                <a:solidFill>
                  <a:srgbClr val="00B050"/>
                </a:solidFill>
                <a:ea typeface="SimSun" panose="02010600030101010101" pitchFamily="2" charset="-122"/>
              </a:rPr>
              <a:t>aterosklerosis</a:t>
            </a:r>
            <a:r>
              <a:rPr lang="en-US" altLang="zh-CN" sz="3200" dirty="0">
                <a:solidFill>
                  <a:srgbClr val="00B050"/>
                </a:solidFill>
                <a:ea typeface="SimSun" panose="02010600030101010101" pitchFamily="2" charset="-122"/>
              </a:rPr>
              <a:t> dan </a:t>
            </a:r>
            <a:r>
              <a:rPr lang="en-US" altLang="zh-CN" sz="3200" i="1" dirty="0" err="1">
                <a:solidFill>
                  <a:srgbClr val="00B050"/>
                </a:solidFill>
                <a:ea typeface="SimSun" panose="02010600030101010101" pitchFamily="2" charset="-122"/>
              </a:rPr>
              <a:t>penyakit</a:t>
            </a:r>
            <a:r>
              <a:rPr lang="en-US" altLang="zh-CN" sz="3200" i="1" dirty="0">
                <a:solidFill>
                  <a:srgbClr val="00B05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i="1" dirty="0" err="1">
                <a:solidFill>
                  <a:srgbClr val="00B050"/>
                </a:solidFill>
                <a:ea typeface="SimSun" panose="02010600030101010101" pitchFamily="2" charset="-122"/>
              </a:rPr>
              <a:t>arteri</a:t>
            </a:r>
            <a:r>
              <a:rPr lang="en-US" altLang="zh-CN" sz="3200" i="1" dirty="0">
                <a:solidFill>
                  <a:srgbClr val="00B05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i="1" dirty="0" err="1">
                <a:solidFill>
                  <a:srgbClr val="00B050"/>
                </a:solidFill>
                <a:ea typeface="SimSun" panose="02010600030101010101" pitchFamily="2" charset="-122"/>
              </a:rPr>
              <a:t>koroner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atau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i="1" dirty="0" err="1">
                <a:ea typeface="SimSun" panose="02010600030101010101" pitchFamily="2" charset="-122"/>
              </a:rPr>
              <a:t>penyakit</a:t>
            </a:r>
            <a:r>
              <a:rPr lang="en-US" altLang="zh-CN" sz="3200" i="1" dirty="0">
                <a:ea typeface="SimSun" panose="02010600030101010101" pitchFamily="2" charset="-122"/>
              </a:rPr>
              <a:t> </a:t>
            </a:r>
            <a:r>
              <a:rPr lang="en-US" altLang="zh-CN" sz="3200" i="1" dirty="0" err="1">
                <a:ea typeface="SimSun" panose="02010600030101010101" pitchFamily="2" charset="-122"/>
              </a:rPr>
              <a:t>arteri</a:t>
            </a:r>
            <a:r>
              <a:rPr lang="en-US" altLang="zh-CN" sz="3200" i="1" dirty="0">
                <a:ea typeface="SimSun" panose="02010600030101010101" pitchFamily="2" charset="-122"/>
              </a:rPr>
              <a:t> </a:t>
            </a:r>
            <a:r>
              <a:rPr lang="en-US" altLang="zh-CN" sz="3200" i="1" dirty="0" err="1">
                <a:ea typeface="SimSun" panose="02010600030101010101" pitchFamily="2" charset="-122"/>
              </a:rPr>
              <a:t>karotis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meningkat</a:t>
            </a:r>
            <a:r>
              <a:rPr lang="en-US" altLang="zh-CN" sz="3200" dirty="0">
                <a:ea typeface="SimSun" panose="02010600030101010101" pitchFamily="2" charset="-122"/>
              </a:rPr>
              <a:t> pada </a:t>
            </a:r>
            <a:r>
              <a:rPr lang="en-US" altLang="zh-CN" sz="3200" dirty="0" err="1">
                <a:ea typeface="SimSun" panose="02010600030101010101" pitchFamily="2" charset="-122"/>
              </a:rPr>
              <a:t>seseorang</a:t>
            </a:r>
            <a:r>
              <a:rPr lang="en-US" altLang="zh-CN" sz="3200" dirty="0">
                <a:ea typeface="SimSun" panose="02010600030101010101" pitchFamily="2" charset="-122"/>
              </a:rPr>
              <a:t> yang </a:t>
            </a:r>
            <a:r>
              <a:rPr lang="en-US" altLang="zh-CN" sz="3200" dirty="0" err="1">
                <a:ea typeface="SimSun" panose="02010600030101010101" pitchFamily="2" charset="-122"/>
              </a:rPr>
              <a:t>memiliki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ea typeface="SimSun" panose="02010600030101010101" pitchFamily="2" charset="-122"/>
              </a:rPr>
              <a:t>kadar</a:t>
            </a:r>
            <a:r>
              <a:rPr lang="en-US" altLang="zh-CN" sz="3200" dirty="0">
                <a:solidFill>
                  <a:srgbClr val="00B05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ea typeface="SimSun" panose="02010600030101010101" pitchFamily="2" charset="-122"/>
              </a:rPr>
              <a:t>kolesterol</a:t>
            </a:r>
            <a:r>
              <a:rPr lang="en-US" altLang="zh-CN" sz="3200" dirty="0">
                <a:solidFill>
                  <a:srgbClr val="00B050"/>
                </a:solidFill>
                <a:ea typeface="SimSun" panose="02010600030101010101" pitchFamily="2" charset="-122"/>
              </a:rPr>
              <a:t> total yang </a:t>
            </a:r>
            <a:r>
              <a:rPr lang="en-US" altLang="zh-CN" sz="3200" dirty="0" err="1">
                <a:solidFill>
                  <a:srgbClr val="00B050"/>
                </a:solidFill>
                <a:ea typeface="SimSun" panose="02010600030101010101" pitchFamily="2" charset="-122"/>
              </a:rPr>
              <a:t>tinggi</a:t>
            </a:r>
            <a:r>
              <a:rPr lang="en-US" altLang="zh-CN" sz="3200" dirty="0">
                <a:ea typeface="SimSun" panose="02010600030101010101" pitchFamily="2" charset="-122"/>
              </a:rPr>
              <a:t>. </a:t>
            </a:r>
          </a:p>
          <a:p>
            <a:pPr marL="457200" indent="-457200" algn="l" eaLnBrk="1" hangingPunct="1">
              <a:buSzPct val="25000"/>
              <a:buFont typeface="Wingdings" pitchFamily="2" charset="2"/>
              <a:buChar char="v"/>
            </a:pPr>
            <a:endParaRPr lang="en-US" altLang="zh-CN" sz="3200" dirty="0">
              <a:ea typeface="SimSun" panose="02010600030101010101" pitchFamily="2" charset="-122"/>
            </a:endParaRPr>
          </a:p>
          <a:p>
            <a:pPr marL="457200" indent="-457200" algn="l" eaLnBrk="1" hangingPunct="1">
              <a:buSzPct val="25000"/>
              <a:buFont typeface="Wingdings" pitchFamily="2" charset="2"/>
              <a:buChar char="v"/>
            </a:pPr>
            <a:r>
              <a:rPr lang="en-US" altLang="zh-CN" sz="3200" dirty="0">
                <a:ea typeface="SimSun" panose="02010600030101010101" pitchFamily="2" charset="-122"/>
              </a:rPr>
              <a:t>Kadar </a:t>
            </a:r>
            <a:r>
              <a:rPr lang="en-US" altLang="zh-CN" sz="3200" dirty="0" err="1">
                <a:ea typeface="SimSun" panose="02010600030101010101" pitchFamily="2" charset="-122"/>
              </a:rPr>
              <a:t>kolesterol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rendah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biasanya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lebih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baik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dibandingkan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dengan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kadar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kolesterol</a:t>
            </a:r>
            <a:r>
              <a:rPr lang="en-US" altLang="zh-CN" sz="3200" dirty="0">
                <a:ea typeface="SimSun" panose="02010600030101010101" pitchFamily="2" charset="-122"/>
              </a:rPr>
              <a:t> yang </a:t>
            </a:r>
            <a:r>
              <a:rPr lang="en-US" altLang="zh-CN" sz="3200" dirty="0" err="1">
                <a:ea typeface="SimSun" panose="02010600030101010101" pitchFamily="2" charset="-122"/>
              </a:rPr>
              <a:t>tinggi</a:t>
            </a:r>
            <a:r>
              <a:rPr lang="en-US" altLang="zh-CN" sz="3200" dirty="0"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ea typeface="SimSun" panose="02010600030101010101" pitchFamily="2" charset="-122"/>
              </a:rPr>
              <a:t>tetapi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kadar</a:t>
            </a:r>
            <a:r>
              <a:rPr lang="en-US" altLang="zh-CN" sz="3200" dirty="0">
                <a:ea typeface="SimSun" panose="02010600030101010101" pitchFamily="2" charset="-122"/>
              </a:rPr>
              <a:t> yang </a:t>
            </a:r>
            <a:r>
              <a:rPr lang="en-US" altLang="zh-CN" sz="3200" dirty="0" err="1">
                <a:ea typeface="SimSun" panose="02010600030101010101" pitchFamily="2" charset="-122"/>
              </a:rPr>
              <a:t>terlalu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rendah</a:t>
            </a:r>
            <a:r>
              <a:rPr lang="en-US" altLang="zh-CN" sz="3200" dirty="0">
                <a:ea typeface="SimSun" panose="02010600030101010101" pitchFamily="2" charset="-122"/>
              </a:rPr>
              <a:t> juga </a:t>
            </a:r>
            <a:r>
              <a:rPr lang="en-US" altLang="zh-CN" sz="3200" dirty="0" err="1">
                <a:ea typeface="SimSun" panose="02010600030101010101" pitchFamily="2" charset="-122"/>
              </a:rPr>
              <a:t>tidak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baik</a:t>
            </a:r>
            <a:r>
              <a:rPr lang="en-US" altLang="zh-CN" sz="3200" dirty="0">
                <a:ea typeface="SimSun" panose="02010600030101010101" pitchFamily="2" charset="-122"/>
              </a:rPr>
              <a:t>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>
            <a:extLst>
              <a:ext uri="{FF2B5EF4-FFF2-40B4-BE49-F238E27FC236}">
                <a16:creationId xmlns:a16="http://schemas.microsoft.com/office/drawing/2014/main" id="{3529E0DD-5C3B-A99B-E921-384D92010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Kadar kolesterol total yang </a:t>
            </a:r>
            <a:r>
              <a:rPr lang="en-US" altLang="zh-CN" sz="2800">
                <a:solidFill>
                  <a:schemeClr val="accent1"/>
                </a:solidFill>
                <a:ea typeface="SimSun" panose="02010600030101010101" pitchFamily="2" charset="-122"/>
              </a:rPr>
              <a:t>ideal adalah 140-200 mg/dL </a:t>
            </a:r>
            <a:r>
              <a:rPr lang="en-US" altLang="zh-CN" sz="2800">
                <a:ea typeface="SimSun" panose="02010600030101010101" pitchFamily="2" charset="-122"/>
              </a:rPr>
              <a:t>atau kurang. Jika kadar kolesterol total mendekati 300 mg/dL, maka resiko terjadinya serangan jantung adalah lebih dari 2 kali. </a:t>
            </a:r>
            <a:br>
              <a:rPr lang="en-US" altLang="zh-CN" sz="2800">
                <a:ea typeface="SimSun" panose="02010600030101010101" pitchFamily="2" charset="-122"/>
              </a:rPr>
            </a:br>
            <a:br>
              <a:rPr lang="en-US" altLang="zh-CN" sz="2800">
                <a:ea typeface="SimSun" panose="02010600030101010101" pitchFamily="2" charset="-122"/>
              </a:rPr>
            </a:br>
            <a:r>
              <a:rPr lang="en-US" altLang="zh-CN" sz="2800">
                <a:ea typeface="SimSun" panose="02010600030101010101" pitchFamily="2" charset="-122"/>
              </a:rPr>
              <a:t>Tidak semua kolesterol meningkatkan resiko terjadinya penyakit jantung. Kolesterol yang dibawa oleh LDL (disebut juga </a:t>
            </a:r>
            <a:r>
              <a:rPr lang="en-US" altLang="zh-CN" sz="2800" i="1">
                <a:ea typeface="SimSun" panose="02010600030101010101" pitchFamily="2" charset="-122"/>
              </a:rPr>
              <a:t>kolesterol jahat</a:t>
            </a:r>
            <a:r>
              <a:rPr lang="en-US" altLang="zh-CN" sz="2800">
                <a:ea typeface="SimSun" panose="02010600030101010101" pitchFamily="2" charset="-122"/>
              </a:rPr>
              <a:t>) menyebabkan meningkatnya resiko; kolesterol yang dibawa oleh HDL (disebut juga </a:t>
            </a:r>
            <a:r>
              <a:rPr lang="en-US" altLang="zh-CN" sz="2800" i="1">
                <a:ea typeface="SimSun" panose="02010600030101010101" pitchFamily="2" charset="-122"/>
              </a:rPr>
              <a:t>kolesterol baik</a:t>
            </a:r>
            <a:r>
              <a:rPr lang="en-US" altLang="zh-CN" sz="2800">
                <a:ea typeface="SimSun" panose="02010600030101010101" pitchFamily="2" charset="-122"/>
              </a:rPr>
              <a:t>) menyebabkan menurunnya resiko dan menguntungkan.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>
            <a:extLst>
              <a:ext uri="{FF2B5EF4-FFF2-40B4-BE49-F238E27FC236}">
                <a16:creationId xmlns:a16="http://schemas.microsoft.com/office/drawing/2014/main" id="{141DF568-A2EA-D91F-52C4-43896CAF1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Idealnya, kadar kolesterol LDL tidak boleh lebih dari 130 mg/dL dan kadar kolesterol HDL tidak boleh kurang dari 40 mg/dL. </a:t>
            </a:r>
            <a:br>
              <a:rPr lang="en-US" altLang="zh-CN" sz="3200">
                <a:ea typeface="SimSun" panose="02010600030101010101" pitchFamily="2" charset="-122"/>
              </a:rPr>
            </a:br>
            <a:r>
              <a:rPr lang="en-US" altLang="zh-CN" sz="3200">
                <a:ea typeface="SimSun" panose="02010600030101010101" pitchFamily="2" charset="-122"/>
              </a:rPr>
              <a:t>Kadar HDL harus meliputi lebih dari 25% dari kadar kolesterol total.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>
            <a:extLst>
              <a:ext uri="{FF2B5EF4-FFF2-40B4-BE49-F238E27FC236}">
                <a16:creationId xmlns:a16="http://schemas.microsoft.com/office/drawing/2014/main" id="{724CACFA-8ECD-F9C6-6578-21F10A35A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Apakah kadar trigliserida yang tinggi meningkatkan resiko terjadinya penyakit jantung atau stroke </a:t>
            </a:r>
            <a:r>
              <a:rPr lang="en-ID" altLang="en-US" sz="3200"/>
              <a:t>??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 </a:t>
            </a:r>
            <a:br>
              <a:rPr lang="en-US" altLang="zh-CN" sz="3200">
                <a:ea typeface="SimSun" panose="02010600030101010101" pitchFamily="2" charset="-122"/>
              </a:rPr>
            </a:br>
            <a:r>
              <a:rPr lang="en-US" altLang="zh-CN" sz="3200">
                <a:solidFill>
                  <a:schemeClr val="accent1"/>
                </a:solidFill>
                <a:ea typeface="SimSun" panose="02010600030101010101" pitchFamily="2" charset="-122"/>
              </a:rPr>
              <a:t>Kadar trigliserida darah diatas 250 mg/dL dianggap abnormal</a:t>
            </a:r>
            <a:r>
              <a:rPr lang="en-US" altLang="zh-CN" sz="3200">
                <a:ea typeface="SimSun" panose="02010600030101010101" pitchFamily="2" charset="-122"/>
              </a:rPr>
              <a:t>, tetapi kadar yang tinggi ini tidak selalu meningkatkan resiko terjadinya aterosklerosis maupun penyakit arteri koroner.</a:t>
            </a:r>
            <a:r>
              <a:rPr lang="en-US" altLang="zh-CN" sz="3200">
                <a:solidFill>
                  <a:schemeClr val="accent1"/>
                </a:solidFill>
                <a:ea typeface="SimSun" panose="02010600030101010101" pitchFamily="2" charset="-122"/>
              </a:rPr>
              <a:t> Kadar trigliserid yang sangat tinggi (sampai lebih dari 800 mg/dL) bisa menyebabkan </a:t>
            </a:r>
            <a:r>
              <a:rPr lang="en-US" altLang="zh-CN" sz="3200" i="1">
                <a:solidFill>
                  <a:schemeClr val="accent1"/>
                </a:solidFill>
                <a:ea typeface="SimSun" panose="02010600030101010101" pitchFamily="2" charset="-122"/>
              </a:rPr>
              <a:t>pankreatitis</a:t>
            </a:r>
            <a:r>
              <a:rPr lang="en-US" altLang="zh-CN" sz="3200">
                <a:solidFill>
                  <a:schemeClr val="accent1"/>
                </a:solidFill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>
            <a:extLst>
              <a:ext uri="{FF2B5EF4-FFF2-40B4-BE49-F238E27FC236}">
                <a16:creationId xmlns:a16="http://schemas.microsoft.com/office/drawing/2014/main" id="{2A21279F-4AB4-5618-E8FE-044DC3582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Kadar lipoprotein, terutama kolesterol LDL, meningkat sejalan dengan bertambahnya usia. Dalam keadaan normal, pria memiliki kadar yang lebih tinggi, tetapi setelah </a:t>
            </a:r>
            <a:r>
              <a:rPr lang="en-US" altLang="zh-CN" sz="3200" i="1">
                <a:ea typeface="SimSun" panose="02010600030101010101" pitchFamily="2" charset="-122"/>
              </a:rPr>
              <a:t>menopause</a:t>
            </a:r>
            <a:r>
              <a:rPr lang="en-US" altLang="zh-CN" sz="3200">
                <a:ea typeface="SimSun" panose="02010600030101010101" pitchFamily="2" charset="-122"/>
              </a:rPr>
              <a:t> kadarnya pada wanita mulai meningkat. </a:t>
            </a:r>
            <a:br>
              <a:rPr lang="en-US" altLang="zh-CN" sz="3200">
                <a:ea typeface="SimSun" panose="02010600030101010101" pitchFamily="2" charset="-122"/>
              </a:rPr>
            </a:br>
            <a:r>
              <a:rPr lang="en-US" altLang="zh-CN" sz="3200" b="1">
                <a:ea typeface="SimSun" panose="02010600030101010101" pitchFamily="2" charset="-122"/>
              </a:rPr>
              <a:t>Faktor lain yang menyebabkan tingginya kadar lemak tertentu (misalnya VLDL dan LDL) adalah: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Riwayat keluarga dengan hiperlipidemia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 i="1">
                <a:ea typeface="SimSun" panose="02010600030101010101" pitchFamily="2" charset="-122"/>
              </a:rPr>
              <a:t>Obesitas</a:t>
            </a:r>
            <a:r>
              <a:rPr lang="en-US" altLang="zh-CN" sz="3200"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>
            <a:extLst>
              <a:ext uri="{FF2B5EF4-FFF2-40B4-BE49-F238E27FC236}">
                <a16:creationId xmlns:a16="http://schemas.microsoft.com/office/drawing/2014/main" id="{21DABF32-B5CD-3DE4-6A90-D7016A543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 b="1">
                <a:ea typeface="SimSun" panose="02010600030101010101" pitchFamily="2" charset="-122"/>
              </a:rPr>
              <a:t>Faktor lain ……</a:t>
            </a:r>
            <a:r>
              <a:rPr lang="en-US" altLang="zh-CN" sz="3200">
                <a:ea typeface="SimSun" panose="02010600030101010101" pitchFamily="2" charset="-122"/>
              </a:rPr>
              <a:t>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Diet kaya lemak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Kurang melakukan olah raga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Penggunaan alkohol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Merokok sigaret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 i="1">
                <a:ea typeface="SimSun" panose="02010600030101010101" pitchFamily="2" charset="-122"/>
              </a:rPr>
              <a:t>Diabetes</a:t>
            </a:r>
            <a:r>
              <a:rPr lang="en-US" altLang="zh-CN" sz="3200">
                <a:ea typeface="SimSun" panose="02010600030101010101" pitchFamily="2" charset="-122"/>
              </a:rPr>
              <a:t> yang tidak terkontrol dengan baik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 i="1">
                <a:ea typeface="SimSun" panose="02010600030101010101" pitchFamily="2" charset="-122"/>
              </a:rPr>
              <a:t>Kelenjar tiroid</a:t>
            </a:r>
            <a:r>
              <a:rPr lang="en-US" altLang="zh-CN" sz="3200">
                <a:ea typeface="SimSun" panose="02010600030101010101" pitchFamily="2" charset="-122"/>
              </a:rPr>
              <a:t> yang kurang aktif.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36519A1-0EFA-9B45-35CC-E39705663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5EE36A8-548E-2F50-3001-5F7403E7E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ea typeface="SimSun" panose="02010600030101010101" pitchFamily="2" charset="-122"/>
              </a:rPr>
              <a:t>Lipid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adalah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suatu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kelompok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senyawa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heterogen</a:t>
            </a:r>
            <a:r>
              <a:rPr lang="en-US" altLang="zh-CN" sz="3200" dirty="0">
                <a:ea typeface="SimSun" panose="02010600030101010101" pitchFamily="2" charset="-122"/>
              </a:rPr>
              <a:t> yang </a:t>
            </a:r>
            <a:r>
              <a:rPr lang="en-US" altLang="zh-CN" sz="3200" dirty="0" err="1">
                <a:ea typeface="SimSun" panose="02010600030101010101" pitchFamily="2" charset="-122"/>
              </a:rPr>
              <a:t>berkaitan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dengan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asam</a:t>
            </a:r>
            <a:r>
              <a:rPr lang="en-US" altLang="zh-CN" sz="3200" dirty="0">
                <a:ea typeface="SimSun" panose="02010600030101010101" pitchFamily="2" charset="-122"/>
              </a:rPr>
              <a:t> lemak </a:t>
            </a:r>
            <a:r>
              <a:rPr lang="en-US" altLang="zh-CN" sz="3200" dirty="0" err="1">
                <a:ea typeface="SimSun" panose="02010600030101010101" pitchFamily="2" charset="-122"/>
              </a:rPr>
              <a:t>secara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aktual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maupun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potensial</a:t>
            </a:r>
            <a:endParaRPr lang="en-US" altLang="zh-CN" sz="32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ea typeface="SimSun" panose="02010600030101010101" pitchFamily="2" charset="-122"/>
              </a:rPr>
              <a:t>Sifat-</a:t>
            </a:r>
            <a:r>
              <a:rPr lang="en-US" altLang="zh-CN" sz="3200" b="1" dirty="0" err="1">
                <a:ea typeface="SimSun" panose="02010600030101010101" pitchFamily="2" charset="-122"/>
              </a:rPr>
              <a:t>sifat</a:t>
            </a:r>
            <a:r>
              <a:rPr lang="en-US" altLang="zh-CN" sz="3200" b="1" dirty="0">
                <a:ea typeface="SimSun" panose="02010600030101010101" pitchFamily="2" charset="-122"/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ea typeface="SimSun" panose="02010600030101010101" pitchFamily="2" charset="-122"/>
              </a:rPr>
              <a:t>	1. </a:t>
            </a:r>
            <a:r>
              <a:rPr lang="en-US" altLang="zh-CN" sz="3200" dirty="0" err="1">
                <a:ea typeface="SimSun" panose="02010600030101010101" pitchFamily="2" charset="-122"/>
              </a:rPr>
              <a:t>relatif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tidak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larut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dalam</a:t>
            </a:r>
            <a:r>
              <a:rPr lang="en-US" altLang="zh-CN" sz="3200" dirty="0">
                <a:ea typeface="SimSun" panose="02010600030101010101" pitchFamily="2" charset="-122"/>
              </a:rPr>
              <a:t> air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ea typeface="SimSun" panose="02010600030101010101" pitchFamily="2" charset="-122"/>
              </a:rPr>
              <a:t>	2. </a:t>
            </a:r>
            <a:r>
              <a:rPr lang="en-US" altLang="zh-CN" sz="3200" dirty="0" err="1">
                <a:ea typeface="SimSun" panose="02010600030101010101" pitchFamily="2" charset="-122"/>
              </a:rPr>
              <a:t>larut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dalam</a:t>
            </a:r>
            <a:r>
              <a:rPr lang="en-US" altLang="zh-CN" sz="3200" dirty="0"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ea typeface="SimSun" panose="02010600030101010101" pitchFamily="2" charset="-122"/>
              </a:rPr>
              <a:t>pelarut</a:t>
            </a:r>
            <a:r>
              <a:rPr lang="en-US" altLang="zh-CN" sz="3200" dirty="0">
                <a:ea typeface="SimSun" panose="02010600030101010101" pitchFamily="2" charset="-122"/>
              </a:rPr>
              <a:t> nonpolar (</a:t>
            </a:r>
            <a:r>
              <a:rPr lang="en-US" altLang="zh-CN" sz="3200" dirty="0" err="1">
                <a:ea typeface="SimSun" panose="02010600030101010101" pitchFamily="2" charset="-122"/>
              </a:rPr>
              <a:t>eter</a:t>
            </a:r>
            <a:r>
              <a:rPr lang="en-US" altLang="zh-CN" sz="3200" dirty="0">
                <a:ea typeface="SimSun" panose="02010600030101010101" pitchFamily="2" charset="-122"/>
              </a:rPr>
              <a:t>, 	    </a:t>
            </a:r>
            <a:r>
              <a:rPr lang="en-US" altLang="zh-CN" sz="3200" dirty="0" err="1">
                <a:ea typeface="SimSun" panose="02010600030101010101" pitchFamily="2" charset="-122"/>
              </a:rPr>
              <a:t>kloroform</a:t>
            </a:r>
            <a:r>
              <a:rPr lang="en-US" altLang="zh-CN" sz="3200" dirty="0"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ea typeface="SimSun" panose="02010600030101010101" pitchFamily="2" charset="-122"/>
              </a:rPr>
              <a:t>benzen</a:t>
            </a:r>
            <a:r>
              <a:rPr lang="en-US" altLang="zh-CN" sz="3200" dirty="0">
                <a:ea typeface="SimSun" panose="02010600030101010101" pitchFamily="2" charset="-122"/>
              </a:rPr>
              <a:t>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ea typeface="SimSun" panose="02010600030101010101" pitchFamily="2" charset="-122"/>
              </a:rPr>
              <a:t>	</a:t>
            </a:r>
            <a:r>
              <a:rPr lang="en-US" altLang="zh-CN" sz="3200" dirty="0" err="1">
                <a:ea typeface="SimSun" panose="02010600030101010101" pitchFamily="2" charset="-122"/>
              </a:rPr>
              <a:t>Meliputi</a:t>
            </a:r>
            <a:r>
              <a:rPr lang="en-US" altLang="zh-CN" sz="3200" dirty="0">
                <a:ea typeface="SimSun" panose="02010600030101010101" pitchFamily="2" charset="-122"/>
              </a:rPr>
              <a:t>: lemak, </a:t>
            </a:r>
            <a:r>
              <a:rPr lang="en-US" altLang="zh-CN" sz="3200" dirty="0" err="1">
                <a:ea typeface="SimSun" panose="02010600030101010101" pitchFamily="2" charset="-122"/>
              </a:rPr>
              <a:t>minyak</a:t>
            </a:r>
            <a:r>
              <a:rPr lang="en-US" altLang="zh-CN" sz="3200" dirty="0"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ea typeface="SimSun" panose="02010600030101010101" pitchFamily="2" charset="-122"/>
              </a:rPr>
              <a:t>lilin</a:t>
            </a:r>
            <a:r>
              <a:rPr lang="en-US" altLang="zh-CN" sz="3200" dirty="0">
                <a:ea typeface="SimSun" panose="02010600030101010101" pitchFamily="2" charset="-122"/>
              </a:rPr>
              <a:t>, dan   	    </a:t>
            </a:r>
            <a:r>
              <a:rPr lang="en-US" altLang="zh-CN" sz="3200" dirty="0" err="1">
                <a:ea typeface="SimSun" panose="02010600030101010101" pitchFamily="2" charset="-122"/>
              </a:rPr>
              <a:t>sejenisnya</a:t>
            </a:r>
            <a:r>
              <a:rPr lang="en-US" altLang="zh-CN" sz="3200" dirty="0">
                <a:ea typeface="SimSun" panose="02010600030101010101" pitchFamily="2" charset="-122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zh-CN" sz="3200" dirty="0">
              <a:ea typeface="SimSun" panose="02010600030101010101" pitchFamily="2" charset="-122"/>
            </a:endParaRPr>
          </a:p>
        </p:txBody>
      </p:sp>
      <p:sp>
        <p:nvSpPr>
          <p:cNvPr id="16387" name="Slide Number Placeholder 1">
            <a:extLst>
              <a:ext uri="{FF2B5EF4-FFF2-40B4-BE49-F238E27FC236}">
                <a16:creationId xmlns:a16="http://schemas.microsoft.com/office/drawing/2014/main" id="{346070EE-F5D8-6D42-8FC6-68FC14CC3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DB79643-8139-8945-9295-6D6DBEEFF12F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zh-CN" altLang="en-US" sz="1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>
            <a:extLst>
              <a:ext uri="{FF2B5EF4-FFF2-40B4-BE49-F238E27FC236}">
                <a16:creationId xmlns:a16="http://schemas.microsoft.com/office/drawing/2014/main" id="{0CDDF1BB-4345-C4B8-6CAD-194B90DDC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dirty="0" err="1">
                <a:ea typeface="SimSun" panose="02010600030101010101" pitchFamily="2" charset="-122"/>
              </a:rPr>
              <a:t>Penyebab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tingginya</a:t>
            </a:r>
            <a:r>
              <a:rPr lang="en-US" altLang="zh-CN" sz="2400" b="1" dirty="0"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ea typeface="SimSun" panose="02010600030101010101" pitchFamily="2" charset="-122"/>
              </a:rPr>
              <a:t>kadar</a:t>
            </a:r>
            <a:r>
              <a:rPr lang="en-US" altLang="zh-CN" sz="2400" b="1" dirty="0">
                <a:ea typeface="SimSun" panose="02010600030101010101" pitchFamily="2" charset="-122"/>
              </a:rPr>
              <a:t> lemak</a:t>
            </a:r>
            <a:r>
              <a:rPr lang="en-US" altLang="zh-CN" sz="2400" dirty="0">
                <a:ea typeface="SimSun" panose="02010600030101010101" pitchFamily="2" charset="-122"/>
              </a:rPr>
              <a:t>  </a:t>
            </a:r>
          </a:p>
          <a:p>
            <a:pPr algn="l" eaLnBrk="1" hangingPunct="1">
              <a:lnSpc>
                <a:spcPct val="80000"/>
              </a:lnSpc>
            </a:pP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ea typeface="SimSun" panose="02010600030101010101" pitchFamily="2" charset="-122"/>
              </a:rPr>
              <a:t>Kolesterol</a:t>
            </a:r>
            <a:r>
              <a:rPr lang="en-US" altLang="zh-CN" sz="2400" b="1" dirty="0">
                <a:ea typeface="SimSun" panose="02010600030101010101" pitchFamily="2" charset="-122"/>
              </a:rPr>
              <a:t>:                     </a:t>
            </a:r>
            <a:r>
              <a:rPr lang="en-US" altLang="zh-CN" sz="2400" b="1" dirty="0" err="1">
                <a:ea typeface="SimSun" panose="02010600030101010101" pitchFamily="2" charset="-122"/>
              </a:rPr>
              <a:t>Trigliserida</a:t>
            </a:r>
            <a:r>
              <a:rPr lang="en-US" altLang="zh-CN" sz="2400" b="1" dirty="0">
                <a:ea typeface="SimSun" panose="02010600030101010101" pitchFamily="2" charset="-122"/>
              </a:rPr>
              <a:t>:</a:t>
            </a: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imSun" panose="02010600030101010101" pitchFamily="2" charset="-122"/>
              </a:rPr>
              <a:t>Diet kaya lemak </a:t>
            </a:r>
            <a:r>
              <a:rPr lang="en-US" altLang="zh-CN" sz="2400" dirty="0" err="1">
                <a:ea typeface="SimSun" panose="02010600030101010101" pitchFamily="2" charset="-122"/>
              </a:rPr>
              <a:t>jenuh</a:t>
            </a:r>
            <a:r>
              <a:rPr lang="en-US" altLang="zh-CN" sz="2400" dirty="0">
                <a:ea typeface="SimSun" panose="02010600030101010101" pitchFamily="2" charset="-122"/>
              </a:rPr>
              <a:t>     Diet kaya </a:t>
            </a:r>
            <a:r>
              <a:rPr lang="en-US" altLang="zh-CN" sz="2400" dirty="0" err="1">
                <a:ea typeface="SimSun" panose="02010600030101010101" pitchFamily="2" charset="-122"/>
              </a:rPr>
              <a:t>kalori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imSun" panose="02010600030101010101" pitchFamily="2" charset="-122"/>
              </a:rPr>
              <a:t> &amp; </a:t>
            </a:r>
            <a:r>
              <a:rPr lang="en-US" altLang="zh-CN" sz="2400" dirty="0" err="1">
                <a:ea typeface="SimSun" panose="02010600030101010101" pitchFamily="2" charset="-122"/>
              </a:rPr>
              <a:t>kolesterol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Sirosis</a:t>
            </a:r>
            <a:r>
              <a:rPr lang="en-US" altLang="zh-CN" sz="2400" dirty="0">
                <a:ea typeface="SimSun" panose="02010600030101010101" pitchFamily="2" charset="-122"/>
              </a:rPr>
              <a:t>                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Penyalahgunaan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imSun" panose="02010600030101010101" pitchFamily="2" charset="-122"/>
              </a:rPr>
              <a:t>                           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alkohol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akut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imSun" panose="02010600030101010101" pitchFamily="2" charset="-122"/>
              </a:rPr>
              <a:t>Diabetes </a:t>
            </a:r>
            <a:r>
              <a:rPr lang="en-US" altLang="zh-CN" sz="2400" dirty="0" err="1">
                <a:ea typeface="SimSun" panose="02010600030101010101" pitchFamily="2" charset="-122"/>
              </a:rPr>
              <a:t>yg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tidak</a:t>
            </a:r>
            <a:r>
              <a:rPr lang="en-US" altLang="zh-CN" sz="2400" dirty="0">
                <a:ea typeface="SimSun" panose="02010600030101010101" pitchFamily="2" charset="-122"/>
              </a:rPr>
              <a:t>             Diabetes yang sangat</a:t>
            </a: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terkontrol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dengan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baik</a:t>
            </a:r>
            <a:r>
              <a:rPr lang="en-US" altLang="zh-CN" sz="2400" dirty="0">
                <a:ea typeface="SimSun" panose="02010600030101010101" pitchFamily="2" charset="-122"/>
              </a:rPr>
              <a:t>      </a:t>
            </a:r>
            <a:r>
              <a:rPr lang="en-US" altLang="zh-CN" sz="2400" dirty="0" err="1">
                <a:ea typeface="SimSun" panose="02010600030101010101" pitchFamily="2" charset="-122"/>
              </a:rPr>
              <a:t>tidak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terkontrol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Kelenjar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tiroid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yg</a:t>
            </a:r>
            <a:r>
              <a:rPr lang="en-US" altLang="zh-CN" sz="2400" dirty="0">
                <a:ea typeface="SimSun" panose="02010600030101010101" pitchFamily="2" charset="-122"/>
              </a:rPr>
              <a:t>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Gagal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ginjal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kurang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aktif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Kelenjar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hipofisa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yg</a:t>
            </a:r>
            <a:r>
              <a:rPr lang="en-US" altLang="zh-CN" sz="2400" dirty="0">
                <a:ea typeface="SimSun" panose="02010600030101010101" pitchFamily="2" charset="-122"/>
              </a:rPr>
              <a:t>         </a:t>
            </a:r>
            <a:r>
              <a:rPr lang="en-US" altLang="zh-CN" sz="2400" dirty="0" err="1">
                <a:ea typeface="SimSun" panose="02010600030101010101" pitchFamily="2" charset="-122"/>
              </a:rPr>
              <a:t>Obat-obat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tertentu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terlalu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aktif</a:t>
            </a:r>
            <a:r>
              <a:rPr lang="en-US" altLang="zh-CN" sz="2400" dirty="0">
                <a:ea typeface="SimSun" panose="02010600030101010101" pitchFamily="2" charset="-122"/>
              </a:rPr>
              <a:t>         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Estrogen,Pil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KB,Kortikosteroid</a:t>
            </a:r>
            <a:r>
              <a:rPr lang="en-US" altLang="zh-CN" sz="2400" dirty="0">
                <a:ea typeface="SimSun" panose="02010600030101010101" pitchFamily="2" charset="-122"/>
              </a:rPr>
              <a:t>,</a:t>
            </a: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imSun" panose="02010600030101010101" pitchFamily="2" charset="-122"/>
              </a:rPr>
              <a:t>                           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Diuretik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tiazid</a:t>
            </a:r>
            <a:r>
              <a:rPr lang="en-US" altLang="zh-CN" sz="2400" dirty="0">
                <a:ea typeface="SimSun" panose="02010600030101010101" pitchFamily="2" charset="-122"/>
              </a:rPr>
              <a:t> (pada </a:t>
            </a:r>
            <a:r>
              <a:rPr lang="en-US" altLang="zh-CN" sz="2400" dirty="0" err="1">
                <a:ea typeface="SimSun" panose="02010600030101010101" pitchFamily="2" charset="-122"/>
              </a:rPr>
              <a:t>keadaan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SimSun" panose="02010600030101010101" pitchFamily="2" charset="-122"/>
              </a:rPr>
              <a:t>                           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tertentu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ea typeface="SimSun" panose="02010600030101010101" pitchFamily="2" charset="-122"/>
              </a:rPr>
              <a:t>Gagal</a:t>
            </a:r>
            <a:r>
              <a:rPr lang="en-US" altLang="zh-CN" sz="2400" dirty="0"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ea typeface="SimSun" panose="02010600030101010101" pitchFamily="2" charset="-122"/>
              </a:rPr>
              <a:t>Ginjal</a:t>
            </a:r>
            <a:r>
              <a:rPr lang="en-US" altLang="zh-CN" sz="2400" dirty="0">
                <a:ea typeface="SimSun" panose="02010600030101010101" pitchFamily="2" charset="-122"/>
              </a:rPr>
              <a:t>                     </a:t>
            </a:r>
            <a:r>
              <a:rPr lang="en-US" altLang="zh-CN" sz="2400" dirty="0" err="1">
                <a:ea typeface="SimSun" panose="02010600030101010101" pitchFamily="2" charset="-122"/>
              </a:rPr>
              <a:t>Keturunan</a:t>
            </a:r>
            <a:endParaRPr lang="en-US" altLang="zh-CN" sz="24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86CF5034-9C3C-6099-7F27-AAEF6454B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PENGOBATAN</a:t>
            </a:r>
            <a:br>
              <a:rPr lang="en-US" altLang="zh-CN" sz="3200">
                <a:ea typeface="SimSun" panose="02010600030101010101" pitchFamily="2" charset="-122"/>
              </a:rPr>
            </a:br>
            <a:r>
              <a:rPr lang="en-US" altLang="zh-CN" sz="3200">
                <a:ea typeface="SimSun" panose="02010600030101010101" pitchFamily="2" charset="-122"/>
              </a:rPr>
              <a:t>Diet rendah kolesterol dan rendah lemak jenuh akan mengurangi kadar LDL. </a:t>
            </a:r>
            <a:br>
              <a:rPr lang="en-US" altLang="zh-CN" sz="3200">
                <a:ea typeface="SimSun" panose="02010600030101010101" pitchFamily="2" charset="-122"/>
              </a:rPr>
            </a:br>
            <a:r>
              <a:rPr lang="en-US" altLang="zh-CN" sz="3200">
                <a:ea typeface="SimSun" panose="02010600030101010101" pitchFamily="2" charset="-122"/>
              </a:rPr>
              <a:t>Olah raga bisa membantu mengurangi kadar kolesterol LDL dan menambah kadar kolesterol HDL. </a:t>
            </a:r>
          </a:p>
          <a:p>
            <a:pPr marL="342900" indent="-342900" algn="l" eaLnBrk="1" hangingPunct="1"/>
            <a:endParaRPr lang="en-US" altLang="zh-CN" sz="3200">
              <a:solidFill>
                <a:srgbClr val="FFFF66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>
            <a:extLst>
              <a:ext uri="{FF2B5EF4-FFF2-40B4-BE49-F238E27FC236}">
                <a16:creationId xmlns:a16="http://schemas.microsoft.com/office/drawing/2014/main" id="{4B812AF4-3608-83CC-56D6-DC1F598B4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Pengobatan untuk orang-orang yang memiliki kadar kolesterol atau trigliserida tinggi adalah: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Menurunkan berat badan jika mereka mengalami kelebihan berat badan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Berhenti merokok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Mengurangi jumlah lemak dan kolesterol dalam makanannya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Menambah porsi olah raga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ea typeface="SimSun" panose="02010600030101010101" pitchFamily="2" charset="-122"/>
              </a:rPr>
              <a:t>Mengkonsumsi obat penurun kadar lemak (jika diperlukan). </a:t>
            </a:r>
            <a:br>
              <a:rPr lang="en-US" altLang="zh-CN" sz="2800">
                <a:ea typeface="SimSun" panose="02010600030101010101" pitchFamily="2" charset="-122"/>
              </a:rPr>
            </a:br>
            <a:r>
              <a:rPr lang="en-US" altLang="zh-CN" sz="2800">
                <a:ea typeface="SimSun" panose="02010600030101010101" pitchFamily="2" charset="-122"/>
              </a:rPr>
              <a:t>Jika kadar lemak darah sangat tinggi atau tidak memberikan respon terhadap tindakan diatas, maka dicari penyebabnya yang spesifik dengan melakukan pemeriksaan darah khusus sehingga bisa diberikan pengobatan yang khusus.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https://encrypted-tbn2.gstatic.com/images?q=tbn:ANd9GcTHYHq4dvvAp1LstG7Y4hut59pluJxeNM0mO6Ch4aSszomSZ_3F">
            <a:extLst>
              <a:ext uri="{FF2B5EF4-FFF2-40B4-BE49-F238E27FC236}">
                <a16:creationId xmlns:a16="http://schemas.microsoft.com/office/drawing/2014/main" id="{DC0615F2-6E7C-4D73-036E-9E255355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050"/>
            <a:ext cx="86614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itle 1">
            <a:extLst>
              <a:ext uri="{FF2B5EF4-FFF2-40B4-BE49-F238E27FC236}">
                <a16:creationId xmlns:a16="http://schemas.microsoft.com/office/drawing/2014/main" id="{FDDF8161-74FE-71CC-B5D5-E93F4FD33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1124840"/>
            <a:ext cx="8229600" cy="1143000"/>
          </a:xfrm>
        </p:spPr>
        <p:txBody>
          <a:bodyPr anchor="ctr"/>
          <a:lstStyle/>
          <a:p>
            <a:r>
              <a:rPr lang="en-US" altLang="zh-CN" sz="4400" dirty="0" err="1">
                <a:ea typeface="SimSun" panose="02010600030101010101" pitchFamily="2" charset="-122"/>
              </a:rPr>
              <a:t>Terimakasih</a:t>
            </a:r>
            <a:r>
              <a:rPr lang="en-US" altLang="zh-CN" sz="4400" dirty="0">
                <a:ea typeface="SimSun" panose="02010600030101010101" pitchFamily="2" charset="-122"/>
              </a:rPr>
              <a:t> dan </a:t>
            </a:r>
            <a:r>
              <a:rPr lang="en-US" altLang="zh-CN" sz="4400" dirty="0" err="1">
                <a:ea typeface="SimSun" panose="02010600030101010101" pitchFamily="2" charset="-122"/>
              </a:rPr>
              <a:t>selamat</a:t>
            </a:r>
            <a:r>
              <a:rPr lang="en-US" altLang="zh-CN" sz="4400" dirty="0">
                <a:ea typeface="SimSun" panose="02010600030101010101" pitchFamily="2" charset="-122"/>
              </a:rPr>
              <a:t> </a:t>
            </a:r>
            <a:r>
              <a:rPr lang="en-US" altLang="zh-CN" sz="4400" dirty="0" err="1">
                <a:ea typeface="SimSun" panose="02010600030101010101" pitchFamily="2" charset="-122"/>
              </a:rPr>
              <a:t>belajar</a:t>
            </a:r>
            <a:endParaRPr lang="en-US" altLang="zh-CN" sz="44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5AF81325-250A-E5C3-97CF-751CB1F2C1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3700462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Lipoid = menyerupai lipid, sering dianggap sinonimnya.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Lipid unsur makanan yang penting karena nilai kalori yang tinggi dan vitamin-vitamin yang larut dalam lemak dan juga karena asam-asam lemak yang esensial yang terdapat dalam lemak makanan alam.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Lemak dalam tubuh sebagai sumber energi, disimpan dalam jaringan lemak.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320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9937">
            <a:extLst>
              <a:ext uri="{FF2B5EF4-FFF2-40B4-BE49-F238E27FC236}">
                <a16:creationId xmlns:a16="http://schemas.microsoft.com/office/drawing/2014/main" id="{C8238BAF-FAAA-16E1-AB7C-9EFA72A47B2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74638"/>
            <a:ext cx="8229600" cy="1143000"/>
            <a:chOff x="0" y="0"/>
            <a:chExt cx="8229600" cy="1143000"/>
          </a:xfrm>
        </p:grpSpPr>
        <p:sp>
          <p:nvSpPr>
            <p:cNvPr id="18448" name="Rounded Rectangle 39938">
              <a:extLst>
                <a:ext uri="{FF2B5EF4-FFF2-40B4-BE49-F238E27FC236}">
                  <a16:creationId xmlns:a16="http://schemas.microsoft.com/office/drawing/2014/main" id="{353D23B7-3703-E387-EE82-8C891CD56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900"/>
              <a:ext cx="8229600" cy="11231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18449" name="Rectangle 39939">
              <a:extLst>
                <a:ext uri="{FF2B5EF4-FFF2-40B4-BE49-F238E27FC236}">
                  <a16:creationId xmlns:a16="http://schemas.microsoft.com/office/drawing/2014/main" id="{33802BD1-0FB9-757C-1683-8308B674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0" y="64730"/>
              <a:ext cx="8119940" cy="101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0" tIns="182880" rIns="182880" bIns="18288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en-US" sz="4800">
                  <a:solidFill>
                    <a:srgbClr val="FFFFFF"/>
                  </a:solidFill>
                </a:rPr>
                <a:t>Fungsi Lipid Bagi Manusia</a:t>
              </a:r>
            </a:p>
          </p:txBody>
        </p:sp>
      </p:grpSp>
      <p:grpSp>
        <p:nvGrpSpPr>
          <p:cNvPr id="18434" name="Group 39940">
            <a:extLst>
              <a:ext uri="{FF2B5EF4-FFF2-40B4-BE49-F238E27FC236}">
                <a16:creationId xmlns:a16="http://schemas.microsoft.com/office/drawing/2014/main" id="{D2B757CC-DC02-9B96-BE3D-6897AC1FFBC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8229600" cy="4852988"/>
            <a:chOff x="0" y="0"/>
            <a:chExt cx="8229600" cy="4853136"/>
          </a:xfrm>
        </p:grpSpPr>
        <p:sp>
          <p:nvSpPr>
            <p:cNvPr id="18436" name="Freeform 39941">
              <a:extLst>
                <a:ext uri="{FF2B5EF4-FFF2-40B4-BE49-F238E27FC236}">
                  <a16:creationId xmlns:a16="http://schemas.microsoft.com/office/drawing/2014/main" id="{63563135-C36E-8BC3-0BE1-D02338A6A6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03520" y="-2709545"/>
              <a:ext cx="1251199" cy="6987828"/>
            </a:xfrm>
            <a:custGeom>
              <a:avLst/>
              <a:gdLst>
                <a:gd name="T0" fmla="*/ 208537 w 1251199"/>
                <a:gd name="T1" fmla="*/ 0 h 6987828"/>
                <a:gd name="T2" fmla="*/ 1042661 w 1251199"/>
                <a:gd name="T3" fmla="*/ 0 h 6987828"/>
                <a:gd name="T4" fmla="*/ 1251198 w 1251199"/>
                <a:gd name="T5" fmla="*/ 208537 h 6987828"/>
                <a:gd name="T6" fmla="*/ 1251199 w 1251199"/>
                <a:gd name="T7" fmla="*/ 6987828 h 6987828"/>
                <a:gd name="T8" fmla="*/ 1251199 w 1251199"/>
                <a:gd name="T9" fmla="*/ 6987828 h 6987828"/>
                <a:gd name="T10" fmla="*/ 0 w 1251199"/>
                <a:gd name="T11" fmla="*/ 6987828 h 6987828"/>
                <a:gd name="T12" fmla="*/ 0 w 1251199"/>
                <a:gd name="T13" fmla="*/ 6987828 h 6987828"/>
                <a:gd name="T14" fmla="*/ 0 w 1251199"/>
                <a:gd name="T15" fmla="*/ 208537 h 6987828"/>
                <a:gd name="T16" fmla="*/ 208537 w 1251199"/>
                <a:gd name="T17" fmla="*/ 0 h 6987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1199" h="6987828">
                  <a:moveTo>
                    <a:pt x="208537" y="0"/>
                  </a:moveTo>
                  <a:lnTo>
                    <a:pt x="1042661" y="0"/>
                  </a:lnTo>
                  <a:cubicBezTo>
                    <a:pt x="1157833" y="0"/>
                    <a:pt x="1251198" y="93365"/>
                    <a:pt x="1251198" y="208537"/>
                  </a:cubicBezTo>
                  <a:lnTo>
                    <a:pt x="1251199" y="6987828"/>
                  </a:lnTo>
                  <a:lnTo>
                    <a:pt x="0" y="6987828"/>
                  </a:lnTo>
                  <a:lnTo>
                    <a:pt x="0" y="208537"/>
                  </a:lnTo>
                  <a:cubicBezTo>
                    <a:pt x="0" y="93365"/>
                    <a:pt x="93365" y="0"/>
                    <a:pt x="208537" y="0"/>
                  </a:cubicBezTo>
                  <a:close/>
                </a:path>
              </a:pathLst>
            </a:custGeom>
            <a:solidFill>
              <a:srgbClr val="FFE8CB">
                <a:alpha val="89018"/>
              </a:srgbClr>
            </a:solidFill>
            <a:ln w="12700">
              <a:solidFill>
                <a:srgbClr val="FFE8CB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Rectangle 39942">
              <a:extLst>
                <a:ext uri="{FF2B5EF4-FFF2-40B4-BE49-F238E27FC236}">
                  <a16:creationId xmlns:a16="http://schemas.microsoft.com/office/drawing/2014/main" id="{C8F7B698-5D05-393A-D2AC-CE4EDFB75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208" y="219848"/>
              <a:ext cx="6926749" cy="112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820" tIns="41910" rIns="83820" bIns="41910" anchor="ctr"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286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2200">
                  <a:solidFill>
                    <a:srgbClr val="000000"/>
                  </a:solidFill>
                </a:rPr>
                <a:t>Struktural - Komponen utama dalam sel </a:t>
              </a:r>
              <a:endParaRPr lang="zh-CN" altLang="en-US" sz="2200">
                <a:solidFill>
                  <a:srgbClr val="000000"/>
                </a:solidFill>
              </a:endParaRP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2200">
                  <a:solidFill>
                    <a:srgbClr val="000000"/>
                  </a:solidFill>
                </a:rPr>
                <a:t>Storage - Penyimpan energi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2200">
                  <a:solidFill>
                    <a:srgbClr val="000000"/>
                  </a:solidFill>
                </a:rPr>
                <a:t>Fungsional - Komunikasi sel</a:t>
              </a:r>
            </a:p>
          </p:txBody>
        </p:sp>
        <p:sp>
          <p:nvSpPr>
            <p:cNvPr id="18438" name="Rounded Rectangle 39943">
              <a:extLst>
                <a:ext uri="{FF2B5EF4-FFF2-40B4-BE49-F238E27FC236}">
                  <a16:creationId xmlns:a16="http://schemas.microsoft.com/office/drawing/2014/main" id="{3AE25044-3BAD-1EB4-C56F-8944C8762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2369"/>
              <a:ext cx="1234609" cy="156399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18439" name="Rectangle 39944">
              <a:extLst>
                <a:ext uri="{FF2B5EF4-FFF2-40B4-BE49-F238E27FC236}">
                  <a16:creationId xmlns:a16="http://schemas.microsoft.com/office/drawing/2014/main" id="{710DAEBB-8D5F-5B5C-796A-9F2A50588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7" y="62638"/>
              <a:ext cx="1114071" cy="144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7650" tIns="123825" rIns="247650" bIns="1238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en-US" sz="6500">
                  <a:solidFill>
                    <a:srgbClr val="FFFFFF"/>
                  </a:solidFill>
                </a:rPr>
                <a:t>*</a:t>
              </a:r>
              <a:endParaRPr lang="zh-CN" altLang="en-US" sz="1800"/>
            </a:p>
          </p:txBody>
        </p:sp>
        <p:sp>
          <p:nvSpPr>
            <p:cNvPr id="18440" name="Freeform 39945">
              <a:extLst>
                <a:ext uri="{FF2B5EF4-FFF2-40B4-BE49-F238E27FC236}">
                  <a16:creationId xmlns:a16="http://schemas.microsoft.com/office/drawing/2014/main" id="{72839AF5-DB72-D868-2BC1-EDC7C829A4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03520" y="-1067346"/>
              <a:ext cx="1251199" cy="6987828"/>
            </a:xfrm>
            <a:custGeom>
              <a:avLst/>
              <a:gdLst>
                <a:gd name="T0" fmla="*/ 208537 w 1251199"/>
                <a:gd name="T1" fmla="*/ 0 h 6987828"/>
                <a:gd name="T2" fmla="*/ 1042661 w 1251199"/>
                <a:gd name="T3" fmla="*/ 0 h 6987828"/>
                <a:gd name="T4" fmla="*/ 1251198 w 1251199"/>
                <a:gd name="T5" fmla="*/ 208537 h 6987828"/>
                <a:gd name="T6" fmla="*/ 1251199 w 1251199"/>
                <a:gd name="T7" fmla="*/ 6987828 h 6987828"/>
                <a:gd name="T8" fmla="*/ 1251199 w 1251199"/>
                <a:gd name="T9" fmla="*/ 6987828 h 6987828"/>
                <a:gd name="T10" fmla="*/ 0 w 1251199"/>
                <a:gd name="T11" fmla="*/ 6987828 h 6987828"/>
                <a:gd name="T12" fmla="*/ 0 w 1251199"/>
                <a:gd name="T13" fmla="*/ 6987828 h 6987828"/>
                <a:gd name="T14" fmla="*/ 0 w 1251199"/>
                <a:gd name="T15" fmla="*/ 208537 h 6987828"/>
                <a:gd name="T16" fmla="*/ 208537 w 1251199"/>
                <a:gd name="T17" fmla="*/ 0 h 6987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1199" h="6987828">
                  <a:moveTo>
                    <a:pt x="208537" y="0"/>
                  </a:moveTo>
                  <a:lnTo>
                    <a:pt x="1042661" y="0"/>
                  </a:lnTo>
                  <a:cubicBezTo>
                    <a:pt x="1157833" y="0"/>
                    <a:pt x="1251198" y="93365"/>
                    <a:pt x="1251198" y="208537"/>
                  </a:cubicBezTo>
                  <a:lnTo>
                    <a:pt x="1251199" y="6987828"/>
                  </a:lnTo>
                  <a:lnTo>
                    <a:pt x="0" y="6987828"/>
                  </a:lnTo>
                  <a:lnTo>
                    <a:pt x="0" y="208537"/>
                  </a:lnTo>
                  <a:cubicBezTo>
                    <a:pt x="0" y="93365"/>
                    <a:pt x="93365" y="0"/>
                    <a:pt x="208537" y="0"/>
                  </a:cubicBezTo>
                  <a:close/>
                </a:path>
              </a:pathLst>
            </a:custGeom>
            <a:solidFill>
              <a:srgbClr val="FFFFCB">
                <a:alpha val="89018"/>
              </a:srgbClr>
            </a:solidFill>
            <a:ln w="12700">
              <a:solidFill>
                <a:srgbClr val="FFFFCB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Rectangle 39946">
              <a:extLst>
                <a:ext uri="{FF2B5EF4-FFF2-40B4-BE49-F238E27FC236}">
                  <a16:creationId xmlns:a16="http://schemas.microsoft.com/office/drawing/2014/main" id="{17618469-DC8B-143C-886E-F4C394AB6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208" y="1862047"/>
              <a:ext cx="6926749" cy="112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820" tIns="41910" rIns="83820" bIns="41910" anchor="ctr"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286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2200">
                  <a:solidFill>
                    <a:srgbClr val="000000"/>
                  </a:solidFill>
                </a:rPr>
                <a:t>PUFA: Poly unsaturated fatty acid: menjaga fluiditas tubuh waktu dingin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2200">
                  <a:solidFill>
                    <a:srgbClr val="000000"/>
                  </a:solidFill>
                </a:rPr>
                <a:t>DHA EPA: pengembangan fungsi visual dan neuron</a:t>
              </a:r>
              <a:endParaRPr lang="zh-CN" altLang="en-US" sz="1800"/>
            </a:p>
          </p:txBody>
        </p:sp>
        <p:sp>
          <p:nvSpPr>
            <p:cNvPr id="18442" name="Rounded Rectangle 39947">
              <a:extLst>
                <a:ext uri="{FF2B5EF4-FFF2-40B4-BE49-F238E27FC236}">
                  <a16:creationId xmlns:a16="http://schemas.microsoft.com/office/drawing/2014/main" id="{CCF271B6-9B81-99F4-5F13-DF8FB141B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1644568"/>
              <a:ext cx="1234609" cy="156399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18443" name="Rectangle 39948">
              <a:extLst>
                <a:ext uri="{FF2B5EF4-FFF2-40B4-BE49-F238E27FC236}">
                  <a16:creationId xmlns:a16="http://schemas.microsoft.com/office/drawing/2014/main" id="{98DEF5E2-C01F-1EBA-5811-D27BE927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7" y="1704837"/>
              <a:ext cx="1114071" cy="1443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7650" tIns="123825" rIns="247650" bIns="1238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en-US" sz="6500">
                  <a:solidFill>
                    <a:srgbClr val="FFFFFF"/>
                  </a:solidFill>
                </a:rPr>
                <a:t>*</a:t>
              </a:r>
              <a:endParaRPr lang="zh-CN" altLang="en-US" sz="1800"/>
            </a:p>
          </p:txBody>
        </p:sp>
        <p:sp>
          <p:nvSpPr>
            <p:cNvPr id="18444" name="Freeform 39949">
              <a:extLst>
                <a:ext uri="{FF2B5EF4-FFF2-40B4-BE49-F238E27FC236}">
                  <a16:creationId xmlns:a16="http://schemas.microsoft.com/office/drawing/2014/main" id="{075B6661-91F1-C90A-FF48-39860B0148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06177" y="571541"/>
              <a:ext cx="1251199" cy="6994445"/>
            </a:xfrm>
            <a:custGeom>
              <a:avLst/>
              <a:gdLst>
                <a:gd name="T0" fmla="*/ 208537 w 1251199"/>
                <a:gd name="T1" fmla="*/ 0 h 6994445"/>
                <a:gd name="T2" fmla="*/ 1042661 w 1251199"/>
                <a:gd name="T3" fmla="*/ 0 h 6994445"/>
                <a:gd name="T4" fmla="*/ 1251198 w 1251199"/>
                <a:gd name="T5" fmla="*/ 208537 h 6994445"/>
                <a:gd name="T6" fmla="*/ 1251199 w 1251199"/>
                <a:gd name="T7" fmla="*/ 6994445 h 6994445"/>
                <a:gd name="T8" fmla="*/ 1251199 w 1251199"/>
                <a:gd name="T9" fmla="*/ 6994445 h 6994445"/>
                <a:gd name="T10" fmla="*/ 0 w 1251199"/>
                <a:gd name="T11" fmla="*/ 6994445 h 6994445"/>
                <a:gd name="T12" fmla="*/ 0 w 1251199"/>
                <a:gd name="T13" fmla="*/ 6994445 h 6994445"/>
                <a:gd name="T14" fmla="*/ 0 w 1251199"/>
                <a:gd name="T15" fmla="*/ 208537 h 6994445"/>
                <a:gd name="T16" fmla="*/ 208537 w 1251199"/>
                <a:gd name="T17" fmla="*/ 0 h 6994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1199" h="6994445">
                  <a:moveTo>
                    <a:pt x="208537" y="0"/>
                  </a:moveTo>
                  <a:lnTo>
                    <a:pt x="1042661" y="0"/>
                  </a:lnTo>
                  <a:cubicBezTo>
                    <a:pt x="1157833" y="0"/>
                    <a:pt x="1251198" y="93365"/>
                    <a:pt x="1251198" y="208537"/>
                  </a:cubicBezTo>
                  <a:lnTo>
                    <a:pt x="1251199" y="6994445"/>
                  </a:lnTo>
                  <a:lnTo>
                    <a:pt x="0" y="6994445"/>
                  </a:lnTo>
                  <a:lnTo>
                    <a:pt x="0" y="208537"/>
                  </a:lnTo>
                  <a:cubicBezTo>
                    <a:pt x="0" y="93365"/>
                    <a:pt x="93365" y="0"/>
                    <a:pt x="208537" y="0"/>
                  </a:cubicBezTo>
                  <a:close/>
                </a:path>
              </a:pathLst>
            </a:custGeom>
            <a:solidFill>
              <a:srgbClr val="DBEECF">
                <a:alpha val="89018"/>
              </a:srgbClr>
            </a:solidFill>
            <a:ln w="12700">
              <a:solidFill>
                <a:srgbClr val="DBEECF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39950">
              <a:extLst>
                <a:ext uri="{FF2B5EF4-FFF2-40B4-BE49-F238E27FC236}">
                  <a16:creationId xmlns:a16="http://schemas.microsoft.com/office/drawing/2014/main" id="{F667DEA9-2C13-E82D-8B7E-60B39A1BB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557" y="3504245"/>
              <a:ext cx="6933366" cy="112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820" tIns="41910" rIns="83820" bIns="41910" anchor="ctr"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2286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altLang="en-US" sz="2200">
                  <a:solidFill>
                    <a:srgbClr val="000000"/>
                  </a:solidFill>
                </a:rPr>
                <a:t>Asam lemak jenuh berpotensi menimbulkan hiperkolesterolemia, asam lemak tidak jenuh tidak</a:t>
              </a:r>
            </a:p>
          </p:txBody>
        </p:sp>
        <p:sp>
          <p:nvSpPr>
            <p:cNvPr id="18446" name="Rounded Rectangle 39951">
              <a:extLst>
                <a:ext uri="{FF2B5EF4-FFF2-40B4-BE49-F238E27FC236}">
                  <a16:creationId xmlns:a16="http://schemas.microsoft.com/office/drawing/2014/main" id="{153BCB18-6BC3-E8C5-0DA0-B4211E6F7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3286767"/>
              <a:ext cx="1233957" cy="156399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/>
            </a:p>
          </p:txBody>
        </p:sp>
        <p:sp>
          <p:nvSpPr>
            <p:cNvPr id="18447" name="Rectangle 39952">
              <a:extLst>
                <a:ext uri="{FF2B5EF4-FFF2-40B4-BE49-F238E27FC236}">
                  <a16:creationId xmlns:a16="http://schemas.microsoft.com/office/drawing/2014/main" id="{B884B208-BEDC-8731-BDDB-7E6EF235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5" y="3347004"/>
              <a:ext cx="1113483" cy="1443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7650" tIns="123825" rIns="247650" bIns="1238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en-US" sz="6500">
                  <a:solidFill>
                    <a:srgbClr val="FFFFFF"/>
                  </a:solidFill>
                </a:rPr>
                <a:t>*</a:t>
              </a:r>
              <a:endParaRPr lang="zh-CN" altLang="en-US" sz="1800"/>
            </a:p>
          </p:txBody>
        </p:sp>
      </p:grp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1B859D50-D5B2-8F7A-E6F1-FDAB65857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EEC8757-66D0-5B42-B1EA-CDADA5AE4C90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zh-CN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www.avenir-suisse.ch/wp-content/uploads/2015/02/Kosmetikartikel.jpg">
            <a:extLst>
              <a:ext uri="{FF2B5EF4-FFF2-40B4-BE49-F238E27FC236}">
                <a16:creationId xmlns:a16="http://schemas.microsoft.com/office/drawing/2014/main" id="{ED9AAE20-8365-EDB1-1528-3E90EAFE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27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500E8602-FA1C-FDD5-D189-47F9353ED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 anchor="ctr"/>
          <a:lstStyle/>
          <a:p>
            <a:r>
              <a:rPr lang="en-US" altLang="zh-CN" sz="4400">
                <a:ea typeface="SimSun" panose="02010600030101010101" pitchFamily="2" charset="-122"/>
              </a:rPr>
              <a:t>PERAN LIPID DALAM BIDANG FARMASI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F595FE7-AB1A-B217-8921-13BD859C16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16706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3200">
              <a:ea typeface="SimSun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Bahan obat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Bahan tambahan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Bahan makanan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3200">
                <a:ea typeface="SimSun" panose="02010600030101010101" pitchFamily="2" charset="-122"/>
              </a:rPr>
              <a:t>Pelarut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3200">
              <a:ea typeface="SimSun" panose="02010600030101010101" pitchFamily="2" charset="-122"/>
            </a:endParaRPr>
          </a:p>
        </p:txBody>
      </p:sp>
      <p:pic>
        <p:nvPicPr>
          <p:cNvPr id="19460" name="Picture 6" descr="http://d7news.com/wp-content/uploads/2015/09/obat-obatan.jpg">
            <a:extLst>
              <a:ext uri="{FF2B5EF4-FFF2-40B4-BE49-F238E27FC236}">
                <a16:creationId xmlns:a16="http://schemas.microsoft.com/office/drawing/2014/main" id="{88B49595-01DD-FB33-4B0D-9575F3CB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76713"/>
            <a:ext cx="43275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1">
            <a:extLst>
              <a:ext uri="{FF2B5EF4-FFF2-40B4-BE49-F238E27FC236}">
                <a16:creationId xmlns:a16="http://schemas.microsoft.com/office/drawing/2014/main" id="{2B18A929-1C9D-FF19-6C7F-A96930111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7C55C1D-3A17-1A46-B00C-856D87D13B3F}" type="slidenum">
              <a:rPr lang="zh-CN" altLang="en-US" sz="14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zh-CN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C0C0C"/>
      </a:dk1>
      <a:lt1>
        <a:srgbClr val="FFFFFF"/>
      </a:lt1>
      <a:dk2>
        <a:srgbClr val="4E1919"/>
      </a:dk2>
      <a:lt2>
        <a:srgbClr val="EAEBDE"/>
      </a:lt2>
      <a:accent1>
        <a:srgbClr val="FF0000"/>
      </a:accent1>
      <a:accent2>
        <a:srgbClr val="FFC000"/>
      </a:accent2>
      <a:accent3>
        <a:srgbClr val="FFFFFF"/>
      </a:accent3>
      <a:accent4>
        <a:srgbClr val="080808"/>
      </a:accent4>
      <a:accent5>
        <a:srgbClr val="FFAAAA"/>
      </a:accent5>
      <a:accent6>
        <a:srgbClr val="E5AC00"/>
      </a:accent6>
      <a:hlink>
        <a:srgbClr val="DB5353"/>
      </a:hlink>
      <a:folHlink>
        <a:srgbClr val="903638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C0C0C"/>
      </a:dk1>
      <a:lt1>
        <a:srgbClr val="FFFFFF"/>
      </a:lt1>
      <a:dk2>
        <a:srgbClr val="4E1919"/>
      </a:dk2>
      <a:lt2>
        <a:srgbClr val="EAEBDE"/>
      </a:lt2>
      <a:accent1>
        <a:srgbClr val="FF0000"/>
      </a:accent1>
      <a:accent2>
        <a:srgbClr val="FFC000"/>
      </a:accent2>
      <a:accent3>
        <a:srgbClr val="FFFFFF"/>
      </a:accent3>
      <a:accent4>
        <a:srgbClr val="080808"/>
      </a:accent4>
      <a:accent5>
        <a:srgbClr val="FFAAAA"/>
      </a:accent5>
      <a:accent6>
        <a:srgbClr val="E5AC00"/>
      </a:accent6>
      <a:hlink>
        <a:srgbClr val="DB5353"/>
      </a:hlink>
      <a:folHlink>
        <a:srgbClr val="903638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C0C0C"/>
    </a:dk1>
    <a:lt1>
      <a:srgbClr val="FFFFFF"/>
    </a:lt1>
    <a:dk2>
      <a:srgbClr val="4E1919"/>
    </a:dk2>
    <a:lt2>
      <a:srgbClr val="EAEBDE"/>
    </a:lt2>
    <a:accent1>
      <a:srgbClr val="FF0000"/>
    </a:accent1>
    <a:accent2>
      <a:srgbClr val="FFC000"/>
    </a:accent2>
    <a:accent3>
      <a:srgbClr val="FFFFFF"/>
    </a:accent3>
    <a:accent4>
      <a:srgbClr val="090909"/>
    </a:accent4>
    <a:accent5>
      <a:srgbClr val="FFAAAA"/>
    </a:accent5>
    <a:accent6>
      <a:srgbClr val="E7AE00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Pages>0</Pages>
  <Words>2768</Words>
  <Characters>0</Characters>
  <Application>Microsoft Macintosh PowerPoint</Application>
  <DocSecurity>0</DocSecurity>
  <PresentationFormat>On-screen Show (4:3)</PresentationFormat>
  <Lines>0</Lines>
  <Paragraphs>235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Goudy Old Style</vt:lpstr>
      <vt:lpstr>Segoe Print</vt:lpstr>
      <vt:lpstr>Times New Roman</vt:lpstr>
      <vt:lpstr>Wingdings</vt:lpstr>
      <vt:lpstr>Default Design</vt:lpstr>
      <vt:lpstr>LIPID</vt:lpstr>
      <vt:lpstr>Capaian Pembelajaran</vt:lpstr>
      <vt:lpstr>PowerPoint Presentation</vt:lpstr>
      <vt:lpstr>PowerPoint Presentation</vt:lpstr>
      <vt:lpstr>Apa itu Lipid?</vt:lpstr>
      <vt:lpstr>PowerPoint Presentation</vt:lpstr>
      <vt:lpstr>PowerPoint Presentation</vt:lpstr>
      <vt:lpstr>PowerPoint Presentation</vt:lpstr>
      <vt:lpstr>PERAN LIPID DALAM BIDANG FARMASI</vt:lpstr>
      <vt:lpstr>PowerPoint Presentation</vt:lpstr>
      <vt:lpstr>Klasifikasi Lipid</vt:lpstr>
      <vt:lpstr>PowerPoint Presentation</vt:lpstr>
      <vt:lpstr>PowerPoint Presentation</vt:lpstr>
      <vt:lpstr>PowerPoint Presentation</vt:lpstr>
      <vt:lpstr>Berdasarkan Strukturnya</vt:lpstr>
      <vt:lpstr>Berdasarkan Fungsinya</vt:lpstr>
      <vt:lpstr>PowerPoint Presentation</vt:lpstr>
      <vt:lpstr>PowerPoint Presentation</vt:lpstr>
      <vt:lpstr>Asam Lemak</vt:lpstr>
      <vt:lpstr>PowerPoint Presentation</vt:lpstr>
      <vt:lpstr>ASAM LEMAK</vt:lpstr>
      <vt:lpstr>PowerPoint Presentation</vt:lpstr>
      <vt:lpstr>PowerPoint Presentation</vt:lpstr>
      <vt:lpstr>Asam Lemak</vt:lpstr>
      <vt:lpstr>PowerPoint Presentation</vt:lpstr>
      <vt:lpstr>PowerPoint Presentation</vt:lpstr>
      <vt:lpstr>Biosintesis Asam Lemak</vt:lpstr>
      <vt:lpstr>PowerPoint Presentation</vt:lpstr>
      <vt:lpstr>PowerPoint Presentation</vt:lpstr>
      <vt:lpstr>PowerPoint Presentation</vt:lpstr>
      <vt:lpstr>PowerPoint Presentation</vt:lpstr>
      <vt:lpstr>Tahap mekanisme reaksi biosintesis asam lemak</vt:lpstr>
      <vt:lpstr>PowerPoint Presentation</vt:lpstr>
      <vt:lpstr>TRIGLISERIDA</vt:lpstr>
      <vt:lpstr>PowerPoint Presentation</vt:lpstr>
      <vt:lpstr>PowerPoint Presentation</vt:lpstr>
      <vt:lpstr>PowerPoint Presentation</vt:lpstr>
      <vt:lpstr>FOSFOLIPID</vt:lpstr>
      <vt:lpstr>Fosfolipid</vt:lpstr>
      <vt:lpstr>PowerPoint Presentation</vt:lpstr>
      <vt:lpstr>PowerPoint Presentation</vt:lpstr>
      <vt:lpstr>Minyak Kelapa Oleum Cocos</vt:lpstr>
      <vt:lpstr>Minyak Kacang Tanah Oleum Arachnis</vt:lpstr>
      <vt:lpstr>Minyak Wijen Oleum Sesame</vt:lpstr>
      <vt:lpstr>Minyak Zaitun Oleum Olivarum</vt:lpstr>
      <vt:lpstr>Minyak Biji Bunga Matahari</vt:lpstr>
      <vt:lpstr>Minyak Kedelai</vt:lpstr>
      <vt:lpstr>Minyak Kakao Oleum Cacao</vt:lpstr>
      <vt:lpstr>Minyak Ikan Cod Liver Oil</vt:lpstr>
      <vt:lpstr>Analisis Lipid/Asam Lemak</vt:lpstr>
      <vt:lpstr>Analisis Asam Lemak</vt:lpstr>
      <vt:lpstr>Hiperlipidemia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 dan selamat belajar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Leaves</dc:title>
  <dc:subject/>
  <dc:creator>Presentation Magazine</dc:creator>
  <cp:keywords/>
  <dc:description/>
  <cp:lastModifiedBy>Microsoft Office User</cp:lastModifiedBy>
  <cp:revision>120</cp:revision>
  <dcterms:created xsi:type="dcterms:W3CDTF">2019-09-09T16:04:36Z</dcterms:created>
  <dcterms:modified xsi:type="dcterms:W3CDTF">2023-10-06T02:35:14Z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