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3" r:id="rId1"/>
  </p:sldMasterIdLst>
  <p:sldIdLst>
    <p:sldId id="256" r:id="rId2"/>
    <p:sldId id="339" r:id="rId3"/>
    <p:sldId id="343" r:id="rId4"/>
    <p:sldId id="344" r:id="rId5"/>
    <p:sldId id="337" r:id="rId6"/>
    <p:sldId id="345" r:id="rId7"/>
    <p:sldId id="349" r:id="rId8"/>
    <p:sldId id="257" r:id="rId9"/>
    <p:sldId id="258" r:id="rId10"/>
    <p:sldId id="259" r:id="rId11"/>
    <p:sldId id="346" r:id="rId12"/>
    <p:sldId id="301" r:id="rId13"/>
    <p:sldId id="302" r:id="rId14"/>
    <p:sldId id="303" r:id="rId15"/>
    <p:sldId id="304" r:id="rId16"/>
    <p:sldId id="299" r:id="rId17"/>
    <p:sldId id="305" r:id="rId18"/>
    <p:sldId id="306" r:id="rId19"/>
    <p:sldId id="347" r:id="rId20"/>
    <p:sldId id="307" r:id="rId21"/>
    <p:sldId id="308" r:id="rId22"/>
    <p:sldId id="309" r:id="rId23"/>
    <p:sldId id="313" r:id="rId24"/>
    <p:sldId id="314" r:id="rId25"/>
    <p:sldId id="315" r:id="rId26"/>
    <p:sldId id="310" r:id="rId27"/>
    <p:sldId id="340" r:id="rId28"/>
    <p:sldId id="311" r:id="rId29"/>
    <p:sldId id="348" r:id="rId30"/>
    <p:sldId id="312" r:id="rId31"/>
    <p:sldId id="342" r:id="rId32"/>
    <p:sldId id="341" r:id="rId33"/>
    <p:sldId id="316" r:id="rId34"/>
    <p:sldId id="317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0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ji Winanta, M. Sc., Apt" initials="AWMSA" lastIdx="2" clrIdx="0">
    <p:extLst>
      <p:ext uri="{19B8F6BF-5375-455C-9EA6-DF929625EA0E}">
        <p15:presenceInfo xmlns:p15="http://schemas.microsoft.com/office/powerpoint/2012/main" userId="S::ajiwinanta@umy.ac.id::e49710a2-05a2-4ecf-888e-0bed28b53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53"/>
  </p:normalViewPr>
  <p:slideViewPr>
    <p:cSldViewPr snapToGrid="0" snapToObjects="1">
      <p:cViewPr varScale="1">
        <p:scale>
          <a:sx n="88" d="100"/>
          <a:sy n="88" d="100"/>
        </p:scale>
        <p:origin x="1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5T20:30:45.05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0-09-15T20:31:02.481" idx="2">
    <p:pos x="146" y="146"/>
    <p:text>Thapsigargin ; kemuning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DFCF7-8E66-4A76-AA97-05FE0853B5C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59ACEF-8A80-43DF-A98D-409B12248D3C}">
      <dgm:prSet/>
      <dgm:spPr/>
      <dgm:t>
        <a:bodyPr/>
        <a:lstStyle/>
        <a:p>
          <a:r>
            <a:rPr lang="en-US"/>
            <a:t>Memberikan informasi tentang senyawa penuntun untuk penelusuran senyawa aktif baru</a:t>
          </a:r>
        </a:p>
      </dgm:t>
    </dgm:pt>
    <dgm:pt modelId="{69C1FC71-3331-4FC7-A978-ECCAB5188B1B}" type="parTrans" cxnId="{451A787B-BF16-4DA5-AAEB-9D4133A7D99E}">
      <dgm:prSet/>
      <dgm:spPr/>
      <dgm:t>
        <a:bodyPr/>
        <a:lstStyle/>
        <a:p>
          <a:endParaRPr lang="en-US"/>
        </a:p>
      </dgm:t>
    </dgm:pt>
    <dgm:pt modelId="{2CC57084-E5AE-4ED5-89A2-E8C779F74402}" type="sibTrans" cxnId="{451A787B-BF16-4DA5-AAEB-9D4133A7D99E}">
      <dgm:prSet/>
      <dgm:spPr/>
      <dgm:t>
        <a:bodyPr/>
        <a:lstStyle/>
        <a:p>
          <a:endParaRPr lang="en-US"/>
        </a:p>
      </dgm:t>
    </dgm:pt>
    <dgm:pt modelId="{7CECB072-9B15-4C92-800B-8219ED12B118}">
      <dgm:prSet/>
      <dgm:spPr/>
      <dgm:t>
        <a:bodyPr/>
        <a:lstStyle/>
        <a:p>
          <a:r>
            <a:rPr lang="en-US"/>
            <a:t>Membantu dalam penggolongan/ klasifikasi senyawa  metabolit sekunder</a:t>
          </a:r>
        </a:p>
      </dgm:t>
    </dgm:pt>
    <dgm:pt modelId="{6DA86954-0C9D-42B3-933F-D8E3AADAA113}" type="parTrans" cxnId="{54DAE740-9B5D-4020-9C00-B198B25EA02E}">
      <dgm:prSet/>
      <dgm:spPr/>
      <dgm:t>
        <a:bodyPr/>
        <a:lstStyle/>
        <a:p>
          <a:endParaRPr lang="en-US"/>
        </a:p>
      </dgm:t>
    </dgm:pt>
    <dgm:pt modelId="{18E3E565-D71F-4C79-9C1D-737735BA30CB}" type="sibTrans" cxnId="{54DAE740-9B5D-4020-9C00-B198B25EA02E}">
      <dgm:prSet/>
      <dgm:spPr/>
      <dgm:t>
        <a:bodyPr/>
        <a:lstStyle/>
        <a:p>
          <a:endParaRPr lang="en-US"/>
        </a:p>
      </dgm:t>
    </dgm:pt>
    <dgm:pt modelId="{DEFBE6F1-4F6A-494E-AB1A-6C0BE4C2A99D}" type="pres">
      <dgm:prSet presAssocID="{BBADFCF7-8E66-4A76-AA97-05FE0853B5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978676-3EED-D44C-BC19-15804BFF2C0D}" type="pres">
      <dgm:prSet presAssocID="{9A59ACEF-8A80-43DF-A98D-409B12248D3C}" presName="hierRoot1" presStyleCnt="0"/>
      <dgm:spPr/>
    </dgm:pt>
    <dgm:pt modelId="{C148BACC-6B59-B448-BCB2-E62821F1A56F}" type="pres">
      <dgm:prSet presAssocID="{9A59ACEF-8A80-43DF-A98D-409B12248D3C}" presName="composite" presStyleCnt="0"/>
      <dgm:spPr/>
    </dgm:pt>
    <dgm:pt modelId="{3E8D9712-BEFC-B344-A1C5-DD463A0C80C4}" type="pres">
      <dgm:prSet presAssocID="{9A59ACEF-8A80-43DF-A98D-409B12248D3C}" presName="background" presStyleLbl="node0" presStyleIdx="0" presStyleCnt="2"/>
      <dgm:spPr/>
    </dgm:pt>
    <dgm:pt modelId="{C2F9B92C-3AB7-174C-A16A-C80FB52C3AED}" type="pres">
      <dgm:prSet presAssocID="{9A59ACEF-8A80-43DF-A98D-409B12248D3C}" presName="text" presStyleLbl="fgAcc0" presStyleIdx="0" presStyleCnt="2">
        <dgm:presLayoutVars>
          <dgm:chPref val="3"/>
        </dgm:presLayoutVars>
      </dgm:prSet>
      <dgm:spPr/>
    </dgm:pt>
    <dgm:pt modelId="{8E8816AF-50F2-154C-989A-F261178662B9}" type="pres">
      <dgm:prSet presAssocID="{9A59ACEF-8A80-43DF-A98D-409B12248D3C}" presName="hierChild2" presStyleCnt="0"/>
      <dgm:spPr/>
    </dgm:pt>
    <dgm:pt modelId="{814175F7-E425-B94E-A69F-AEBEF237B4F2}" type="pres">
      <dgm:prSet presAssocID="{7CECB072-9B15-4C92-800B-8219ED12B118}" presName="hierRoot1" presStyleCnt="0"/>
      <dgm:spPr/>
    </dgm:pt>
    <dgm:pt modelId="{C2B3B6E0-1F95-5A46-A91F-FEB724EC6A50}" type="pres">
      <dgm:prSet presAssocID="{7CECB072-9B15-4C92-800B-8219ED12B118}" presName="composite" presStyleCnt="0"/>
      <dgm:spPr/>
    </dgm:pt>
    <dgm:pt modelId="{52465B42-1DFB-964E-8662-AA8F7F3561C5}" type="pres">
      <dgm:prSet presAssocID="{7CECB072-9B15-4C92-800B-8219ED12B118}" presName="background" presStyleLbl="node0" presStyleIdx="1" presStyleCnt="2"/>
      <dgm:spPr/>
    </dgm:pt>
    <dgm:pt modelId="{23F5B9F0-FA91-F040-BE22-3DFDACF5A62D}" type="pres">
      <dgm:prSet presAssocID="{7CECB072-9B15-4C92-800B-8219ED12B118}" presName="text" presStyleLbl="fgAcc0" presStyleIdx="1" presStyleCnt="2">
        <dgm:presLayoutVars>
          <dgm:chPref val="3"/>
        </dgm:presLayoutVars>
      </dgm:prSet>
      <dgm:spPr/>
    </dgm:pt>
    <dgm:pt modelId="{740F61C5-938E-AE49-B98E-DDC170EF15E0}" type="pres">
      <dgm:prSet presAssocID="{7CECB072-9B15-4C92-800B-8219ED12B118}" presName="hierChild2" presStyleCnt="0"/>
      <dgm:spPr/>
    </dgm:pt>
  </dgm:ptLst>
  <dgm:cxnLst>
    <dgm:cxn modelId="{54DAE740-9B5D-4020-9C00-B198B25EA02E}" srcId="{BBADFCF7-8E66-4A76-AA97-05FE0853B5CB}" destId="{7CECB072-9B15-4C92-800B-8219ED12B118}" srcOrd="1" destOrd="0" parTransId="{6DA86954-0C9D-42B3-933F-D8E3AADAA113}" sibTransId="{18E3E565-D71F-4C79-9C1D-737735BA30CB}"/>
    <dgm:cxn modelId="{38135742-E04A-B44F-B887-291BA98A7837}" type="presOf" srcId="{7CECB072-9B15-4C92-800B-8219ED12B118}" destId="{23F5B9F0-FA91-F040-BE22-3DFDACF5A62D}" srcOrd="0" destOrd="0" presId="urn:microsoft.com/office/officeart/2005/8/layout/hierarchy1"/>
    <dgm:cxn modelId="{451A787B-BF16-4DA5-AAEB-9D4133A7D99E}" srcId="{BBADFCF7-8E66-4A76-AA97-05FE0853B5CB}" destId="{9A59ACEF-8A80-43DF-A98D-409B12248D3C}" srcOrd="0" destOrd="0" parTransId="{69C1FC71-3331-4FC7-A978-ECCAB5188B1B}" sibTransId="{2CC57084-E5AE-4ED5-89A2-E8C779F74402}"/>
    <dgm:cxn modelId="{80A646A8-3430-464F-A52F-72D00374A06A}" type="presOf" srcId="{9A59ACEF-8A80-43DF-A98D-409B12248D3C}" destId="{C2F9B92C-3AB7-174C-A16A-C80FB52C3AED}" srcOrd="0" destOrd="0" presId="urn:microsoft.com/office/officeart/2005/8/layout/hierarchy1"/>
    <dgm:cxn modelId="{001009F2-74FD-3A4F-A259-BCAEA546F2B5}" type="presOf" srcId="{BBADFCF7-8E66-4A76-AA97-05FE0853B5CB}" destId="{DEFBE6F1-4F6A-494E-AB1A-6C0BE4C2A99D}" srcOrd="0" destOrd="0" presId="urn:microsoft.com/office/officeart/2005/8/layout/hierarchy1"/>
    <dgm:cxn modelId="{B77EAD9E-731D-AD41-83CA-A8230628BEBC}" type="presParOf" srcId="{DEFBE6F1-4F6A-494E-AB1A-6C0BE4C2A99D}" destId="{21978676-3EED-D44C-BC19-15804BFF2C0D}" srcOrd="0" destOrd="0" presId="urn:microsoft.com/office/officeart/2005/8/layout/hierarchy1"/>
    <dgm:cxn modelId="{E84C7723-9B7B-AE4A-AF3C-46F125DF6251}" type="presParOf" srcId="{21978676-3EED-D44C-BC19-15804BFF2C0D}" destId="{C148BACC-6B59-B448-BCB2-E62821F1A56F}" srcOrd="0" destOrd="0" presId="urn:microsoft.com/office/officeart/2005/8/layout/hierarchy1"/>
    <dgm:cxn modelId="{F95C82D2-7B92-C647-BA92-C1B05AAAA3E5}" type="presParOf" srcId="{C148BACC-6B59-B448-BCB2-E62821F1A56F}" destId="{3E8D9712-BEFC-B344-A1C5-DD463A0C80C4}" srcOrd="0" destOrd="0" presId="urn:microsoft.com/office/officeart/2005/8/layout/hierarchy1"/>
    <dgm:cxn modelId="{9A1F1946-F514-0943-9A91-59F436DBD491}" type="presParOf" srcId="{C148BACC-6B59-B448-BCB2-E62821F1A56F}" destId="{C2F9B92C-3AB7-174C-A16A-C80FB52C3AED}" srcOrd="1" destOrd="0" presId="urn:microsoft.com/office/officeart/2005/8/layout/hierarchy1"/>
    <dgm:cxn modelId="{753C0EA5-B36A-8142-8B68-8C9E4DC91D58}" type="presParOf" srcId="{21978676-3EED-D44C-BC19-15804BFF2C0D}" destId="{8E8816AF-50F2-154C-989A-F261178662B9}" srcOrd="1" destOrd="0" presId="urn:microsoft.com/office/officeart/2005/8/layout/hierarchy1"/>
    <dgm:cxn modelId="{6BC3A901-FA79-0A48-AA1B-742749741337}" type="presParOf" srcId="{DEFBE6F1-4F6A-494E-AB1A-6C0BE4C2A99D}" destId="{814175F7-E425-B94E-A69F-AEBEF237B4F2}" srcOrd="1" destOrd="0" presId="urn:microsoft.com/office/officeart/2005/8/layout/hierarchy1"/>
    <dgm:cxn modelId="{085236DC-9C15-CB4C-AA2B-35D5A77DEABB}" type="presParOf" srcId="{814175F7-E425-B94E-A69F-AEBEF237B4F2}" destId="{C2B3B6E0-1F95-5A46-A91F-FEB724EC6A50}" srcOrd="0" destOrd="0" presId="urn:microsoft.com/office/officeart/2005/8/layout/hierarchy1"/>
    <dgm:cxn modelId="{EF48FD36-CE85-5D45-A6DC-1E8E9AAA00A9}" type="presParOf" srcId="{C2B3B6E0-1F95-5A46-A91F-FEB724EC6A50}" destId="{52465B42-1DFB-964E-8662-AA8F7F3561C5}" srcOrd="0" destOrd="0" presId="urn:microsoft.com/office/officeart/2005/8/layout/hierarchy1"/>
    <dgm:cxn modelId="{B4224AF2-1FEC-D24D-AC90-8E58616E4F38}" type="presParOf" srcId="{C2B3B6E0-1F95-5A46-A91F-FEB724EC6A50}" destId="{23F5B9F0-FA91-F040-BE22-3DFDACF5A62D}" srcOrd="1" destOrd="0" presId="urn:microsoft.com/office/officeart/2005/8/layout/hierarchy1"/>
    <dgm:cxn modelId="{9CFC789F-DB76-824E-97E6-D618263CE25C}" type="presParOf" srcId="{814175F7-E425-B94E-A69F-AEBEF237B4F2}" destId="{740F61C5-938E-AE49-B98E-DDC170EF15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D9712-BEFC-B344-A1C5-DD463A0C80C4}">
      <dsp:nvSpPr>
        <dsp:cNvPr id="0" name=""/>
        <dsp:cNvSpPr/>
      </dsp:nvSpPr>
      <dsp:spPr>
        <a:xfrm>
          <a:off x="1227" y="21313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9B92C-3AB7-174C-A16A-C80FB52C3AED}">
      <dsp:nvSpPr>
        <dsp:cNvPr id="0" name=""/>
        <dsp:cNvSpPr/>
      </dsp:nvSpPr>
      <dsp:spPr>
        <a:xfrm>
          <a:off x="480082" y="66805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Memberikan informasi tentang senyawa penuntun untuk penelusuran senyawa aktif baru</a:t>
          </a:r>
        </a:p>
      </dsp:txBody>
      <dsp:txXfrm>
        <a:off x="560236" y="748205"/>
        <a:ext cx="4149382" cy="2576345"/>
      </dsp:txXfrm>
    </dsp:sp>
    <dsp:sp modelId="{52465B42-1DFB-964E-8662-AA8F7F3561C5}">
      <dsp:nvSpPr>
        <dsp:cNvPr id="0" name=""/>
        <dsp:cNvSpPr/>
      </dsp:nvSpPr>
      <dsp:spPr>
        <a:xfrm>
          <a:off x="5268627" y="21313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5B9F0-FA91-F040-BE22-3DFDACF5A62D}">
      <dsp:nvSpPr>
        <dsp:cNvPr id="0" name=""/>
        <dsp:cNvSpPr/>
      </dsp:nvSpPr>
      <dsp:spPr>
        <a:xfrm>
          <a:off x="5747481" y="66805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Membantu dalam penggolongan/ klasifikasi senyawa  metabolit sekunder</a:t>
          </a:r>
        </a:p>
      </dsp:txBody>
      <dsp:txXfrm>
        <a:off x="5827635" y="748205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3D49-A7C0-5740-A4B1-3569252FA5EB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A51784D-C6DC-1946-B4C6-617580F3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3D49-A7C0-5740-A4B1-3569252FA5EB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4D-C6DC-1946-B4C6-617580F3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6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3D49-A7C0-5740-A4B1-3569252FA5EB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4D-C6DC-1946-B4C6-617580F3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3D49-A7C0-5740-A4B1-3569252FA5EB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4D-C6DC-1946-B4C6-617580F3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6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D383D49-A7C0-5740-A4B1-3569252FA5EB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A51784D-C6DC-1946-B4C6-617580F3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0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3D49-A7C0-5740-A4B1-3569252FA5EB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4D-C6DC-1946-B4C6-617580F3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26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3D49-A7C0-5740-A4B1-3569252FA5EB}" type="datetimeFigureOut">
              <a:rPr lang="en-US" smtClean="0"/>
              <a:t>9/21/23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4D-C6DC-1946-B4C6-617580F3AF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43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3D49-A7C0-5740-A4B1-3569252FA5EB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4D-C6DC-1946-B4C6-617580F3AF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23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3D49-A7C0-5740-A4B1-3569252FA5EB}" type="datetimeFigureOut">
              <a:rPr lang="en-US" smtClean="0"/>
              <a:t>9/21/23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4D-C6DC-1946-B4C6-617580F3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4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3D49-A7C0-5740-A4B1-3569252FA5EB}" type="datetimeFigureOut">
              <a:rPr lang="en-US" smtClean="0"/>
              <a:t>9/21/23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4D-C6DC-1946-B4C6-617580F3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99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3D49-A7C0-5740-A4B1-3569252FA5EB}" type="datetimeFigureOut">
              <a:rPr lang="en-US" smtClean="0"/>
              <a:t>9/21/23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784D-C6DC-1946-B4C6-617580F3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D383D49-A7C0-5740-A4B1-3569252FA5EB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A51784D-C6DC-1946-B4C6-617580F3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8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830760-26BB-4DF9-938D-77E5D34C8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60E5A-41F0-C04F-8E61-912CAEEC6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59" y="845031"/>
            <a:ext cx="6251029" cy="2402665"/>
          </a:xfrm>
        </p:spPr>
        <p:txBody>
          <a:bodyPr>
            <a:normAutofit/>
          </a:bodyPr>
          <a:lstStyle/>
          <a:p>
            <a:r>
              <a:rPr lang="en-US" sz="7200"/>
              <a:t>Jalur Asetat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5C51B-9659-F648-AC7F-C757A069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539525"/>
            <a:ext cx="4448083" cy="1984711"/>
          </a:xfrm>
        </p:spPr>
        <p:txBody>
          <a:bodyPr>
            <a:normAutofit/>
          </a:bodyPr>
          <a:lstStyle/>
          <a:p>
            <a:r>
              <a:rPr lang="en-US" dirty="0"/>
              <a:t>apt. Aji </a:t>
            </a:r>
            <a:r>
              <a:rPr lang="en-US" dirty="0" err="1"/>
              <a:t>Winanta</a:t>
            </a:r>
            <a:r>
              <a:rPr lang="en-US" dirty="0"/>
              <a:t>, M.Sc.</a:t>
            </a:r>
          </a:p>
        </p:txBody>
      </p:sp>
      <p:pic>
        <p:nvPicPr>
          <p:cNvPr id="4" name="Picture 5" descr="D:\My Dokument\Downloads\index.jpeg">
            <a:extLst>
              <a:ext uri="{FF2B5EF4-FFF2-40B4-BE49-F238E27FC236}">
                <a16:creationId xmlns:a16="http://schemas.microsoft.com/office/drawing/2014/main" id="{4D7C4D41-2308-D449-A7B8-1FEFA946A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1354" r="7504" b="-1"/>
          <a:stretch/>
        </p:blipFill>
        <p:spPr bwMode="auto">
          <a:xfrm>
            <a:off x="7853983" y="-2"/>
            <a:ext cx="4329965" cy="3793338"/>
          </a:xfrm>
          <a:custGeom>
            <a:avLst/>
            <a:gdLst/>
            <a:ahLst/>
            <a:cxnLst/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  <a:noFill/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12B191D-14E0-48C6-9541-2DC3B7D19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62035" y="0"/>
            <a:ext cx="4329965" cy="3793338"/>
          </a:xfrm>
          <a:custGeom>
            <a:avLst/>
            <a:gdLst>
              <a:gd name="connsiteX0" fmla="*/ 620085 w 4329965"/>
              <a:gd name="connsiteY0" fmla="*/ 0 h 3793338"/>
              <a:gd name="connsiteX1" fmla="*/ 4329965 w 4329965"/>
              <a:gd name="connsiteY1" fmla="*/ 0 h 3793338"/>
              <a:gd name="connsiteX2" fmla="*/ 4329965 w 4329965"/>
              <a:gd name="connsiteY2" fmla="*/ 2733720 h 3793338"/>
              <a:gd name="connsiteX3" fmla="*/ 4251051 w 4329965"/>
              <a:gd name="connsiteY3" fmla="*/ 2820548 h 3793338"/>
              <a:gd name="connsiteX4" fmla="*/ 2611921 w 4329965"/>
              <a:gd name="connsiteY4" fmla="*/ 3499497 h 3793338"/>
              <a:gd name="connsiteX5" fmla="*/ 293841 w 4329965"/>
              <a:gd name="connsiteY5" fmla="*/ 1181418 h 3793338"/>
              <a:gd name="connsiteX6" fmla="*/ 573621 w 4329965"/>
              <a:gd name="connsiteY6" fmla="*/ 76483 h 3793338"/>
              <a:gd name="connsiteX7" fmla="*/ 284617 w 4329965"/>
              <a:gd name="connsiteY7" fmla="*/ 0 h 3793338"/>
              <a:gd name="connsiteX8" fmla="*/ 543760 w 4329965"/>
              <a:gd name="connsiteY8" fmla="*/ 0 h 3793338"/>
              <a:gd name="connsiteX9" fmla="*/ 516204 w 4329965"/>
              <a:gd name="connsiteY9" fmla="*/ 45359 h 3793338"/>
              <a:gd name="connsiteX10" fmla="*/ 228543 w 4329965"/>
              <a:gd name="connsiteY10" fmla="*/ 1181418 h 3793338"/>
              <a:gd name="connsiteX11" fmla="*/ 2611921 w 4329965"/>
              <a:gd name="connsiteY11" fmla="*/ 3564795 h 3793338"/>
              <a:gd name="connsiteX12" fmla="*/ 4297223 w 4329965"/>
              <a:gd name="connsiteY12" fmla="*/ 2866720 h 3793338"/>
              <a:gd name="connsiteX13" fmla="*/ 4329965 w 4329965"/>
              <a:gd name="connsiteY13" fmla="*/ 2830694 h 3793338"/>
              <a:gd name="connsiteX14" fmla="*/ 4329965 w 4329965"/>
              <a:gd name="connsiteY14" fmla="*/ 3145443 h 3793338"/>
              <a:gd name="connsiteX15" fmla="*/ 4273345 w 4329965"/>
              <a:gd name="connsiteY15" fmla="*/ 3196903 h 3793338"/>
              <a:gd name="connsiteX16" fmla="*/ 2611921 w 4329965"/>
              <a:gd name="connsiteY16" fmla="*/ 3793338 h 3793338"/>
              <a:gd name="connsiteX17" fmla="*/ 0 w 4329965"/>
              <a:gd name="connsiteY17" fmla="*/ 1181418 h 3793338"/>
              <a:gd name="connsiteX18" fmla="*/ 205258 w 4329965"/>
              <a:gd name="connsiteY18" fmla="*/ 164740 h 37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Picture 1" descr="D:\My Dokument\Downloads\images.jpeg">
            <a:extLst>
              <a:ext uri="{FF2B5EF4-FFF2-40B4-BE49-F238E27FC236}">
                <a16:creationId xmlns:a16="http://schemas.microsoft.com/office/drawing/2014/main" id="{2C4195C5-BBB2-F64B-B8FE-6ED2E4978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0298" r="15755" b="-1"/>
          <a:stretch/>
        </p:blipFill>
        <p:spPr bwMode="auto">
          <a:xfrm>
            <a:off x="5679762" y="2791344"/>
            <a:ext cx="3197072" cy="3197072"/>
          </a:xfrm>
          <a:custGeom>
            <a:avLst/>
            <a:gdLst/>
            <a:ahLst/>
            <a:cxnLst/>
            <a:rect l="l" t="t" r="r" b="b"/>
            <a:pathLst>
              <a:path w="3197072" h="3197072">
                <a:moveTo>
                  <a:pt x="1598536" y="179835"/>
                </a:moveTo>
                <a:cubicBezTo>
                  <a:pt x="2382063" y="179835"/>
                  <a:pt x="3017237" y="815009"/>
                  <a:pt x="3017237" y="1598536"/>
                </a:cubicBezTo>
                <a:cubicBezTo>
                  <a:pt x="3017237" y="2382063"/>
                  <a:pt x="2382063" y="3017237"/>
                  <a:pt x="1598536" y="3017237"/>
                </a:cubicBezTo>
                <a:cubicBezTo>
                  <a:pt x="815009" y="3017237"/>
                  <a:pt x="179836" y="2382063"/>
                  <a:pt x="179836" y="1598536"/>
                </a:cubicBezTo>
                <a:cubicBezTo>
                  <a:pt x="179836" y="815009"/>
                  <a:pt x="815009" y="179835"/>
                  <a:pt x="1598536" y="179835"/>
                </a:cubicBezTo>
                <a:close/>
                <a:moveTo>
                  <a:pt x="1598536" y="139872"/>
                </a:moveTo>
                <a:cubicBezTo>
                  <a:pt x="792938" y="139872"/>
                  <a:pt x="139872" y="792939"/>
                  <a:pt x="139872" y="1598536"/>
                </a:cubicBezTo>
                <a:cubicBezTo>
                  <a:pt x="139872" y="2404134"/>
                  <a:pt x="792938" y="3057200"/>
                  <a:pt x="1598536" y="3057200"/>
                </a:cubicBezTo>
                <a:cubicBezTo>
                  <a:pt x="2404134" y="3057200"/>
                  <a:pt x="3057200" y="2404134"/>
                  <a:pt x="3057200" y="1598536"/>
                </a:cubicBezTo>
                <a:cubicBezTo>
                  <a:pt x="3057200" y="792939"/>
                  <a:pt x="2404134" y="139872"/>
                  <a:pt x="1598536" y="139872"/>
                </a:cubicBezTo>
                <a:close/>
                <a:moveTo>
                  <a:pt x="1598536" y="0"/>
                </a:moveTo>
                <a:cubicBezTo>
                  <a:pt x="2481383" y="0"/>
                  <a:pt x="3197072" y="715689"/>
                  <a:pt x="3197072" y="1598536"/>
                </a:cubicBezTo>
                <a:cubicBezTo>
                  <a:pt x="3197072" y="2481383"/>
                  <a:pt x="2481383" y="3197072"/>
                  <a:pt x="1598536" y="3197072"/>
                </a:cubicBezTo>
                <a:cubicBezTo>
                  <a:pt x="715689" y="3197072"/>
                  <a:pt x="0" y="2481383"/>
                  <a:pt x="0" y="1598536"/>
                </a:cubicBezTo>
                <a:cubicBezTo>
                  <a:pt x="0" y="715689"/>
                  <a:pt x="715689" y="0"/>
                  <a:pt x="1598536" y="0"/>
                </a:cubicBezTo>
                <a:close/>
              </a:path>
            </a:pathLst>
          </a:custGeom>
          <a:noFill/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75806C2-AB07-4F56-936F-6EA1070F7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9762" y="2791344"/>
            <a:ext cx="3197072" cy="3197072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9923DF-00DF-45A6-86A0-5AD7FE49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42428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CF2C9B-5727-4B1C-9BEF-9E7BB40FB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8D297F-5AA5-452D-BA3A-F410FA845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5" name="Picture 1" descr="D:\My Dokument\Downloads\index.jpeg">
            <a:extLst>
              <a:ext uri="{FF2B5EF4-FFF2-40B4-BE49-F238E27FC236}">
                <a16:creationId xmlns:a16="http://schemas.microsoft.com/office/drawing/2014/main" id="{198C5497-1CA7-F748-B2D4-4D470E9BD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/>
          <a:srcRect l="16836" r="14407" b="2"/>
          <a:stretch/>
        </p:blipFill>
        <p:spPr bwMode="auto">
          <a:xfrm>
            <a:off x="8775850" y="3931477"/>
            <a:ext cx="3416150" cy="2926525"/>
          </a:xfrm>
          <a:custGeom>
            <a:avLst/>
            <a:gdLst/>
            <a:ahLst/>
            <a:cxnLst/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  <a:noFill/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55F217F-C24D-4846-B638-491EF6D27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850" y="3931475"/>
            <a:ext cx="3416150" cy="2926525"/>
          </a:xfrm>
          <a:custGeom>
            <a:avLst/>
            <a:gdLst>
              <a:gd name="connsiteX0" fmla="*/ 2001856 w 3416150"/>
              <a:gd name="connsiteY0" fmla="*/ 225209 h 2926525"/>
              <a:gd name="connsiteX1" fmla="*/ 3372804 w 3416150"/>
              <a:gd name="connsiteY1" fmla="*/ 871744 h 2926525"/>
              <a:gd name="connsiteX2" fmla="*/ 3416150 w 3416150"/>
              <a:gd name="connsiteY2" fmla="*/ 929710 h 2926525"/>
              <a:gd name="connsiteX3" fmla="*/ 3416150 w 3416150"/>
              <a:gd name="connsiteY3" fmla="*/ 2926525 h 2926525"/>
              <a:gd name="connsiteX4" fmla="*/ 486913 w 3416150"/>
              <a:gd name="connsiteY4" fmla="*/ 2926525 h 2926525"/>
              <a:gd name="connsiteX5" fmla="*/ 439641 w 3416150"/>
              <a:gd name="connsiteY5" fmla="*/ 2848713 h 2926525"/>
              <a:gd name="connsiteX6" fmla="*/ 225209 w 3416150"/>
              <a:gd name="connsiteY6" fmla="*/ 2001857 h 2926525"/>
              <a:gd name="connsiteX7" fmla="*/ 2001856 w 3416150"/>
              <a:gd name="connsiteY7" fmla="*/ 225209 h 2926525"/>
              <a:gd name="connsiteX8" fmla="*/ 2001856 w 3416150"/>
              <a:gd name="connsiteY8" fmla="*/ 0 h 2926525"/>
              <a:gd name="connsiteX9" fmla="*/ 3275223 w 3416150"/>
              <a:gd name="connsiteY9" fmla="*/ 457127 h 2926525"/>
              <a:gd name="connsiteX10" fmla="*/ 3416150 w 3416150"/>
              <a:gd name="connsiteY10" fmla="*/ 585210 h 2926525"/>
              <a:gd name="connsiteX11" fmla="*/ 3416150 w 3416150"/>
              <a:gd name="connsiteY11" fmla="*/ 846232 h 2926525"/>
              <a:gd name="connsiteX12" fmla="*/ 3411422 w 3416150"/>
              <a:gd name="connsiteY12" fmla="*/ 839910 h 2926525"/>
              <a:gd name="connsiteX13" fmla="*/ 2001856 w 3416150"/>
              <a:gd name="connsiteY13" fmla="*/ 175163 h 2926525"/>
              <a:gd name="connsiteX14" fmla="*/ 175162 w 3416150"/>
              <a:gd name="connsiteY14" fmla="*/ 2001857 h 2926525"/>
              <a:gd name="connsiteX15" fmla="*/ 395634 w 3416150"/>
              <a:gd name="connsiteY15" fmla="*/ 2872568 h 2926525"/>
              <a:gd name="connsiteX16" fmla="*/ 428414 w 3416150"/>
              <a:gd name="connsiteY16" fmla="*/ 2926525 h 2926525"/>
              <a:gd name="connsiteX17" fmla="*/ 227385 w 3416150"/>
              <a:gd name="connsiteY17" fmla="*/ 2926525 h 2926525"/>
              <a:gd name="connsiteX18" fmla="*/ 157316 w 3416150"/>
              <a:gd name="connsiteY18" fmla="*/ 2781070 h 2926525"/>
              <a:gd name="connsiteX19" fmla="*/ 0 w 3416150"/>
              <a:gd name="connsiteY19" fmla="*/ 2001857 h 2926525"/>
              <a:gd name="connsiteX20" fmla="*/ 2001856 w 3416150"/>
              <a:gd name="connsiteY20" fmla="*/ 0 h 29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46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1E128-06A4-AA4F-B9D9-0EFA2880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12AA2-33C9-494D-9189-CB0BDF7A8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42275E-9346-9D40-821B-5D150AB2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3365" y="723900"/>
            <a:ext cx="5562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D6E8FB6-762F-1445-85AE-C3063D86D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8119" y="3372097"/>
            <a:ext cx="30575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6C1FD0DA-4329-CE41-9FE7-B42B70E5B0AB}"/>
              </a:ext>
            </a:extLst>
          </p:cNvPr>
          <p:cNvSpPr/>
          <p:nvPr/>
        </p:nvSpPr>
        <p:spPr>
          <a:xfrm>
            <a:off x="5111337" y="484632"/>
            <a:ext cx="457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BFDC5C6-0B1D-4643-9943-13E35BD51B71}"/>
              </a:ext>
            </a:extLst>
          </p:cNvPr>
          <p:cNvSpPr/>
          <p:nvPr/>
        </p:nvSpPr>
        <p:spPr>
          <a:xfrm>
            <a:off x="7810500" y="2057400"/>
            <a:ext cx="1752600" cy="1371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9ADEEC-A304-5145-9F5A-331D85958116}"/>
              </a:ext>
            </a:extLst>
          </p:cNvPr>
          <p:cNvSpPr/>
          <p:nvPr/>
        </p:nvSpPr>
        <p:spPr>
          <a:xfrm>
            <a:off x="1789495" y="2971800"/>
            <a:ext cx="3048000" cy="3276600"/>
          </a:xfrm>
          <a:prstGeom prst="roundRect">
            <a:avLst/>
          </a:prstGeom>
          <a:solidFill>
            <a:srgbClr val="E46C6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9E3EDEB-4A44-1A4D-8E83-FD33303E06CF}"/>
              </a:ext>
            </a:extLst>
          </p:cNvPr>
          <p:cNvSpPr/>
          <p:nvPr/>
        </p:nvSpPr>
        <p:spPr>
          <a:xfrm>
            <a:off x="8415528" y="3529584"/>
            <a:ext cx="1595371" cy="2680716"/>
          </a:xfrm>
          <a:prstGeom prst="roundRect">
            <a:avLst/>
          </a:prstGeom>
          <a:solidFill>
            <a:srgbClr val="E46C6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C56BE96-3D9F-304D-804A-6DF1B1C22B75}"/>
              </a:ext>
            </a:extLst>
          </p:cNvPr>
          <p:cNvSpPr/>
          <p:nvPr/>
        </p:nvSpPr>
        <p:spPr>
          <a:xfrm>
            <a:off x="5884164" y="4838700"/>
            <a:ext cx="2057400" cy="1371600"/>
          </a:xfrm>
          <a:prstGeom prst="roundRect">
            <a:avLst/>
          </a:prstGeom>
          <a:solidFill>
            <a:srgbClr val="E46C6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8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FBE7-EDCB-0B49-B14C-782E876E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6440D8A-E1D0-924A-A8AD-AAEFBF6D4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688" y="68325"/>
            <a:ext cx="6000904" cy="6666303"/>
          </a:xfrm>
        </p:spPr>
      </p:pic>
    </p:spTree>
    <p:extLst>
      <p:ext uri="{BB962C8B-B14F-4D97-AF65-F5344CB8AC3E}">
        <p14:creationId xmlns:p14="http://schemas.microsoft.com/office/powerpoint/2010/main" val="361464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E1A9-7784-244A-B3A9-046A8AD9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BB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rutin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9B323A3-FCFD-8D43-AD76-BC36E8B1F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292" y="2120900"/>
            <a:ext cx="9769766" cy="4051300"/>
          </a:xfrm>
        </p:spPr>
      </p:pic>
    </p:spTree>
    <p:extLst>
      <p:ext uri="{BB962C8B-B14F-4D97-AF65-F5344CB8AC3E}">
        <p14:creationId xmlns:p14="http://schemas.microsoft.com/office/powerpoint/2010/main" val="208433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7542B-D695-A94F-B8E8-AFEE4490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endParaRPr lang="en-US" sz="3200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75E2998-D30B-CB4B-9094-36266C17F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741443"/>
            <a:ext cx="6882269" cy="538537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6D9411-01A9-4ADD-9936-76E8B7D56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06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8A88F-7870-BA4C-85AF-8AEA0927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D166D5F0-8FF2-7346-BCAC-AE3F4AF79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899" y="1509486"/>
            <a:ext cx="8892339" cy="4799239"/>
          </a:xfrm>
        </p:spPr>
      </p:pic>
    </p:spTree>
    <p:extLst>
      <p:ext uri="{BB962C8B-B14F-4D97-AF65-F5344CB8AC3E}">
        <p14:creationId xmlns:p14="http://schemas.microsoft.com/office/powerpoint/2010/main" val="55194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F508-1591-A54A-A18E-6F3BC314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52145C2-E03E-CA4B-B75F-BBC0C6FBF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585216"/>
            <a:ext cx="9720072" cy="5232861"/>
          </a:xfrm>
        </p:spPr>
      </p:pic>
    </p:spTree>
    <p:extLst>
      <p:ext uri="{BB962C8B-B14F-4D97-AF65-F5344CB8AC3E}">
        <p14:creationId xmlns:p14="http://schemas.microsoft.com/office/powerpoint/2010/main" val="65966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asetat</a:t>
            </a:r>
            <a:r>
              <a:rPr lang="en-US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05400" y="3657600"/>
            <a:ext cx="1219200" cy="838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asetat</a:t>
            </a:r>
            <a:r>
              <a:rPr lang="en-US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61008" y="1981200"/>
            <a:ext cx="1392392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Poliketida</a:t>
            </a:r>
            <a:r>
              <a:rPr lang="en-US" dirty="0"/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71800" y="1981200"/>
            <a:ext cx="16002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Asetat-mevalonat</a:t>
            </a:r>
            <a:r>
              <a:rPr lang="en-US" dirty="0"/>
              <a:t>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53000" y="5562600"/>
            <a:ext cx="16002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Asetat-malonat</a:t>
            </a:r>
            <a:r>
              <a:rPr lang="en-US" dirty="0"/>
              <a:t>   </a:t>
            </a:r>
          </a:p>
        </p:txBody>
      </p:sp>
      <p:sp>
        <p:nvSpPr>
          <p:cNvPr id="11" name="Striped Right Arrow 10"/>
          <p:cNvSpPr/>
          <p:nvPr/>
        </p:nvSpPr>
        <p:spPr>
          <a:xfrm rot="5400000">
            <a:off x="5486400" y="4572000"/>
            <a:ext cx="381000" cy="838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 rot="19742203">
            <a:off x="6436877" y="2933887"/>
            <a:ext cx="381000" cy="838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 rot="12550120">
            <a:off x="4675904" y="2935300"/>
            <a:ext cx="381000" cy="838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My Dokument\Downloads\inde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1" y="5114926"/>
            <a:ext cx="2619375" cy="1743075"/>
          </a:xfrm>
          <a:prstGeom prst="rect">
            <a:avLst/>
          </a:prstGeom>
          <a:noFill/>
        </p:spPr>
      </p:pic>
      <p:pic>
        <p:nvPicPr>
          <p:cNvPr id="1028" name="Picture 4" descr="http://www.homeremediesweb.com/images/product_aloe_v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3878" y="1219201"/>
            <a:ext cx="2394122" cy="2362201"/>
          </a:xfrm>
          <a:prstGeom prst="rect">
            <a:avLst/>
          </a:prstGeom>
          <a:noFill/>
        </p:spPr>
      </p:pic>
      <p:pic>
        <p:nvPicPr>
          <p:cNvPr id="1029" name="Picture 5" descr="D:\My Dokument\Downloads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971801"/>
            <a:ext cx="2705100" cy="168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90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asetat</a:t>
            </a:r>
            <a:r>
              <a:rPr lang="en-US" dirty="0"/>
              <a:t> – </a:t>
            </a:r>
            <a:r>
              <a:rPr lang="en-US" dirty="0" err="1"/>
              <a:t>malonat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752600"/>
            <a:ext cx="76485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1" name="Picture 1" descr="D:\My Dokument\Downloads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572000"/>
            <a:ext cx="3022600" cy="1943100"/>
          </a:xfrm>
          <a:prstGeom prst="rect">
            <a:avLst/>
          </a:prstGeom>
          <a:noFill/>
        </p:spPr>
      </p:pic>
      <p:pic>
        <p:nvPicPr>
          <p:cNvPr id="30722" name="Picture 2" descr="D:\My Dokument\Downloads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1" y="4419601"/>
            <a:ext cx="2047875" cy="2238375"/>
          </a:xfrm>
          <a:prstGeom prst="rect">
            <a:avLst/>
          </a:prstGeom>
          <a:noFill/>
        </p:spPr>
      </p:pic>
      <p:pic>
        <p:nvPicPr>
          <p:cNvPr id="30724" name="Picture 4" descr="https://encrypted-tbn0.gstatic.com/images?q=tbn:ANd9GcT4cPc_Zm4h7xP9CtYq7uXA61DWQFOuArdlDILCfiyeotAmSg9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00601"/>
            <a:ext cx="2438400" cy="1755649"/>
          </a:xfrm>
          <a:prstGeom prst="rect">
            <a:avLst/>
          </a:prstGeom>
          <a:noFill/>
        </p:spPr>
      </p:pic>
      <p:pic>
        <p:nvPicPr>
          <p:cNvPr id="30725" name="Picture 5" descr="D:\My Dokument\Downloads\index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1" y="5486401"/>
            <a:ext cx="1485581" cy="94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9633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239000" cy="548640"/>
          </a:xfrm>
        </p:spPr>
        <p:txBody>
          <a:bodyPr>
            <a:normAutofit/>
          </a:bodyPr>
          <a:lstStyle/>
          <a:p>
            <a:r>
              <a:rPr lang="en-US" sz="2800"/>
              <a:t>Biosintesis jalur asetat malonat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865643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334001"/>
            <a:ext cx="3657600" cy="132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193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DDAE-976F-DB41-BCF6-895DA85C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1965C592-8DA8-1549-AD3B-6CF85740C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2" y="899886"/>
            <a:ext cx="9839623" cy="5274000"/>
          </a:xfrm>
        </p:spPr>
      </p:pic>
    </p:spTree>
    <p:extLst>
      <p:ext uri="{BB962C8B-B14F-4D97-AF65-F5344CB8AC3E}">
        <p14:creationId xmlns:p14="http://schemas.microsoft.com/office/powerpoint/2010/main" val="372045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81E21E-66B0-8A48-AC89-E01FE411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088C6A8-A30E-7C48-8670-1BADC5E1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sz="3500" dirty="0">
                <a:solidFill>
                  <a:srgbClr val="4A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كُلُّ نَفْسٍ ذَائِقَةُ الْمَوْتِ وَنَبْلُوكُمْ بِالشَّرِّ وَالْخَيْرِ فِتْنَةً وَإِلَيْنَا تُرْجَعُونَ </a:t>
            </a:r>
            <a:endParaRPr lang="en-US" sz="3500" dirty="0">
              <a:solidFill>
                <a:srgbClr val="4A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Tiap-tiap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berjiwa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merasakan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mati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Kami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keburukan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kebaikan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cobaan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(yang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sebenar-benarnya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Dan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Kamilah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dikembalikan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(al-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Anbiyâ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35)</a:t>
            </a:r>
          </a:p>
        </p:txBody>
      </p:sp>
    </p:spTree>
    <p:extLst>
      <p:ext uri="{BB962C8B-B14F-4D97-AF65-F5344CB8AC3E}">
        <p14:creationId xmlns:p14="http://schemas.microsoft.com/office/powerpoint/2010/main" val="2685737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 fontScale="90000"/>
          </a:bodyPr>
          <a:lstStyle/>
          <a:p>
            <a:r>
              <a:rPr lang="en-US"/>
              <a:t>Asam lemak jenuh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2633472" cy="393192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4129" y="2095282"/>
            <a:ext cx="8932671" cy="4313355"/>
          </a:xfrm>
          <a:prstGeom prst="rect">
            <a:avLst/>
          </a:prstGeom>
          <a:noFill/>
        </p:spPr>
      </p:pic>
      <p:pic>
        <p:nvPicPr>
          <p:cNvPr id="12" name="Picture 1" descr="D:\My Dokument\Downloads\index.jpeg">
            <a:extLst>
              <a:ext uri="{FF2B5EF4-FFF2-40B4-BE49-F238E27FC236}">
                <a16:creationId xmlns:a16="http://schemas.microsoft.com/office/drawing/2014/main" id="{6A4F6050-9609-5D4D-A04C-930AE79B3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6571" y="647700"/>
            <a:ext cx="2781300" cy="163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3781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jenuh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5038"/>
            <a:ext cx="7772400" cy="57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49" name="Picture 1" descr="D:\My Dokument\Downloads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6982" y="3429000"/>
            <a:ext cx="2081018" cy="880662"/>
          </a:xfrm>
          <a:prstGeom prst="rect">
            <a:avLst/>
          </a:prstGeom>
          <a:noFill/>
        </p:spPr>
      </p:pic>
      <p:pic>
        <p:nvPicPr>
          <p:cNvPr id="27650" name="Picture 2" descr="D:\My Dokument\Downloads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027" y="152400"/>
            <a:ext cx="2309973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410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Biosintesis trigliserida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72307" y="640080"/>
            <a:ext cx="8641582" cy="3931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838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0E01-2636-FC42-9265-853E3369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92041"/>
          </a:xfrm>
        </p:spPr>
        <p:txBody>
          <a:bodyPr>
            <a:normAutofit fontScale="90000"/>
          </a:bodyPr>
          <a:lstStyle/>
          <a:p>
            <a:r>
              <a:rPr lang="en-US" dirty="0"/>
              <a:t>Prostaglandin</a:t>
            </a:r>
          </a:p>
        </p:txBody>
      </p:sp>
      <p:pic>
        <p:nvPicPr>
          <p:cNvPr id="17" name="Content Placeholder 16" descr="A picture containing knife&#10;&#10;Description automatically generated">
            <a:extLst>
              <a:ext uri="{FF2B5EF4-FFF2-40B4-BE49-F238E27FC236}">
                <a16:creationId xmlns:a16="http://schemas.microsoft.com/office/drawing/2014/main" id="{6CFE03D7-09F1-D242-BF46-12719EB6B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167" y="1277257"/>
            <a:ext cx="9720262" cy="1648524"/>
          </a:xfrm>
        </p:spPr>
      </p:pic>
      <p:pic>
        <p:nvPicPr>
          <p:cNvPr id="19" name="Picture 1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9077C1B-DFF9-5E4B-8F56-C1ED5DB89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2951732"/>
            <a:ext cx="7910286" cy="33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28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0E61E04-3F7C-42DE-ABE7-D3F7E349C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036F7E-6C8A-4549-99EF-9958C587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370A0-ACCA-2842-A410-B060BFBC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endParaRPr lang="en-US" sz="660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9CC833FE-5871-9643-9EA0-24835396A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57" y="640080"/>
            <a:ext cx="7757870" cy="331648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5EE15D0-BDD3-4CA6-B5DC-159D83FA6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D99473-F547-41EE-8D8B-3DFA6E58D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482930-66A8-46E9-8554-6D127FFCF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616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0D76C-5954-ED4D-8349-E478B451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902FB9-1EAD-9F47-8271-37B56D68A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585216"/>
            <a:ext cx="8439186" cy="5910779"/>
          </a:xfrm>
        </p:spPr>
      </p:pic>
    </p:spTree>
    <p:extLst>
      <p:ext uri="{BB962C8B-B14F-4D97-AF65-F5344CB8AC3E}">
        <p14:creationId xmlns:p14="http://schemas.microsoft.com/office/powerpoint/2010/main" val="2649264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en-US"/>
              <a:t>Poliketida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senyawa</a:t>
            </a:r>
            <a:r>
              <a:rPr lang="en-US" sz="3200" dirty="0"/>
              <a:t> yang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biosintesisnya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jalur</a:t>
            </a:r>
            <a:r>
              <a:rPr lang="en-US" sz="3200" dirty="0"/>
              <a:t> </a:t>
            </a:r>
            <a:r>
              <a:rPr lang="en-US" sz="3200" dirty="0" err="1"/>
              <a:t>asetat</a:t>
            </a:r>
            <a:r>
              <a:rPr lang="en-US" sz="3200" dirty="0"/>
              <a:t> </a:t>
            </a:r>
            <a:r>
              <a:rPr lang="en-US" sz="3200" dirty="0" err="1"/>
              <a:t>malonat</a:t>
            </a:r>
            <a:r>
              <a:rPr lang="en-US" sz="3200" dirty="0"/>
              <a:t>, </a:t>
            </a:r>
            <a:r>
              <a:rPr lang="en-US" sz="3200" dirty="0" err="1"/>
              <a:t>tanpa</a:t>
            </a:r>
            <a:r>
              <a:rPr lang="en-US" sz="3200" dirty="0"/>
              <a:t>  proses </a:t>
            </a:r>
            <a:r>
              <a:rPr lang="en-US" sz="3200" dirty="0" err="1"/>
              <a:t>reduksi</a:t>
            </a:r>
            <a:r>
              <a:rPr lang="en-US" sz="3200" dirty="0"/>
              <a:t> pada </a:t>
            </a:r>
            <a:r>
              <a:rPr lang="en-US" sz="3200" dirty="0" err="1"/>
              <a:t>gugus</a:t>
            </a:r>
            <a:r>
              <a:rPr lang="en-US" sz="3200" dirty="0"/>
              <a:t> </a:t>
            </a:r>
            <a:r>
              <a:rPr lang="en-US" sz="3200" dirty="0" err="1"/>
              <a:t>keton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  <p:pic>
        <p:nvPicPr>
          <p:cNvPr id="24578" name="Picture 2" descr="D:\My Dokument\Downloads\index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34908" y="484068"/>
            <a:ext cx="2672707" cy="3337560"/>
          </a:xfrm>
          <a:prstGeom prst="rect">
            <a:avLst/>
          </a:prstGeom>
          <a:noFill/>
        </p:spPr>
      </p:pic>
      <p:pic>
        <p:nvPicPr>
          <p:cNvPr id="24577" name="Picture 1" descr="D:\My Dokument\Downloads\images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949442" y="4321464"/>
            <a:ext cx="2649073" cy="1984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8673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5FE4-BCEA-204E-A74E-9834C569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Biosintesis</a:t>
            </a:r>
            <a:r>
              <a:rPr lang="en-US" dirty="0"/>
              <a:t> </a:t>
            </a:r>
            <a:r>
              <a:rPr lang="en-US" dirty="0" err="1"/>
              <a:t>poliketida</a:t>
            </a:r>
            <a:endParaRPr lang="en-US" dirty="0"/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0BC9472-719C-DB45-BC53-DF1D7389B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429" y="1958854"/>
            <a:ext cx="7153837" cy="4302308"/>
          </a:xfrm>
        </p:spPr>
      </p:pic>
    </p:spTree>
    <p:extLst>
      <p:ext uri="{BB962C8B-B14F-4D97-AF65-F5344CB8AC3E}">
        <p14:creationId xmlns:p14="http://schemas.microsoft.com/office/powerpoint/2010/main" val="1514763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239000" cy="1143000"/>
          </a:xfrm>
        </p:spPr>
        <p:txBody>
          <a:bodyPr/>
          <a:lstStyle/>
          <a:p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Poliketida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1" y="1057276"/>
            <a:ext cx="73056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1594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F285-6F37-D420-0D0F-AE298194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A8229A-2F6F-B537-52F9-ABF2E348E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857" y="484632"/>
            <a:ext cx="7388283" cy="5982658"/>
          </a:xfrm>
        </p:spPr>
      </p:pic>
    </p:spTree>
    <p:extLst>
      <p:ext uri="{BB962C8B-B14F-4D97-AF65-F5344CB8AC3E}">
        <p14:creationId xmlns:p14="http://schemas.microsoft.com/office/powerpoint/2010/main" val="369623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955902-913B-1E4C-9956-19266DC6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Capaian pembelajaran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B532-3F2D-0247-BAFB-456B89D22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9" y="725394"/>
            <a:ext cx="5852328" cy="540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Mahasiswa</a:t>
            </a:r>
            <a:r>
              <a:rPr lang="en-US" sz="4000" dirty="0"/>
              <a:t>  </a:t>
            </a:r>
            <a:r>
              <a:rPr lang="en-US" sz="4000" dirty="0" err="1"/>
              <a:t>mampu</a:t>
            </a:r>
            <a:r>
              <a:rPr lang="en-US" sz="4000" dirty="0"/>
              <a:t> </a:t>
            </a:r>
            <a:r>
              <a:rPr lang="en-US" sz="4000" dirty="0" err="1"/>
              <a:t>menjelaskan</a:t>
            </a:r>
            <a:r>
              <a:rPr lang="en-US" sz="4000" dirty="0"/>
              <a:t> </a:t>
            </a:r>
            <a:r>
              <a:rPr lang="en-US" sz="4000" dirty="0" err="1"/>
              <a:t>biosintesis</a:t>
            </a:r>
            <a:r>
              <a:rPr lang="en-US" sz="4000" dirty="0"/>
              <a:t> </a:t>
            </a:r>
            <a:r>
              <a:rPr lang="en-US" sz="4000" dirty="0" err="1"/>
              <a:t>jalur</a:t>
            </a:r>
            <a:r>
              <a:rPr lang="en-US" sz="4000" dirty="0"/>
              <a:t> </a:t>
            </a:r>
            <a:r>
              <a:rPr lang="en-US" sz="4000" dirty="0" err="1"/>
              <a:t>asetat</a:t>
            </a:r>
            <a:r>
              <a:rPr lang="en-US" sz="4000" dirty="0"/>
              <a:t> dan </a:t>
            </a:r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produk</a:t>
            </a:r>
            <a:r>
              <a:rPr lang="en-US" sz="4000" dirty="0"/>
              <a:t> </a:t>
            </a:r>
            <a:r>
              <a:rPr lang="en-US" sz="4000" dirty="0" err="1"/>
              <a:t>bahan</a:t>
            </a:r>
            <a:r>
              <a:rPr lang="en-US" sz="4000" dirty="0"/>
              <a:t> </a:t>
            </a:r>
            <a:r>
              <a:rPr lang="en-US" sz="4000" dirty="0" err="1"/>
              <a:t>alamnya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5355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poliketida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1676400"/>
            <a:ext cx="84829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3" name="Picture 1" descr="D:\My Dokument\Downloads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4624751"/>
            <a:ext cx="1600200" cy="2071325"/>
          </a:xfrm>
          <a:prstGeom prst="rect">
            <a:avLst/>
          </a:prstGeom>
          <a:noFill/>
        </p:spPr>
      </p:pic>
      <p:pic>
        <p:nvPicPr>
          <p:cNvPr id="23554" name="Picture 2" descr="D:\My Dokument\Downloads\P81803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229100"/>
            <a:ext cx="3505200" cy="2628900"/>
          </a:xfrm>
          <a:prstGeom prst="rect">
            <a:avLst/>
          </a:prstGeom>
          <a:noFill/>
        </p:spPr>
      </p:pic>
      <p:pic>
        <p:nvPicPr>
          <p:cNvPr id="7" name="Picture 4" descr="http://www.homeremediesweb.com/images/product_aloe_ve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267201"/>
            <a:ext cx="2394122" cy="2362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0280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A06B-C9A0-6C42-B50E-0A0604EB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Biosintesis</a:t>
            </a:r>
            <a:r>
              <a:rPr lang="en-US" dirty="0"/>
              <a:t> </a:t>
            </a:r>
            <a:r>
              <a:rPr lang="en-US" dirty="0" err="1"/>
              <a:t>glikosida</a:t>
            </a:r>
            <a:r>
              <a:rPr lang="en-US" dirty="0"/>
              <a:t> </a:t>
            </a:r>
            <a:r>
              <a:rPr lang="en-US" dirty="0" err="1"/>
              <a:t>antrakuinon</a:t>
            </a:r>
            <a:endParaRPr lang="en-US" dirty="0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290CCB0-3A3C-E043-974E-D046C2D8E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025" y="2692400"/>
            <a:ext cx="9004300" cy="2908300"/>
          </a:xfrm>
        </p:spPr>
      </p:pic>
    </p:spTree>
    <p:extLst>
      <p:ext uri="{BB962C8B-B14F-4D97-AF65-F5344CB8AC3E}">
        <p14:creationId xmlns:p14="http://schemas.microsoft.com/office/powerpoint/2010/main" val="542285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3D2E-7342-854C-85EB-01EFEC28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5E823-211E-3B4C-8437-81868C04A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Makrolida</a:t>
            </a:r>
            <a:r>
              <a:rPr lang="en-US" sz="2400" dirty="0"/>
              <a:t>: </a:t>
            </a:r>
            <a:r>
              <a:rPr lang="en-US" sz="2400" dirty="0" err="1"/>
              <a:t>Antibiotik</a:t>
            </a:r>
            <a:r>
              <a:rPr lang="en-US" sz="2400" dirty="0"/>
              <a:t> </a:t>
            </a:r>
            <a:r>
              <a:rPr lang="en-US" sz="2400" dirty="0" err="1"/>
              <a:t>eritromycin</a:t>
            </a:r>
            <a:r>
              <a:rPr lang="en-US" sz="2400" dirty="0"/>
              <a:t>, azithromycin, </a:t>
            </a:r>
            <a:r>
              <a:rPr lang="en-US" sz="2400" dirty="0" err="1"/>
              <a:t>Trakrolimus</a:t>
            </a:r>
            <a:r>
              <a:rPr lang="en-US" sz="2400" dirty="0"/>
              <a:t> (</a:t>
            </a:r>
            <a:r>
              <a:rPr lang="en-US" sz="2400" dirty="0" err="1"/>
              <a:t>imunosupresan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Antibiotik</a:t>
            </a:r>
            <a:r>
              <a:rPr lang="en-US" sz="2400" dirty="0"/>
              <a:t> </a:t>
            </a:r>
            <a:r>
              <a:rPr lang="en-US" sz="2400" dirty="0" err="1"/>
              <a:t>poliena</a:t>
            </a:r>
            <a:r>
              <a:rPr lang="en-US" sz="2400" dirty="0"/>
              <a:t>: </a:t>
            </a:r>
            <a:r>
              <a:rPr lang="en-US" sz="2400" dirty="0" err="1"/>
              <a:t>Amfoterycin</a:t>
            </a:r>
            <a:endParaRPr lang="en-US" sz="2400" dirty="0"/>
          </a:p>
          <a:p>
            <a:r>
              <a:rPr lang="en-US" sz="2400" dirty="0" err="1"/>
              <a:t>Aflatoksin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0218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33400"/>
            <a:ext cx="6553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010400" cy="624840"/>
          </a:xfrm>
        </p:spPr>
        <p:txBody>
          <a:bodyPr>
            <a:normAutofit/>
          </a:bodyPr>
          <a:lstStyle/>
          <a:p>
            <a:r>
              <a:rPr lang="en-US" sz="2800" dirty="0" err="1"/>
              <a:t>Jalur</a:t>
            </a:r>
            <a:r>
              <a:rPr lang="en-US" sz="2800" dirty="0"/>
              <a:t> </a:t>
            </a:r>
            <a:r>
              <a:rPr lang="en-US" sz="2800" dirty="0" err="1"/>
              <a:t>asetat-mevalonat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D:\My Dokument\Downloads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143001"/>
            <a:ext cx="1828800" cy="1382233"/>
          </a:xfrm>
          <a:prstGeom prst="rect">
            <a:avLst/>
          </a:prstGeom>
          <a:noFill/>
        </p:spPr>
      </p:pic>
      <p:pic>
        <p:nvPicPr>
          <p:cNvPr id="22531" name="Picture 3" descr="D:\My Dokument\Downloads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5068" y="4419601"/>
            <a:ext cx="1162933" cy="1552575"/>
          </a:xfrm>
          <a:prstGeom prst="rect">
            <a:avLst/>
          </a:prstGeom>
          <a:noFill/>
        </p:spPr>
      </p:pic>
      <p:pic>
        <p:nvPicPr>
          <p:cNvPr id="22532" name="Picture 4" descr="D:\My Dokument\Downloads\index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39226" y="2514601"/>
            <a:ext cx="1628775" cy="1220009"/>
          </a:xfrm>
          <a:prstGeom prst="rect">
            <a:avLst/>
          </a:prstGeom>
          <a:noFill/>
        </p:spPr>
      </p:pic>
      <p:pic>
        <p:nvPicPr>
          <p:cNvPr id="22533" name="Picture 5" descr="D:\My Dokument\Downloads\images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5293048"/>
            <a:ext cx="1600200" cy="1564953"/>
          </a:xfrm>
          <a:prstGeom prst="rect">
            <a:avLst/>
          </a:prstGeom>
          <a:noFill/>
        </p:spPr>
      </p:pic>
      <p:sp>
        <p:nvSpPr>
          <p:cNvPr id="22535" name="AutoShape 7" descr="Image result for gink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D:\My Dokument\Downloads\index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1" y="3733801"/>
            <a:ext cx="1474293" cy="981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2831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1000"/>
            <a:ext cx="757153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9355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Hemiterpen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81200"/>
            <a:ext cx="631694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1630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Monoterpen</a:t>
            </a:r>
            <a:r>
              <a:rPr lang="en-US" dirty="0"/>
              <a:t> (C10)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1"/>
            <a:ext cx="62293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667126"/>
            <a:ext cx="72771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2732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monoterpen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7620000" cy="530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9142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Monoterpen</a:t>
            </a:r>
            <a:r>
              <a:rPr lang="en-US" dirty="0"/>
              <a:t> (</a:t>
            </a:r>
            <a:r>
              <a:rPr lang="en-US" dirty="0" err="1"/>
              <a:t>monosiklik</a:t>
            </a:r>
            <a:r>
              <a:rPr lang="en-US" dirty="0"/>
              <a:t> &amp; </a:t>
            </a:r>
            <a:r>
              <a:rPr lang="en-US" dirty="0" err="1"/>
              <a:t>bisiklik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2057400"/>
            <a:ext cx="809845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My Dokument\Downloads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953001"/>
            <a:ext cx="1828800" cy="1382233"/>
          </a:xfrm>
          <a:prstGeom prst="rect">
            <a:avLst/>
          </a:prstGeom>
          <a:noFill/>
        </p:spPr>
      </p:pic>
      <p:pic>
        <p:nvPicPr>
          <p:cNvPr id="16385" name="Picture 1" descr="D:\My Dokument\Downloads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1" y="4876801"/>
            <a:ext cx="2619375" cy="17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194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Sesquiterpen</a:t>
            </a:r>
            <a:r>
              <a:rPr lang="en-US" dirty="0"/>
              <a:t> (C15)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828800"/>
            <a:ext cx="4343400" cy="458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807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DE9D2-3A76-6E48-BCE3-CA7B8085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biosintesis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asetat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FC9A60-7241-4089-B788-19A4EC21B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104896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37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Sesquiterpen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828800" y="1676400"/>
            <a:ext cx="828921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639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Sesquiterpen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1"/>
            <a:ext cx="7620000" cy="438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3" name="Picture 1" descr="D:\My Dokument\Downloads\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4926" y="1"/>
            <a:ext cx="1743075" cy="261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634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sesquiterpen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1" y="1828800"/>
            <a:ext cx="46005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828800"/>
            <a:ext cx="2762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 descr="D:\My Dokument\Downloads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1" y="4800601"/>
            <a:ext cx="2619375" cy="1743075"/>
          </a:xfrm>
          <a:prstGeom prst="rect">
            <a:avLst/>
          </a:prstGeom>
          <a:noFill/>
        </p:spPr>
      </p:pic>
      <p:pic>
        <p:nvPicPr>
          <p:cNvPr id="12290" name="Picture 2" descr="D:\My Dokument\Downloads\jahe-mera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800601"/>
            <a:ext cx="2438400" cy="1666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788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Diterpen</a:t>
            </a:r>
            <a:r>
              <a:rPr lang="en-US" dirty="0"/>
              <a:t> (C20)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5791200" cy="507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7066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 SENYAWA DITERPEN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79277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9300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 SENYAWA DITERPEN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76400"/>
            <a:ext cx="3276600" cy="449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" name="Picture 1" descr="D:\My Dokument\Downloads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1" y="1676400"/>
            <a:ext cx="4121907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238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7239000" cy="472440"/>
          </a:xfrm>
        </p:spPr>
        <p:txBody>
          <a:bodyPr>
            <a:normAutofit/>
          </a:bodyPr>
          <a:lstStyle/>
          <a:p>
            <a:r>
              <a:rPr lang="en-US" sz="2400" dirty="0"/>
              <a:t>TRITERPEN (c30)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12016"/>
            <a:ext cx="7848600" cy="594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0801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TRITERPEN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1524000"/>
            <a:ext cx="72866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6635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triterpen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7" name="Picture 5" descr="http://patentimages.storage.googleapis.com/WO2007138239A1/imgf000011_0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676400"/>
            <a:ext cx="6010687" cy="4724400"/>
          </a:xfrm>
          <a:prstGeom prst="rect">
            <a:avLst/>
          </a:prstGeom>
          <a:noFill/>
        </p:spPr>
      </p:pic>
      <p:pic>
        <p:nvPicPr>
          <p:cNvPr id="49158" name="Picture 6" descr="D:\My Dokument\Downloads\bittergourd-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276601"/>
            <a:ext cx="2603616" cy="1398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508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239000" cy="1143000"/>
          </a:xfrm>
        </p:spPr>
        <p:txBody>
          <a:bodyPr/>
          <a:lstStyle/>
          <a:p>
            <a:r>
              <a:rPr lang="en-US" dirty="0"/>
              <a:t>TETRATERPEN (c40)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8001000" cy="388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953001"/>
            <a:ext cx="40005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930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9839F-259A-374B-BF3E-86276750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529BE-AA20-7F4B-A92E-882CB6434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0DDC5EE-2574-D24A-8773-57CEB3E4A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752" y="484632"/>
            <a:ext cx="5133848" cy="58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405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TETRATERPEN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981200"/>
            <a:ext cx="781274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3666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My Dokument\Downloads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304800"/>
            <a:ext cx="2590800" cy="24017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CONTOH SENYAWA TETRATERPEN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0"/>
            <a:ext cx="5867400" cy="515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http://www.fmcbiopolymer.com/Portals/Food/Content/Images/Ingredients/color/shutterstock_959702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895601"/>
            <a:ext cx="2895600" cy="1935325"/>
          </a:xfrm>
          <a:prstGeom prst="rect">
            <a:avLst/>
          </a:prstGeom>
          <a:noFill/>
        </p:spPr>
      </p:pic>
      <p:pic>
        <p:nvPicPr>
          <p:cNvPr id="4100" name="Picture 4" descr="D:\My Dokument\Downloads\imag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012968"/>
            <a:ext cx="2362200" cy="1845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95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tetraterpen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1676400"/>
            <a:ext cx="736319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 descr="D:\My Dokument\Downloads\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343401"/>
            <a:ext cx="3200400" cy="1994615"/>
          </a:xfrm>
          <a:prstGeom prst="rect">
            <a:avLst/>
          </a:prstGeom>
          <a:noFill/>
        </p:spPr>
      </p:pic>
      <p:pic>
        <p:nvPicPr>
          <p:cNvPr id="3074" name="Picture 2" descr="D:\My Dokument\Downloads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191000"/>
            <a:ext cx="3200400" cy="246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8084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0A52-4B97-0049-AE0C-B57AC6B69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02E3A-726E-F048-8768-466778A9F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50837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FB92-71FE-DB49-B555-CD5D30D6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7135E-6021-7541-824D-B7CFECB2D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D:\My Dokument\Downloads\images.jpeg">
            <a:extLst>
              <a:ext uri="{FF2B5EF4-FFF2-40B4-BE49-F238E27FC236}">
                <a16:creationId xmlns:a16="http://schemas.microsoft.com/office/drawing/2014/main" id="{A027CBD9-0A88-2040-9D61-BFA9B1B9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8343" y="2619999"/>
            <a:ext cx="2590800" cy="2401772"/>
          </a:xfrm>
          <a:prstGeom prst="rect">
            <a:avLst/>
          </a:prstGeom>
          <a:noFill/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2E45435-C657-4043-817F-201847FDFB34}"/>
              </a:ext>
            </a:extLst>
          </p:cNvPr>
          <p:cNvSpPr/>
          <p:nvPr/>
        </p:nvSpPr>
        <p:spPr>
          <a:xfrm>
            <a:off x="4858327" y="2367147"/>
            <a:ext cx="2656115" cy="740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Metabolit</a:t>
            </a:r>
            <a:r>
              <a:rPr lang="en-US" dirty="0"/>
              <a:t> Primer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A452A0-8280-E747-85B4-74D90950AC2F}"/>
              </a:ext>
            </a:extLst>
          </p:cNvPr>
          <p:cNvSpPr/>
          <p:nvPr/>
        </p:nvSpPr>
        <p:spPr>
          <a:xfrm>
            <a:off x="4858326" y="4651656"/>
            <a:ext cx="2656115" cy="740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Metabolit</a:t>
            </a:r>
            <a:r>
              <a:rPr lang="en-US" dirty="0"/>
              <a:t> </a:t>
            </a:r>
            <a:r>
              <a:rPr lang="en-US" dirty="0" err="1"/>
              <a:t>Sekunder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9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56D7-F69E-5690-45F3-8B767038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colorful blocks&#10;&#10;Description automatically generated">
            <a:extLst>
              <a:ext uri="{FF2B5EF4-FFF2-40B4-BE49-F238E27FC236}">
                <a16:creationId xmlns:a16="http://schemas.microsoft.com/office/drawing/2014/main" id="{98B6D2BF-671A-5DF1-4AB4-3E5300C09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940" y="1827441"/>
            <a:ext cx="4168774" cy="4168774"/>
          </a:xfrm>
        </p:spPr>
      </p:pic>
      <p:pic>
        <p:nvPicPr>
          <p:cNvPr id="7" name="Picture 6" descr="A colorful building blocks in a castle&#10;&#10;Description automatically generated">
            <a:extLst>
              <a:ext uri="{FF2B5EF4-FFF2-40B4-BE49-F238E27FC236}">
                <a16:creationId xmlns:a16="http://schemas.microsoft.com/office/drawing/2014/main" id="{5ECB3BED-9EE0-99EB-0508-AB585BD34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928" y="2093976"/>
            <a:ext cx="3715365" cy="37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44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42FAE-CB2A-FB4F-BEBF-3D437332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50" y="844902"/>
            <a:ext cx="5818858" cy="5168196"/>
          </a:xfrm>
        </p:spPr>
        <p:txBody>
          <a:bodyPr anchor="ctr">
            <a:normAutofit/>
          </a:bodyPr>
          <a:lstStyle/>
          <a:p>
            <a:endParaRPr lang="en-ID" dirty="0"/>
          </a:p>
          <a:p>
            <a:r>
              <a:rPr lang="en-ID" b="1" dirty="0"/>
              <a:t>Jalur </a:t>
            </a:r>
            <a:r>
              <a:rPr lang="en-ID" b="1" dirty="0" err="1"/>
              <a:t>biosintesis</a:t>
            </a:r>
            <a:r>
              <a:rPr lang="en-ID" b="1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</a:t>
            </a:r>
            <a:r>
              <a:rPr lang="en-ID" dirty="0" err="1"/>
              <a:t>langkah-langkah</a:t>
            </a:r>
            <a:r>
              <a:rPr lang="en-ID" dirty="0"/>
              <a:t> </a:t>
            </a:r>
            <a:r>
              <a:rPr lang="en-ID" dirty="0" err="1"/>
              <a:t>reaksi</a:t>
            </a:r>
            <a:r>
              <a:rPr lang="en-ID" dirty="0"/>
              <a:t> </a:t>
            </a:r>
            <a:r>
              <a:rPr lang="en-ID" dirty="0" err="1"/>
              <a:t>kimia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organisme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molekul</a:t>
            </a:r>
            <a:r>
              <a:rPr lang="en-ID" dirty="0"/>
              <a:t> </a:t>
            </a:r>
            <a:r>
              <a:rPr lang="en-ID" dirty="0" err="1"/>
              <a:t>kompleks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prekursor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 dan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</a:t>
            </a:r>
          </a:p>
          <a:p>
            <a:endParaRPr lang="en-ID" dirty="0"/>
          </a:p>
          <a:p>
            <a:r>
              <a:rPr lang="en-ID" b="1" dirty="0"/>
              <a:t>Bio</a:t>
            </a:r>
            <a:r>
              <a:rPr lang="en-ID" dirty="0"/>
              <a:t> = </a:t>
            </a:r>
            <a:r>
              <a:rPr lang="en-ID" dirty="0" err="1"/>
              <a:t>reaksi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organisme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reaksi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laboratorium</a:t>
            </a:r>
            <a:endParaRPr lang="en-ID" dirty="0"/>
          </a:p>
          <a:p>
            <a:endParaRPr lang="en-ID" dirty="0"/>
          </a:p>
          <a:p>
            <a:r>
              <a:rPr lang="en-ID" b="1" dirty="0" err="1"/>
              <a:t>Sintesis</a:t>
            </a:r>
            <a:r>
              <a:rPr lang="en-ID" dirty="0"/>
              <a:t> =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yang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direaksikan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endParaRPr lang="en-ID" dirty="0"/>
          </a:p>
          <a:p>
            <a:endParaRPr lang="en-ID" dirty="0"/>
          </a:p>
          <a:p>
            <a:pPr marL="0" indent="0">
              <a:buNone/>
            </a:pPr>
            <a:endParaRPr lang="en-ID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3" y="338865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F9B298-BC35-4C0F-8301-5D63A1E6D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859" y="1679571"/>
            <a:ext cx="3498864" cy="3498858"/>
            <a:chOff x="7942859" y="1679571"/>
            <a:chExt cx="3498864" cy="349885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42859" y="1679571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7958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FCCC06-7D87-B142-A3C5-5E0356BC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968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bg1">
                    <a:shade val="97000"/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Jalur biosintesis</a:t>
            </a:r>
          </a:p>
        </p:txBody>
      </p:sp>
    </p:spTree>
    <p:extLst>
      <p:ext uri="{BB962C8B-B14F-4D97-AF65-F5344CB8AC3E}">
        <p14:creationId xmlns:p14="http://schemas.microsoft.com/office/powerpoint/2010/main" val="53291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7F6B-4F4E-2741-BC90-2705902E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C8D4B-9B1D-4049-9D25-9FCBA9473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88036F-3A64-9945-9B18-1F6906B255B7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7239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Peta jalur biosintesis </a:t>
            </a: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72591AF-3B2D-2D4A-AE19-29BEB764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5742" y="676894"/>
            <a:ext cx="41433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41BE5A4-7E82-B745-95F1-619F99354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4303" y="714994"/>
            <a:ext cx="40576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BC1DE1-2231-E243-8EB6-56BE5FAB2436}"/>
              </a:ext>
            </a:extLst>
          </p:cNvPr>
          <p:cNvSpPr/>
          <p:nvPr/>
        </p:nvSpPr>
        <p:spPr>
          <a:xfrm>
            <a:off x="2285514" y="2169938"/>
            <a:ext cx="2513724" cy="3981877"/>
          </a:xfrm>
          <a:prstGeom prst="roundRect">
            <a:avLst/>
          </a:prstGeom>
          <a:solidFill>
            <a:srgbClr val="E46C6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8B63F6B-AB82-A246-975D-967EA9D73911}"/>
              </a:ext>
            </a:extLst>
          </p:cNvPr>
          <p:cNvSpPr/>
          <p:nvPr/>
        </p:nvSpPr>
        <p:spPr>
          <a:xfrm>
            <a:off x="8615553" y="2214610"/>
            <a:ext cx="1676400" cy="2895600"/>
          </a:xfrm>
          <a:prstGeom prst="roundRect">
            <a:avLst/>
          </a:prstGeom>
          <a:solidFill>
            <a:srgbClr val="E46C6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FEA6F82-C636-1646-9AC4-9917D734C2F4}"/>
              </a:ext>
            </a:extLst>
          </p:cNvPr>
          <p:cNvSpPr/>
          <p:nvPr/>
        </p:nvSpPr>
        <p:spPr>
          <a:xfrm>
            <a:off x="7086600" y="2895600"/>
            <a:ext cx="1219200" cy="1600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D317DEED-6B41-2647-8E76-EFDE80412D97}"/>
              </a:ext>
            </a:extLst>
          </p:cNvPr>
          <p:cNvSpPr/>
          <p:nvPr/>
        </p:nvSpPr>
        <p:spPr>
          <a:xfrm>
            <a:off x="5350577" y="6126956"/>
            <a:ext cx="457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D67D7AB-7795-FA4D-BA22-7B29AF3123A5}"/>
              </a:ext>
            </a:extLst>
          </p:cNvPr>
          <p:cNvSpPr/>
          <p:nvPr/>
        </p:nvSpPr>
        <p:spPr>
          <a:xfrm>
            <a:off x="3253967" y="737616"/>
            <a:ext cx="1447800" cy="1371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A809ABF-D988-CA46-B051-FB0758129C55}"/>
              </a:ext>
            </a:extLst>
          </p:cNvPr>
          <p:cNvSpPr/>
          <p:nvPr/>
        </p:nvSpPr>
        <p:spPr>
          <a:xfrm>
            <a:off x="6544056" y="692134"/>
            <a:ext cx="3810000" cy="1371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1060E2D-1BAD-DD48-82F1-622B51580BD6}"/>
              </a:ext>
            </a:extLst>
          </p:cNvPr>
          <p:cNvSpPr/>
          <p:nvPr/>
        </p:nvSpPr>
        <p:spPr>
          <a:xfrm>
            <a:off x="4954979" y="714994"/>
            <a:ext cx="1219200" cy="5257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05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287</Words>
  <Application>Microsoft Macintosh PowerPoint</Application>
  <PresentationFormat>Widescreen</PresentationFormat>
  <Paragraphs>62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Rockwell</vt:lpstr>
      <vt:lpstr>Rockwell Condensed</vt:lpstr>
      <vt:lpstr>Rockwell Extra Bold</vt:lpstr>
      <vt:lpstr>Times New Roman</vt:lpstr>
      <vt:lpstr>Traditional Arabic</vt:lpstr>
      <vt:lpstr>Wingdings</vt:lpstr>
      <vt:lpstr>Wood Type</vt:lpstr>
      <vt:lpstr>Jalur Asetat</vt:lpstr>
      <vt:lpstr>PowerPoint Presentation</vt:lpstr>
      <vt:lpstr>Capaian pembelajaran</vt:lpstr>
      <vt:lpstr>Pentingnya mempelajari biosintesis jalur asetat</vt:lpstr>
      <vt:lpstr>PowerPoint Presentation</vt:lpstr>
      <vt:lpstr>PowerPoint Presentation</vt:lpstr>
      <vt:lpstr>PowerPoint Presentation</vt:lpstr>
      <vt:lpstr>Jalur biosintesis</vt:lpstr>
      <vt:lpstr>PowerPoint Presentation</vt:lpstr>
      <vt:lpstr>PowerPoint Presentation</vt:lpstr>
      <vt:lpstr>PowerPoint Presentation</vt:lpstr>
      <vt:lpstr>Berikut beberapa BB yang secara rutin digunakan</vt:lpstr>
      <vt:lpstr>PowerPoint Presentation</vt:lpstr>
      <vt:lpstr>PowerPoint Presentation</vt:lpstr>
      <vt:lpstr>PowerPoint Presentation</vt:lpstr>
      <vt:lpstr>Senyawa senyawa yang berasal dari jalur asetat </vt:lpstr>
      <vt:lpstr>Jalur asetat – malonat </vt:lpstr>
      <vt:lpstr>Biosintesis jalur asetat malonat </vt:lpstr>
      <vt:lpstr>PowerPoint Presentation</vt:lpstr>
      <vt:lpstr>Asam lemak jenuh </vt:lpstr>
      <vt:lpstr>Asam lemak tidak jenuh </vt:lpstr>
      <vt:lpstr>Biosintesis trigliserida </vt:lpstr>
      <vt:lpstr>Prostaglandin</vt:lpstr>
      <vt:lpstr>PowerPoint Presentation</vt:lpstr>
      <vt:lpstr>PowerPoint Presentation</vt:lpstr>
      <vt:lpstr>Poliketida </vt:lpstr>
      <vt:lpstr>Biosintesis poliketida</vt:lpstr>
      <vt:lpstr>Jalur Poliketida </vt:lpstr>
      <vt:lpstr>PowerPoint Presentation</vt:lpstr>
      <vt:lpstr>Senyawa contoh jalur poliketida </vt:lpstr>
      <vt:lpstr>Biosintesis glikosida antrakuinon</vt:lpstr>
      <vt:lpstr>PowerPoint Presentation</vt:lpstr>
      <vt:lpstr>Jalur asetat-mevalonat </vt:lpstr>
      <vt:lpstr>PowerPoint Presentation</vt:lpstr>
      <vt:lpstr>Hemiterpen </vt:lpstr>
      <vt:lpstr>Monoterpen (C10) </vt:lpstr>
      <vt:lpstr>Contoh senyawa monoterpen </vt:lpstr>
      <vt:lpstr>Monoterpen (monosiklik &amp; bisiklik)</vt:lpstr>
      <vt:lpstr>Sesquiterpen (C15)</vt:lpstr>
      <vt:lpstr>Sesquiterpen </vt:lpstr>
      <vt:lpstr>Sesquiterpen </vt:lpstr>
      <vt:lpstr>Contoh senyawa sesquiterpen </vt:lpstr>
      <vt:lpstr>Diterpen (C20)</vt:lpstr>
      <vt:lpstr>CONTOH SENYAWA DITERPEN </vt:lpstr>
      <vt:lpstr>CONTOH SENYAWA DITERPEN </vt:lpstr>
      <vt:lpstr>TRITERPEN (c30)</vt:lpstr>
      <vt:lpstr>TRITERPEN </vt:lpstr>
      <vt:lpstr>Contoh triterpen </vt:lpstr>
      <vt:lpstr>TETRATERPEN (c40)</vt:lpstr>
      <vt:lpstr>TETRATERPEN </vt:lpstr>
      <vt:lpstr>CONTOH SENYAWA TETRATERPEN </vt:lpstr>
      <vt:lpstr>Contoh tetraterpen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Jalur Asetat</dc:title>
  <dc:creator>Aji Winanta, M. Sc., Apt</dc:creator>
  <cp:lastModifiedBy>Microsoft Office User</cp:lastModifiedBy>
  <cp:revision>19</cp:revision>
  <dcterms:created xsi:type="dcterms:W3CDTF">2020-09-03T06:51:21Z</dcterms:created>
  <dcterms:modified xsi:type="dcterms:W3CDTF">2023-09-21T02:16:28Z</dcterms:modified>
</cp:coreProperties>
</file>