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30" r:id="rId2"/>
    <p:sldId id="366" r:id="rId3"/>
    <p:sldId id="331" r:id="rId4"/>
    <p:sldId id="367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64" r:id="rId18"/>
    <p:sldId id="344" r:id="rId19"/>
    <p:sldId id="345" r:id="rId20"/>
    <p:sldId id="36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2"/>
    <p:restoredTop sz="94590"/>
  </p:normalViewPr>
  <p:slideViewPr>
    <p:cSldViewPr>
      <p:cViewPr varScale="1">
        <p:scale>
          <a:sx n="101" d="100"/>
          <a:sy n="101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946B-8F00-4CE3-BB88-439FE96C47D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A8167-6FD9-4474-B800-46ED15135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F9DC-868E-414C-B604-C62E09D683B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F9DC-868E-414C-B604-C62E09D683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1F9DC-868E-414C-B604-C62E09D683B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3182436-EE08-45CC-9D38-5534313A8E30}" type="datetimeFigureOut">
              <a:rPr lang="en-US" smtClean="0"/>
              <a:pPr/>
              <a:t>9/29/23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6D90CF-ED5B-4733-9F90-E180F7876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Batang" TargetMode="External"/><Relationship Id="rId2" Type="http://schemas.openxmlformats.org/officeDocument/2006/relationships/hyperlink" Target="https://id.wikipedia.org/wiki/Tumbuh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id.wikipedia.org/wiki/Semak" TargetMode="External"/><Relationship Id="rId4" Type="http://schemas.openxmlformats.org/officeDocument/2006/relationships/hyperlink" Target="https://id.wikipedia.org/wiki/Poh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sikimat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apt. Aji </a:t>
            </a:r>
            <a:r>
              <a:rPr lang="en-US" dirty="0" err="1"/>
              <a:t>Winanta</a:t>
            </a:r>
            <a:r>
              <a:rPr lang="en-US" dirty="0"/>
              <a:t>, </a:t>
            </a:r>
            <a:r>
              <a:rPr lang="en-US" dirty="0" err="1"/>
              <a:t>M.Sc</a:t>
            </a:r>
            <a:endParaRPr lang="en-US" dirty="0"/>
          </a:p>
        </p:txBody>
      </p:sp>
      <p:pic>
        <p:nvPicPr>
          <p:cNvPr id="5" name="Picture 8" descr="http://www.peterparkerblog.com/wp-content/uploads/wlw1/BuahPala_3342/buahpala.jpg?f6fe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2438400" cy="2105351"/>
          </a:xfrm>
          <a:prstGeom prst="rect">
            <a:avLst/>
          </a:prstGeom>
          <a:noFill/>
        </p:spPr>
      </p:pic>
      <p:pic>
        <p:nvPicPr>
          <p:cNvPr id="6" name="Picture 2" descr="D:\My Dokument\Downloads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438400" cy="2438400"/>
          </a:xfrm>
          <a:prstGeom prst="rect">
            <a:avLst/>
          </a:prstGeom>
          <a:noFill/>
        </p:spPr>
      </p:pic>
      <p:pic>
        <p:nvPicPr>
          <p:cNvPr id="7" name="Picture 6" descr="http://naturalingredient.org/wp/wp-content/uploads/clove-bud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700" y="0"/>
            <a:ext cx="2451100" cy="1764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70961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724400" y="1447800"/>
            <a:ext cx="2895600" cy="2286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sikimat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tanin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korismat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intermedier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jalur</a:t>
            </a:r>
            <a:r>
              <a:rPr lang="en-US" sz="2400" dirty="0"/>
              <a:t> </a:t>
            </a:r>
            <a:r>
              <a:rPr lang="en-US" sz="2400" dirty="0" err="1"/>
              <a:t>sikimat</a:t>
            </a:r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13858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838200" y="1905000"/>
            <a:ext cx="1295400" cy="1600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0" y="3657600"/>
            <a:ext cx="1828800" cy="1524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239000" cy="914400"/>
          </a:xfrm>
        </p:spPr>
        <p:txBody>
          <a:bodyPr>
            <a:normAutofit/>
          </a:bodyPr>
          <a:lstStyle/>
          <a:p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korismat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>
                <a:sym typeface="Wingdings" pitchFamily="2" charset="2"/>
              </a:rPr>
              <a:t>asam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salisilat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asam</a:t>
            </a:r>
            <a:r>
              <a:rPr lang="en-US" sz="2400" dirty="0">
                <a:sym typeface="Wingdings" pitchFamily="2" charset="2"/>
              </a:rPr>
              <a:t>  amino </a:t>
            </a:r>
            <a:r>
              <a:rPr lang="en-US" sz="2400" dirty="0" err="1">
                <a:sym typeface="Wingdings" pitchFamily="2" charset="2"/>
              </a:rPr>
              <a:t>aromatiK</a:t>
            </a:r>
            <a:r>
              <a:rPr lang="en-US" sz="2400" dirty="0">
                <a:sym typeface="Wingdings" pitchFamily="2" charset="2"/>
              </a:rPr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7324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981200" y="1600200"/>
            <a:ext cx="1676400" cy="1295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48400" y="1676400"/>
            <a:ext cx="1219200" cy="1219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67000" y="4876800"/>
            <a:ext cx="1295400" cy="1828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5638799" cy="153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685800"/>
            <a:ext cx="3429000" cy="21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444099"/>
            <a:ext cx="3276600" cy="241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762000" y="2895600"/>
            <a:ext cx="1828800" cy="1524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71800" y="2743200"/>
            <a:ext cx="1676400" cy="1676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86400" y="914400"/>
            <a:ext cx="1295400" cy="1524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86400" y="4876800"/>
            <a:ext cx="1066800" cy="1828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914400"/>
          </a:xfrm>
        </p:spPr>
        <p:txBody>
          <a:bodyPr>
            <a:normAutofit/>
          </a:bodyPr>
          <a:lstStyle/>
          <a:p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korismat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>
                <a:sym typeface="Wingdings" pitchFamily="2" charset="2"/>
              </a:rPr>
              <a:t>asam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salisilat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asam</a:t>
            </a:r>
            <a:r>
              <a:rPr lang="en-US" sz="2400" dirty="0">
                <a:sym typeface="Wingdings" pitchFamily="2" charset="2"/>
              </a:rPr>
              <a:t>  amino </a:t>
            </a:r>
            <a:r>
              <a:rPr lang="en-US" sz="2400" dirty="0" err="1">
                <a:sym typeface="Wingdings" pitchFamily="2" charset="2"/>
              </a:rPr>
              <a:t>aromatiK</a:t>
            </a:r>
            <a:r>
              <a:rPr lang="en-US" sz="2400" dirty="0">
                <a:sym typeface="Wingdings" pitchFamily="2" charset="2"/>
              </a:rPr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ASAM </a:t>
            </a:r>
            <a:r>
              <a:rPr lang="en-US" sz="2800" dirty="0" err="1"/>
              <a:t>sikimat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senyawa</a:t>
            </a:r>
            <a:r>
              <a:rPr lang="en-US" sz="2800" dirty="0"/>
              <a:t> </a:t>
            </a:r>
            <a:r>
              <a:rPr lang="en-US" sz="2800" dirty="0" err="1"/>
              <a:t>turunan</a:t>
            </a:r>
            <a:r>
              <a:rPr lang="en-US" sz="2800" dirty="0"/>
              <a:t> C6C3 </a:t>
            </a:r>
            <a:r>
              <a:rPr lang="en-US" sz="2800" dirty="0" err="1"/>
              <a:t>melalui</a:t>
            </a:r>
            <a:r>
              <a:rPr lang="en-US" sz="2800" dirty="0"/>
              <a:t> L-</a:t>
            </a:r>
            <a:r>
              <a:rPr lang="en-US" sz="2800" dirty="0" err="1"/>
              <a:t>fenil</a:t>
            </a:r>
            <a:r>
              <a:rPr lang="en-US" sz="2800" dirty="0"/>
              <a:t> </a:t>
            </a:r>
            <a:r>
              <a:rPr lang="en-US" sz="2800" dirty="0" err="1"/>
              <a:t>alanin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82906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sikimat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lignin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lignan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8382000" cy="359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438400"/>
            <a:ext cx="149696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514600"/>
            <a:ext cx="1219200" cy="45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438400"/>
            <a:ext cx="1828801" cy="4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Polimerisasi</a:t>
            </a:r>
            <a:r>
              <a:rPr lang="en-US" dirty="0"/>
              <a:t> </a:t>
            </a:r>
            <a:r>
              <a:rPr lang="en-US" dirty="0" err="1"/>
              <a:t>lignan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94408"/>
            <a:ext cx="7496175" cy="536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12CD-5E12-EC41-9118-D5F1D2FF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17CF54-4CAE-1743-A79F-9EE4A278A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09" y="1609725"/>
            <a:ext cx="6259381" cy="4846638"/>
          </a:xfrm>
        </p:spPr>
      </p:pic>
    </p:spTree>
    <p:extLst>
      <p:ext uri="{BB962C8B-B14F-4D97-AF65-F5344CB8AC3E}">
        <p14:creationId xmlns:p14="http://schemas.microsoft.com/office/powerpoint/2010/main" val="327195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Lignin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191000" cy="484632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Lignin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zat</a:t>
            </a:r>
            <a:r>
              <a:rPr lang="en-US" b="1" dirty="0"/>
              <a:t> </a:t>
            </a:r>
            <a:r>
              <a:rPr lang="en-US" b="1" dirty="0" err="1"/>
              <a:t>kayu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>
                <a:hlinkClick r:id="rId2" tooltip="Tumbuhan"/>
              </a:rPr>
              <a:t>tumbuhan</a:t>
            </a:r>
            <a:r>
              <a:rPr lang="en-US" dirty="0"/>
              <a:t>.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jenisnya</a:t>
            </a:r>
            <a:r>
              <a:rPr lang="en-US" dirty="0"/>
              <a:t>. Lignin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terakumulasi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>
                <a:hlinkClick r:id="rId3" tooltip="Batang"/>
              </a:rPr>
              <a:t>batang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>
                <a:hlinkClick r:id="rId4" tooltip="Pohon"/>
              </a:rPr>
              <a:t>pohon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hlinkClick r:id="rId5" tooltip="Semak"/>
              </a:rPr>
              <a:t>semak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>
                <a:hlinkClick r:id="rId3" tooltip="Batang"/>
              </a:rPr>
              <a:t>batang</a:t>
            </a:r>
            <a:r>
              <a:rPr lang="en-US" dirty="0"/>
              <a:t>, lignin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pengikat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penyusun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semen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beton</a:t>
            </a:r>
            <a:r>
              <a:rPr lang="en-US" dirty="0"/>
              <a:t>).</a:t>
            </a:r>
          </a:p>
        </p:txBody>
      </p:sp>
      <p:pic>
        <p:nvPicPr>
          <p:cNvPr id="65538" name="Picture 2" descr="D:\My Dokument\Downloads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7197" y="1524000"/>
            <a:ext cx="4236803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sikimat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senyawa</a:t>
            </a:r>
            <a:r>
              <a:rPr lang="en-US" sz="2000" dirty="0"/>
              <a:t> </a:t>
            </a:r>
            <a:r>
              <a:rPr lang="en-US" sz="2000" dirty="0" err="1"/>
              <a:t>fenilpropen</a:t>
            </a:r>
            <a:r>
              <a:rPr lang="en-US" sz="2000" dirty="0"/>
              <a:t> (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minyak</a:t>
            </a:r>
            <a:r>
              <a:rPr lang="en-US" sz="2000" dirty="0"/>
              <a:t> </a:t>
            </a:r>
            <a:r>
              <a:rPr lang="en-US" sz="2000" dirty="0" err="1"/>
              <a:t>atsiri</a:t>
            </a:r>
            <a:r>
              <a:rPr lang="en-US" sz="2000" dirty="0"/>
              <a:t>)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koniferil</a:t>
            </a:r>
            <a:r>
              <a:rPr lang="en-US" sz="2000" dirty="0"/>
              <a:t> </a:t>
            </a:r>
            <a:r>
              <a:rPr lang="en-US" sz="2000" dirty="0" err="1"/>
              <a:t>alkohol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972A-416D-1C12-52E6-E3B59574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2179-A67F-5069-AAC6-954A2DCD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senyawa</a:t>
            </a:r>
            <a:r>
              <a:rPr lang="en-US" sz="3600" dirty="0"/>
              <a:t> </a:t>
            </a:r>
            <a:r>
              <a:rPr lang="en-US" sz="3600" dirty="0" err="1"/>
              <a:t>metabolit</a:t>
            </a:r>
            <a:r>
              <a:rPr lang="en-US" sz="3600" dirty="0"/>
              <a:t> </a:t>
            </a:r>
            <a:r>
              <a:rPr lang="en-US" sz="3600" dirty="0" err="1"/>
              <a:t>sekunder</a:t>
            </a:r>
            <a:r>
              <a:rPr lang="en-US" sz="3600" dirty="0"/>
              <a:t> yang </a:t>
            </a:r>
            <a:r>
              <a:rPr lang="en-US" sz="3600" dirty="0" err="1"/>
              <a:t>pembentukannya</a:t>
            </a:r>
            <a:r>
              <a:rPr lang="en-US" sz="3600" dirty="0"/>
              <a:t> </a:t>
            </a:r>
            <a:r>
              <a:rPr lang="en-US" sz="3600" dirty="0" err="1"/>
              <a:t>melalui</a:t>
            </a:r>
            <a:r>
              <a:rPr lang="en-US" sz="3600" dirty="0"/>
              <a:t> </a:t>
            </a:r>
            <a:r>
              <a:rPr lang="en-US" sz="3600" dirty="0" err="1"/>
              <a:t>jalur</a:t>
            </a:r>
            <a:r>
              <a:rPr lang="en-US" sz="3600" dirty="0"/>
              <a:t> </a:t>
            </a:r>
            <a:r>
              <a:rPr lang="en-US" sz="3600" dirty="0" err="1"/>
              <a:t>sikimat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1551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B4CA-8715-BD4E-85EC-D771BDD0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35D5-26A0-724C-9C32-C1CC14065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 err="1"/>
              <a:t>Fenilpropanoid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senyawa</a:t>
            </a:r>
            <a:r>
              <a:rPr lang="en-ID" dirty="0"/>
              <a:t> </a:t>
            </a:r>
            <a:r>
              <a:rPr lang="en-ID" dirty="0" err="1"/>
              <a:t>fenolik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amino </a:t>
            </a:r>
            <a:r>
              <a:rPr lang="en-ID" dirty="0" err="1"/>
              <a:t>aromatik</a:t>
            </a:r>
            <a:r>
              <a:rPr lang="en-ID" dirty="0"/>
              <a:t> </a:t>
            </a:r>
            <a:r>
              <a:rPr lang="en-ID" dirty="0" err="1"/>
              <a:t>fenilalanin</a:t>
            </a:r>
            <a:r>
              <a:rPr lang="en-ID" dirty="0"/>
              <a:t> dan </a:t>
            </a:r>
            <a:r>
              <a:rPr lang="en-ID" dirty="0" err="1"/>
              <a:t>tirosin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3A84C-6772-8D47-A8A4-19D6C878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52800"/>
            <a:ext cx="28829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9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naturalingredient.org/wp/wp-content/uploads/clove-bud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1984375" cy="1428750"/>
          </a:xfrm>
          <a:prstGeom prst="rect">
            <a:avLst/>
          </a:prstGeom>
          <a:noFill/>
        </p:spPr>
      </p:pic>
      <p:pic>
        <p:nvPicPr>
          <p:cNvPr id="13316" name="Picture 4" descr="D:\My Dokument\Download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419600"/>
            <a:ext cx="1738528" cy="13620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76400"/>
            <a:ext cx="8415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sikimat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fenilpropen</a:t>
            </a:r>
            <a:r>
              <a:rPr lang="en-US" sz="2400" dirty="0"/>
              <a:t> (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minyak</a:t>
            </a:r>
            <a:r>
              <a:rPr lang="en-US" sz="2400" dirty="0"/>
              <a:t> </a:t>
            </a:r>
            <a:r>
              <a:rPr lang="en-US" sz="2400" dirty="0" err="1"/>
              <a:t>atsiri</a:t>
            </a:r>
            <a:r>
              <a:rPr lang="en-US" sz="2400" dirty="0"/>
              <a:t>)</a:t>
            </a:r>
          </a:p>
        </p:txBody>
      </p:sp>
      <p:pic>
        <p:nvPicPr>
          <p:cNvPr id="13315" name="Picture 3" descr="http://www.essentialoilco.com/images/detailed/0/anise-seed-oil13179908094e8ef1996cf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886200"/>
            <a:ext cx="2175830" cy="1524000"/>
          </a:xfrm>
          <a:prstGeom prst="rect">
            <a:avLst/>
          </a:prstGeom>
          <a:noFill/>
        </p:spPr>
      </p:pic>
      <p:pic>
        <p:nvPicPr>
          <p:cNvPr id="13313" name="Picture 1" descr="D:\My Dokument\Downloads\index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24275"/>
            <a:ext cx="2466975" cy="1847850"/>
          </a:xfrm>
          <a:prstGeom prst="rect">
            <a:avLst/>
          </a:prstGeom>
          <a:noFill/>
        </p:spPr>
      </p:pic>
      <p:pic>
        <p:nvPicPr>
          <p:cNvPr id="13320" name="Picture 8" descr="http://www.peterparkerblog.com/wp-content/uploads/wlw1/BuahPala_3342/buahpala.jpg?f6fe3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1375" y="4800600"/>
            <a:ext cx="1952625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sikimat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kumarin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</a:t>
            </a:r>
            <a:r>
              <a:rPr lang="en-US" sz="2400" dirty="0" err="1"/>
              <a:t>sinamat</a:t>
            </a:r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69562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33400" y="1752600"/>
            <a:ext cx="1600200" cy="1143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609600"/>
          </a:xfrm>
        </p:spPr>
        <p:txBody>
          <a:bodyPr>
            <a:normAutofit/>
          </a:bodyPr>
          <a:lstStyle/>
          <a:p>
            <a:r>
              <a:rPr lang="en-US" sz="2000" dirty="0" err="1"/>
              <a:t>Curcumin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gingerol</a:t>
            </a:r>
            <a:r>
              <a:rPr lang="en-US" sz="2000" dirty="0"/>
              <a:t>: </a:t>
            </a:r>
            <a:r>
              <a:rPr lang="en-US" sz="2000" dirty="0" err="1"/>
              <a:t>gabungan</a:t>
            </a:r>
            <a:r>
              <a:rPr lang="en-US" sz="2000" dirty="0"/>
              <a:t> </a:t>
            </a:r>
            <a:r>
              <a:rPr lang="en-US" sz="2000" dirty="0" err="1"/>
              <a:t>jalur</a:t>
            </a:r>
            <a:r>
              <a:rPr lang="en-US" sz="2000" dirty="0"/>
              <a:t> </a:t>
            </a:r>
            <a:r>
              <a:rPr lang="en-US" sz="2000" dirty="0" err="1"/>
              <a:t>sikimat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malonat</a:t>
            </a:r>
            <a:r>
              <a:rPr lang="en-US" sz="2000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76325"/>
            <a:ext cx="76866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Curcuminoid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static-content.springer.com/image/art%3A10.1186%2F1476-4598-10-12/MediaObjects/12943_2010_844_Fig1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4495800" cy="4601170"/>
          </a:xfrm>
          <a:prstGeom prst="rect">
            <a:avLst/>
          </a:prstGeom>
          <a:noFill/>
        </p:spPr>
      </p:pic>
      <p:pic>
        <p:nvPicPr>
          <p:cNvPr id="44036" name="Picture 4" descr="http://www.asianscientist.com/wp-content/uploads/2012/05/Unlocking-The-Secrets-Of-Indonesias-Ginger-Plant-The-Temulaw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4714875"/>
            <a:ext cx="2952750" cy="2143125"/>
          </a:xfrm>
          <a:prstGeom prst="rect">
            <a:avLst/>
          </a:prstGeom>
          <a:noFill/>
        </p:spPr>
      </p:pic>
      <p:pic>
        <p:nvPicPr>
          <p:cNvPr id="44037" name="Picture 5" descr="D:\My Dokument\Downloads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3462" y="3048000"/>
            <a:ext cx="2940538" cy="1638300"/>
          </a:xfrm>
          <a:prstGeom prst="rect">
            <a:avLst/>
          </a:prstGeom>
          <a:noFill/>
        </p:spPr>
      </p:pic>
      <p:pic>
        <p:nvPicPr>
          <p:cNvPr id="44038" name="Picture 6" descr="D:\My Dokument\Downloads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914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Gingerol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shogaol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pojoksatu.id/wp-content/uploads/2015/03/jahe-gaj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76750"/>
            <a:ext cx="3810000" cy="2381250"/>
          </a:xfrm>
          <a:prstGeom prst="rect">
            <a:avLst/>
          </a:prstGeom>
          <a:noFill/>
        </p:spPr>
      </p:pic>
      <p:sp>
        <p:nvSpPr>
          <p:cNvPr id="45060" name="AutoShape 4" descr="https://susujaheanget.files.wordpress.com/2013/10/jahe-emprit.jpg"/>
          <p:cNvSpPr>
            <a:spLocks noChangeAspect="1" noChangeArrowheads="1"/>
          </p:cNvSpPr>
          <p:nvPr/>
        </p:nvSpPr>
        <p:spPr bwMode="auto">
          <a:xfrm>
            <a:off x="155575" y="-1096963"/>
            <a:ext cx="30480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https://susujaheanget.files.wordpress.com/2013/10/jahe-emprit.jpg"/>
          <p:cNvSpPr>
            <a:spLocks noChangeAspect="1" noChangeArrowheads="1"/>
          </p:cNvSpPr>
          <p:nvPr/>
        </p:nvSpPr>
        <p:spPr bwMode="auto">
          <a:xfrm>
            <a:off x="155575" y="-1096963"/>
            <a:ext cx="30480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3" name="Picture 7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85800"/>
            <a:ext cx="1524000" cy="1524000"/>
          </a:xfrm>
          <a:prstGeom prst="rect">
            <a:avLst/>
          </a:prstGeom>
          <a:noFill/>
        </p:spPr>
      </p:pic>
      <p:pic>
        <p:nvPicPr>
          <p:cNvPr id="45064" name="Picture 8" descr="D:\My Dokument\Downloads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438400"/>
            <a:ext cx="2438400" cy="1666875"/>
          </a:xfrm>
          <a:prstGeom prst="rect">
            <a:avLst/>
          </a:prstGeom>
          <a:noFill/>
        </p:spPr>
      </p:pic>
      <p:pic>
        <p:nvPicPr>
          <p:cNvPr id="45066" name="Picture 10" descr="http://apps.who.int/medicinedocs/documents/s2200e/p286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76400"/>
            <a:ext cx="5105400" cy="2021427"/>
          </a:xfrm>
          <a:prstGeom prst="rect">
            <a:avLst/>
          </a:prstGeom>
          <a:noFill/>
        </p:spPr>
      </p:pic>
      <p:pic>
        <p:nvPicPr>
          <p:cNvPr id="45068" name="Picture 12" descr="http://apps.who.int/medicinedocs/documents/s2200e/p286c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114800"/>
            <a:ext cx="4419600" cy="2048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Flavonoid</a:t>
            </a:r>
            <a:r>
              <a:rPr lang="en-US" sz="2800" dirty="0"/>
              <a:t>: </a:t>
            </a:r>
            <a:r>
              <a:rPr lang="en-US" sz="2800" dirty="0" err="1"/>
              <a:t>gabungan</a:t>
            </a:r>
            <a:r>
              <a:rPr lang="en-US" sz="2800" dirty="0"/>
              <a:t> </a:t>
            </a:r>
            <a:r>
              <a:rPr lang="en-US" sz="2800" dirty="0" err="1"/>
              <a:t>jalur</a:t>
            </a:r>
            <a:r>
              <a:rPr lang="en-US" sz="2800" dirty="0"/>
              <a:t> </a:t>
            </a:r>
            <a:r>
              <a:rPr lang="en-US" sz="2800" dirty="0" err="1"/>
              <a:t>sikimat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malonat</a:t>
            </a:r>
            <a:r>
              <a:rPr lang="en-US" sz="2800" dirty="0"/>
              <a:t>. </a:t>
            </a:r>
            <a:r>
              <a:rPr lang="en-US" sz="2800" dirty="0" err="1"/>
              <a:t>Calkon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flavonoid</a:t>
            </a:r>
            <a:r>
              <a:rPr lang="en-US" sz="2800" dirty="0"/>
              <a:t> paling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15861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792703"/>
            <a:ext cx="6019800" cy="30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2057400" y="1524000"/>
            <a:ext cx="25146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0" y="1676400"/>
            <a:ext cx="17526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200" y="5181600"/>
            <a:ext cx="1752600" cy="1219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38800" y="5181600"/>
            <a:ext cx="1752600" cy="1219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257800" y="6477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Calkon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flavanon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1828800"/>
            <a:ext cx="604065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3962400" y="16764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2.bp.blogspot.com/-5xYKOinoQKc/TwpdwmeF0tI/AAAAAAAAEuE/kBNJpPmKGFw/s500/Licorice-root-%2528Gancao%2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233671"/>
            <a:ext cx="4000500" cy="26243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6019800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Liquiritae</a:t>
            </a:r>
            <a:r>
              <a:rPr lang="en-US" dirty="0">
                <a:solidFill>
                  <a:schemeClr val="bg1"/>
                </a:solidFill>
              </a:rPr>
              <a:t> radix</a:t>
            </a:r>
          </a:p>
        </p:txBody>
      </p:sp>
      <p:pic>
        <p:nvPicPr>
          <p:cNvPr id="9220" name="Picture 4" descr="http://www.thecandidadiet.com/wp-content/uploads/2013/01/grapefruit-2-620x46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724400"/>
            <a:ext cx="2855658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2800" dirty="0" err="1"/>
              <a:t>Flavonoid</a:t>
            </a:r>
            <a:r>
              <a:rPr lang="en-US" sz="2800" dirty="0"/>
              <a:t>: </a:t>
            </a:r>
            <a:r>
              <a:rPr lang="en-US" sz="2800" dirty="0" err="1"/>
              <a:t>flavanon</a:t>
            </a:r>
            <a:r>
              <a:rPr lang="en-US" sz="2800" dirty="0"/>
              <a:t>, </a:t>
            </a:r>
            <a:r>
              <a:rPr lang="en-US" sz="2800" dirty="0" err="1"/>
              <a:t>flavonol</a:t>
            </a:r>
            <a:r>
              <a:rPr lang="en-US" sz="2800" dirty="0"/>
              <a:t>. </a:t>
            </a:r>
            <a:r>
              <a:rPr lang="en-US" sz="2800" dirty="0" err="1"/>
              <a:t>Flavon</a:t>
            </a:r>
            <a:r>
              <a:rPr lang="en-US" sz="2800" dirty="0"/>
              <a:t>, </a:t>
            </a:r>
            <a:r>
              <a:rPr lang="en-US" sz="2800" dirty="0" err="1"/>
              <a:t>flavandiol</a:t>
            </a:r>
            <a:r>
              <a:rPr lang="en-US" sz="2800" dirty="0"/>
              <a:t>, </a:t>
            </a:r>
            <a:r>
              <a:rPr lang="en-US" sz="2800" dirty="0" err="1"/>
              <a:t>antosian</a:t>
            </a:r>
            <a:r>
              <a:rPr lang="en-US" sz="2800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77846"/>
            <a:ext cx="7162800" cy="538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57200" y="1524000"/>
            <a:ext cx="2133600" cy="1600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38800" y="1524000"/>
            <a:ext cx="2133600" cy="1600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0" y="3505200"/>
            <a:ext cx="2133600" cy="1600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3505200"/>
            <a:ext cx="2133600" cy="1600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62600" y="5029200"/>
            <a:ext cx="2133600" cy="1828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701040"/>
          </a:xfrm>
        </p:spPr>
        <p:txBody>
          <a:bodyPr/>
          <a:lstStyle/>
          <a:p>
            <a:r>
              <a:rPr lang="en-US" dirty="0" err="1"/>
              <a:t>Glikosida</a:t>
            </a:r>
            <a:r>
              <a:rPr lang="en-US" dirty="0"/>
              <a:t> </a:t>
            </a:r>
            <a:r>
              <a:rPr lang="en-US" dirty="0" err="1"/>
              <a:t>flavonoid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7696200" cy="50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228600"/>
            <a:ext cx="2628900" cy="1743075"/>
          </a:xfrm>
          <a:prstGeom prst="rect">
            <a:avLst/>
          </a:prstGeom>
          <a:noFill/>
        </p:spPr>
      </p:pic>
      <p:pic>
        <p:nvPicPr>
          <p:cNvPr id="6" name="Picture 4" descr="http://www.thecandidadiet.com/wp-content/uploads/2013/01/grapefruit-2-620x4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244" y="5105400"/>
            <a:ext cx="2039756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/>
          <a:lstStyle/>
          <a:p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biosintesis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143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066800"/>
            <a:ext cx="40576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76200" y="2590800"/>
            <a:ext cx="2514600" cy="3962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77000" y="2514600"/>
            <a:ext cx="1676400" cy="28956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3000" y="3276600"/>
            <a:ext cx="1219200" cy="16002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276600" y="6400800"/>
            <a:ext cx="457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66800" y="1143000"/>
            <a:ext cx="1447800" cy="1371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267200" y="1066800"/>
            <a:ext cx="3810000" cy="1371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19400" y="1066800"/>
            <a:ext cx="1219200" cy="52578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: </a:t>
            </a:r>
            <a:r>
              <a:rPr lang="en-US" dirty="0" err="1"/>
              <a:t>antocyan</a:t>
            </a:r>
            <a:r>
              <a:rPr lang="en-US" dirty="0"/>
              <a:t> (</a:t>
            </a:r>
            <a:r>
              <a:rPr lang="en-US" dirty="0" err="1"/>
              <a:t>flavilium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 descr="http://www.intechopen.com/source/html/44143/media/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8556578" cy="3124200"/>
          </a:xfrm>
          <a:prstGeom prst="rect">
            <a:avLst/>
          </a:prstGeom>
          <a:noFill/>
        </p:spPr>
      </p:pic>
      <p:pic>
        <p:nvPicPr>
          <p:cNvPr id="47107" name="Picture 3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1790700" cy="2238375"/>
          </a:xfrm>
          <a:prstGeom prst="rect">
            <a:avLst/>
          </a:prstGeom>
          <a:noFill/>
        </p:spPr>
      </p:pic>
      <p:pic>
        <p:nvPicPr>
          <p:cNvPr id="47109" name="Picture 5" descr="https://c1.staticflickr.com/3/2436/4085110001_cee34839b0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143000"/>
            <a:ext cx="1666875" cy="2286001"/>
          </a:xfrm>
          <a:prstGeom prst="rect">
            <a:avLst/>
          </a:prstGeom>
          <a:noFill/>
        </p:spPr>
      </p:pic>
      <p:pic>
        <p:nvPicPr>
          <p:cNvPr id="47110" name="Picture 6" descr="D:\My Dokument\Downloads\im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524000"/>
            <a:ext cx="2466975" cy="1847850"/>
          </a:xfrm>
          <a:prstGeom prst="rect">
            <a:avLst/>
          </a:prstGeom>
          <a:noFill/>
        </p:spPr>
      </p:pic>
      <p:pic>
        <p:nvPicPr>
          <p:cNvPr id="47111" name="Picture 7" descr="D:\My Dokument\Downloads\d30ec90e00707fe866ed109db486b71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1524000"/>
            <a:ext cx="21717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Tanin</a:t>
            </a:r>
            <a:r>
              <a:rPr lang="en-US" dirty="0"/>
              <a:t> </a:t>
            </a:r>
            <a:r>
              <a:rPr lang="en-US" dirty="0" err="1"/>
              <a:t>terkondensasi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572000" cy="484632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id-ID" sz="2800" dirty="0">
                <a:latin typeface="Arial" charset="0"/>
                <a:cs typeface="Arial" charset="0"/>
              </a:rPr>
              <a:t>Merupakan polimer dari 2-50 (/ &gt;) unit flavonoid yang terhubung dengan ikatan karbon-karbon </a:t>
            </a:r>
            <a:r>
              <a:rPr lang="id-ID" sz="2800" dirty="0">
                <a:solidFill>
                  <a:srgbClr val="0000FF"/>
                </a:solidFill>
                <a:latin typeface="Arial" charset="0"/>
                <a:cs typeface="Arial" charset="0"/>
              </a:rPr>
              <a:t>yang tidak mudah </a:t>
            </a:r>
            <a:r>
              <a:rPr lang="id-ID" sz="2800" dirty="0">
                <a:latin typeface="Arial" charset="0"/>
                <a:cs typeface="Arial" charset="0"/>
              </a:rPr>
              <a:t>terputus dengan cara hidrolisis.</a:t>
            </a:r>
          </a:p>
          <a:p>
            <a:pPr>
              <a:spcBef>
                <a:spcPct val="0"/>
              </a:spcBef>
            </a:pPr>
            <a:r>
              <a:rPr lang="id-ID" sz="2800" dirty="0">
                <a:latin typeface="Arial" charset="0"/>
                <a:cs typeface="Arial" charset="0"/>
              </a:rPr>
              <a:t>Semua tanin terhidrolisis dan sebagian besar tanin terkondensasi larut dalam air, namun beberapa tanin terkondensasi sangat sukar larut air.</a:t>
            </a:r>
          </a:p>
          <a:p>
            <a:pPr>
              <a:spcBef>
                <a:spcPct val="0"/>
              </a:spcBef>
            </a:pPr>
            <a:r>
              <a:rPr lang="id-ID" sz="2800" dirty="0">
                <a:latin typeface="Arial" charset="0"/>
                <a:cs typeface="Arial" charset="0"/>
              </a:rPr>
              <a:t>Tanin tsb. tidak dapat dihidrolisis menjadi molekul sederhana dan tidak mengandung gugus gula (≠ tanin terhidrolisis).</a:t>
            </a:r>
          </a:p>
          <a:p>
            <a:endParaRPr lang="en-US" dirty="0"/>
          </a:p>
        </p:txBody>
      </p:sp>
      <p:pic>
        <p:nvPicPr>
          <p:cNvPr id="63490" name="Picture 2" descr="http://www.myessentia.com/blog/wp-content/uploads/2013/06/green-t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5685" y="4562475"/>
            <a:ext cx="3148315" cy="2295525"/>
          </a:xfrm>
          <a:prstGeom prst="rect">
            <a:avLst/>
          </a:prstGeom>
          <a:noFill/>
        </p:spPr>
      </p:pic>
      <p:pic>
        <p:nvPicPr>
          <p:cNvPr id="63492" name="Picture 4" descr="http://www.prideofindia.net.in/image/data/A-perfect-Taste-Of-Black-T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25193"/>
            <a:ext cx="3429000" cy="2439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Tanin</a:t>
            </a:r>
            <a:r>
              <a:rPr lang="en-US" dirty="0"/>
              <a:t> </a:t>
            </a:r>
            <a:r>
              <a:rPr lang="en-US" dirty="0" err="1"/>
              <a:t>terkondensasi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15164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2700"/>
            <a:ext cx="34194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3419475" y="431800"/>
            <a:ext cx="5329238" cy="652463"/>
          </a:xfrm>
        </p:spPr>
        <p:txBody>
          <a:bodyPr>
            <a:normAutofit fontScale="90000"/>
          </a:bodyPr>
          <a:lstStyle/>
          <a:p>
            <a:r>
              <a:rPr lang="id-ID" sz="3600">
                <a:solidFill>
                  <a:srgbClr val="008000"/>
                </a:solidFill>
                <a:latin typeface="Comic Sans MS" pitchFamily="66" charset="0"/>
              </a:rPr>
              <a:t>Green </a:t>
            </a:r>
            <a:r>
              <a:rPr lang="id-ID" sz="3600">
                <a:solidFill>
                  <a:srgbClr val="FF3300"/>
                </a:solidFill>
                <a:latin typeface="Comic Sans MS" pitchFamily="66" charset="0"/>
              </a:rPr>
              <a:t>and</a:t>
            </a:r>
            <a:r>
              <a:rPr lang="id-ID" sz="3600">
                <a:latin typeface="Comic Sans MS" pitchFamily="66" charset="0"/>
              </a:rPr>
              <a:t> Black </a:t>
            </a:r>
            <a:r>
              <a:rPr lang="id-ID" sz="3600">
                <a:solidFill>
                  <a:srgbClr val="CC3300"/>
                </a:solidFill>
                <a:latin typeface="Comic Sans MS" pitchFamily="66" charset="0"/>
              </a:rPr>
              <a:t>Tea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4168775" y="1319213"/>
            <a:ext cx="4579938" cy="5153025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id-ID" sz="2200" dirty="0">
                <a:solidFill>
                  <a:srgbClr val="008000"/>
                </a:solidFill>
                <a:latin typeface="Arial" charset="0"/>
                <a:cs typeface="Arial" charset="0"/>
              </a:rPr>
              <a:t>GREEN TEA</a:t>
            </a:r>
            <a:r>
              <a:rPr lang="id-ID" sz="2200" dirty="0"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id-ID" sz="2200" dirty="0">
                <a:latin typeface="Arial" charset="0"/>
                <a:cs typeface="Arial" charset="0"/>
              </a:rPr>
              <a:t>dipreparasi dg pemanasan cepat pada suhu yang ditingkatkan untuk mendeaktivasi enzim.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id-ID" sz="2200" dirty="0">
                <a:latin typeface="Arial" charset="0"/>
                <a:cs typeface="Arial" charset="0"/>
              </a:rPr>
              <a:t>mengandung </a:t>
            </a:r>
            <a:r>
              <a:rPr lang="id-ID" sz="2200" dirty="0">
                <a:solidFill>
                  <a:srgbClr val="008000"/>
                </a:solidFill>
                <a:latin typeface="Arial" charset="0"/>
                <a:cs typeface="Arial" charset="0"/>
              </a:rPr>
              <a:t>katekin</a:t>
            </a:r>
            <a:r>
              <a:rPr lang="id-ID" sz="2200" dirty="0">
                <a:latin typeface="Arial" charset="0"/>
                <a:cs typeface="Arial" charset="0"/>
              </a:rPr>
              <a:t> dg efek antioksidan tinggi.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id-ID" sz="2200" dirty="0">
                <a:latin typeface="Arial" charset="0"/>
                <a:cs typeface="Arial" charset="0"/>
              </a:rPr>
              <a:t>(−)Epigallocatechin gallate (EGCG) </a:t>
            </a:r>
            <a:r>
              <a:rPr lang="id-ID" sz="2200" dirty="0">
                <a:solidFill>
                  <a:srgbClr val="0000FF"/>
                </a:solidFill>
                <a:latin typeface="Arial" charset="0"/>
                <a:cs typeface="Arial" charset="0"/>
              </a:rPr>
              <a:t>&gt;&gt;</a:t>
            </a:r>
            <a:r>
              <a:rPr lang="id-ID" sz="2200" dirty="0">
                <a:latin typeface="Arial" charset="0"/>
                <a:cs typeface="Arial" charset="0"/>
              </a:rPr>
              <a:t> (−)Epicatechin gallate (ECG), keduanya termasuk polyhydroxyflavan gallates </a:t>
            </a:r>
            <a:r>
              <a:rPr lang="id-ID" sz="220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id-ID" sz="2200" dirty="0">
                <a:latin typeface="Arial" charset="0"/>
                <a:cs typeface="Arial" charset="0"/>
              </a:rPr>
              <a:t>Tanin yg bersifat mengikat protein &amp; pigmen, sbg antioksidan, dan memiliki sifat khas di lidah (astringent).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2227263"/>
            <a:ext cx="41560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8229600" cy="720725"/>
          </a:xfrm>
        </p:spPr>
        <p:txBody>
          <a:bodyPr>
            <a:normAutofit fontScale="90000"/>
          </a:bodyPr>
          <a:lstStyle/>
          <a:p>
            <a:br>
              <a:rPr lang="id-ID">
                <a:latin typeface="Arial" charset="0"/>
                <a:cs typeface="Arial" charset="0"/>
              </a:rPr>
            </a:br>
            <a:r>
              <a:rPr lang="id-ID">
                <a:latin typeface="Kristen ITC" pitchFamily="66" charset="0"/>
                <a:cs typeface="Arial" charset="0"/>
              </a:rPr>
              <a:t>Black Tea</a:t>
            </a:r>
            <a:br>
              <a:rPr lang="id-ID">
                <a:latin typeface="Kristen ITC" pitchFamily="66" charset="0"/>
                <a:cs typeface="Arial" charset="0"/>
              </a:rPr>
            </a:br>
            <a:endParaRPr lang="id-ID">
              <a:latin typeface="Kristen ITC" pitchFamily="66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4970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buSzPct val="80000"/>
              <a:buFont typeface="Wingdings" pitchFamily="2" charset="2"/>
              <a:buChar char="q"/>
            </a:pPr>
            <a:r>
              <a:rPr lang="id-ID" sz="2400">
                <a:latin typeface="Arial" charset="0"/>
                <a:cs typeface="Arial" charset="0"/>
              </a:rPr>
              <a:t>mengalami proses pengeringan lambat (fermentasi)</a:t>
            </a:r>
          </a:p>
          <a:p>
            <a:pPr>
              <a:spcBef>
                <a:spcPct val="0"/>
              </a:spcBef>
              <a:buSzPct val="80000"/>
              <a:buFont typeface="Wingdings" pitchFamily="2" charset="2"/>
              <a:buChar char="q"/>
            </a:pPr>
            <a:r>
              <a:rPr lang="id-ID" sz="2400">
                <a:latin typeface="Arial" charset="0"/>
                <a:cs typeface="Arial" charset="0"/>
              </a:rPr>
              <a:t>aktivitas enzim menyebabkan hidrolisis &amp; oksidasi (</a:t>
            </a:r>
            <a:r>
              <a:rPr lang="id-ID" sz="2400">
                <a:solidFill>
                  <a:srgbClr val="0000FF"/>
                </a:solidFill>
                <a:latin typeface="Arial" charset="0"/>
                <a:cs typeface="Arial" charset="0"/>
              </a:rPr>
              <a:t>Theaflavin</a:t>
            </a:r>
            <a:r>
              <a:rPr lang="id-ID" sz="2400">
                <a:latin typeface="Arial" charset="0"/>
                <a:cs typeface="Arial" charset="0"/>
              </a:rPr>
              <a:t>)</a:t>
            </a:r>
          </a:p>
          <a:p>
            <a:pPr>
              <a:spcBef>
                <a:spcPct val="0"/>
              </a:spcBef>
              <a:buSzPct val="80000"/>
              <a:buFont typeface="Wingdings" pitchFamily="2" charset="2"/>
              <a:buChar char="q"/>
            </a:pPr>
            <a:r>
              <a:rPr lang="id-ID" sz="2400">
                <a:latin typeface="Arial" charset="0"/>
                <a:cs typeface="Arial" charset="0"/>
              </a:rPr>
              <a:t>efek antioksidan menurun drastis.</a:t>
            </a:r>
            <a:endParaRPr lang="id-ID" sz="240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438400"/>
            <a:ext cx="31686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213100"/>
            <a:ext cx="37433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Isoflavon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7772400" cy="47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Pterocarpan</a:t>
            </a:r>
            <a:r>
              <a:rPr lang="en-US" dirty="0"/>
              <a:t>, </a:t>
            </a:r>
            <a:r>
              <a:rPr lang="en-US" dirty="0" err="1"/>
              <a:t>isoflavan</a:t>
            </a:r>
            <a:r>
              <a:rPr lang="en-US" dirty="0"/>
              <a:t>, </a:t>
            </a:r>
            <a:r>
              <a:rPr lang="en-US" dirty="0" err="1"/>
              <a:t>rotenoid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kumestan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3999"/>
            <a:ext cx="8001000" cy="503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bioweb.uwlax.edu/bio203/s2009/scurek_oliv/img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1733405" cy="2286000"/>
          </a:xfrm>
          <a:prstGeom prst="rect">
            <a:avLst/>
          </a:prstGeom>
          <a:noFill/>
        </p:spPr>
      </p:pic>
      <p:sp>
        <p:nvSpPr>
          <p:cNvPr id="48132" name="AutoShape 4" descr="http://upload.wikimedia.org/wikipedia/commons/thumb/8/8e/Glycinol.svg/480px-Glycinol.svg.png"/>
          <p:cNvSpPr>
            <a:spLocks noChangeAspect="1" noChangeArrowheads="1"/>
          </p:cNvSpPr>
          <p:nvPr/>
        </p:nvSpPr>
        <p:spPr bwMode="auto">
          <a:xfrm>
            <a:off x="155575" y="-1393825"/>
            <a:ext cx="4572000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3" name="Picture 5" descr="D:\My Dokument\Downloads\480px-Glycino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743200"/>
            <a:ext cx="2286000" cy="1457325"/>
          </a:xfrm>
          <a:prstGeom prst="rect">
            <a:avLst/>
          </a:prstGeom>
          <a:noFill/>
        </p:spPr>
      </p:pic>
      <p:pic>
        <p:nvPicPr>
          <p:cNvPr id="48135" name="Picture 7" descr="http://1.bp.blogspot.com/-LlAYTD73Zro/Tbm47c1q0SI/AAAAAAAAABw/KN2d0YXyrr8/s320/kdlai+kimi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6146" y="2590800"/>
            <a:ext cx="4757854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?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64514" name="Picture 2" descr="D:\My Dokument\Downloads\320px-Safrole-Line-Stru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2209800" cy="856297"/>
          </a:xfrm>
          <a:prstGeom prst="rect">
            <a:avLst/>
          </a:prstGeom>
          <a:noFill/>
        </p:spPr>
      </p:pic>
      <p:pic>
        <p:nvPicPr>
          <p:cNvPr id="64516" name="Picture 4" descr="https://encrypted-tbn2.gstatic.com/images?q=tbn:ANd9GcR5WpS4hLku-XoygEoGCjfPCpVMykgDgXSbXvvgeX9H5_8tmzI5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09800"/>
            <a:ext cx="2667000" cy="1524001"/>
          </a:xfrm>
          <a:prstGeom prst="rect">
            <a:avLst/>
          </a:prstGeom>
          <a:noFill/>
        </p:spPr>
      </p:pic>
      <p:sp>
        <p:nvSpPr>
          <p:cNvPr id="64518" name="AutoShape 6" descr="http://upload.wikimedia.org/wikipedia/commons/thumb/c/c5/Dicumarol.svg/440px-Dicumarol.svg.png"/>
          <p:cNvSpPr>
            <a:spLocks noChangeAspect="1" noChangeArrowheads="1"/>
          </p:cNvSpPr>
          <p:nvPr/>
        </p:nvSpPr>
        <p:spPr bwMode="auto">
          <a:xfrm>
            <a:off x="155575" y="-898525"/>
            <a:ext cx="41910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19" name="Picture 7" descr="D:\My Dokument\Downloads\440px-Dicumarol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962400"/>
            <a:ext cx="3169843" cy="1419225"/>
          </a:xfrm>
          <a:prstGeom prst="rect">
            <a:avLst/>
          </a:prstGeom>
          <a:noFill/>
        </p:spPr>
      </p:pic>
      <p:pic>
        <p:nvPicPr>
          <p:cNvPr id="64520" name="Picture 8" descr="D:\My Dokument\Downloads\inde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1" y="4114800"/>
            <a:ext cx="2517608" cy="88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ABCA-3DAF-E1C1-384B-54C37032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54465-FBEF-6DE0-9306-D684988CA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0954D50-178A-8AEC-7184-4C1757EE5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-29536"/>
            <a:ext cx="6000904" cy="66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3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343400"/>
            <a:ext cx="2943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24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239000" cy="762000"/>
          </a:xfrm>
        </p:spPr>
        <p:txBody>
          <a:bodyPr/>
          <a:lstStyle/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sikimat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209800"/>
            <a:ext cx="1685483" cy="175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715000" y="1371600"/>
            <a:ext cx="1828800" cy="8382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Asam</a:t>
            </a:r>
            <a:r>
              <a:rPr lang="en-US" sz="1400" dirty="0"/>
              <a:t> amino </a:t>
            </a:r>
            <a:r>
              <a:rPr lang="en-US" sz="1400" dirty="0" err="1"/>
              <a:t>aromatik</a:t>
            </a:r>
            <a:r>
              <a:rPr lang="en-US" sz="14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14800" y="4191000"/>
            <a:ext cx="914400" cy="6858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Tanin</a:t>
            </a:r>
            <a:r>
              <a:rPr lang="en-US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9800" y="3581400"/>
            <a:ext cx="1143000" cy="685800"/>
          </a:xfrm>
          <a:prstGeom prst="roundRect">
            <a:avLst/>
          </a:prstGeom>
          <a:solidFill>
            <a:srgbClr val="A36F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Lignin &amp; </a:t>
            </a:r>
            <a:r>
              <a:rPr lang="en-US" dirty="0" err="1"/>
              <a:t>lignan</a:t>
            </a:r>
            <a:r>
              <a:rPr lang="en-US" dirty="0"/>
              <a:t>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19200" y="2514600"/>
            <a:ext cx="19050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atsiri</a:t>
            </a:r>
            <a:r>
              <a:rPr lang="en-US" dirty="0"/>
              <a:t> (</a:t>
            </a:r>
            <a:r>
              <a:rPr lang="en-US" dirty="0" err="1"/>
              <a:t>fenil</a:t>
            </a:r>
            <a:r>
              <a:rPr lang="en-US" dirty="0"/>
              <a:t> </a:t>
            </a:r>
            <a:r>
              <a:rPr lang="en-US" dirty="0" err="1"/>
              <a:t>propen</a:t>
            </a:r>
            <a:r>
              <a:rPr lang="en-US" dirty="0"/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33600" y="1371600"/>
            <a:ext cx="1143000" cy="685800"/>
          </a:xfrm>
          <a:prstGeom prst="roundRect">
            <a:avLst/>
          </a:prstGeom>
          <a:solidFill>
            <a:srgbClr val="26FA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Kumarin</a:t>
            </a:r>
            <a:r>
              <a:rPr lang="en-US" dirty="0"/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67400" y="2514600"/>
            <a:ext cx="12954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Flavonoid</a:t>
            </a:r>
            <a:r>
              <a:rPr lang="en-US" dirty="0"/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81600" y="3886200"/>
            <a:ext cx="1676400" cy="6858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Curcuminoid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648200"/>
            <a:ext cx="3352800" cy="92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70142" y="2971800"/>
            <a:ext cx="18738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12954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209800"/>
            <a:ext cx="971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>
          <a:xfrm flipV="1">
            <a:off x="5181600" y="1981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314700" y="17145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3200400" y="2743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3352800" y="3352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344194" y="3961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334000" y="2743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5181600" y="3352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657600" y="1828800"/>
            <a:ext cx="1676400" cy="19812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447800"/>
            <a:ext cx="507188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sikimat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tanin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352800" cy="3352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200" dirty="0" err="1"/>
              <a:t>Tanin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 </a:t>
            </a:r>
            <a:r>
              <a:rPr lang="en-US" sz="2200" dirty="0" err="1"/>
              <a:t>alami</a:t>
            </a:r>
            <a:r>
              <a:rPr lang="en-US" sz="2200" dirty="0"/>
              <a:t> </a:t>
            </a:r>
            <a:r>
              <a:rPr lang="en-US" sz="2200" dirty="0" err="1"/>
              <a:t>fenolik</a:t>
            </a:r>
            <a:r>
              <a:rPr lang="en-US" sz="2200" dirty="0"/>
              <a:t>. </a:t>
            </a:r>
            <a:r>
              <a:rPr lang="en-US" sz="2200" dirty="0" err="1"/>
              <a:t>Klasifikasi</a:t>
            </a:r>
            <a:r>
              <a:rPr lang="en-US" sz="2200" dirty="0"/>
              <a:t> </a:t>
            </a:r>
            <a:r>
              <a:rPr lang="en-US" sz="2200" dirty="0" err="1"/>
              <a:t>tanin</a:t>
            </a:r>
            <a:r>
              <a:rPr lang="en-US" sz="2200" dirty="0"/>
              <a:t> : </a:t>
            </a:r>
          </a:p>
          <a:p>
            <a:pPr marL="9144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err="1"/>
              <a:t>Hydrolisable</a:t>
            </a:r>
            <a:r>
              <a:rPr lang="en-US" sz="2200" dirty="0"/>
              <a:t> </a:t>
            </a:r>
            <a:r>
              <a:rPr lang="en-US" sz="2200" dirty="0" err="1"/>
              <a:t>tanin</a:t>
            </a:r>
            <a:r>
              <a:rPr lang="en-US" sz="2200" dirty="0"/>
              <a:t> (</a:t>
            </a:r>
            <a:r>
              <a:rPr lang="en-US" sz="2200" dirty="0" err="1"/>
              <a:t>tanin</a:t>
            </a:r>
            <a:r>
              <a:rPr lang="en-US" sz="2200" dirty="0"/>
              <a:t> </a:t>
            </a:r>
            <a:r>
              <a:rPr lang="en-US" sz="2200" dirty="0" err="1"/>
              <a:t>terhidrolisis</a:t>
            </a:r>
            <a:r>
              <a:rPr lang="en-US" sz="2200" dirty="0"/>
              <a:t>) </a:t>
            </a:r>
            <a:r>
              <a:rPr lang="sv-SE" sz="2200" dirty="0"/>
              <a:t>Pada hidrolisis, memberikan asam galat dan glukosa.</a:t>
            </a:r>
          </a:p>
          <a:p>
            <a:pPr marL="9144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sv-SE" sz="2200" dirty="0"/>
              <a:t>	contoh simplisia: rhei radix  </a:t>
            </a:r>
            <a:endParaRPr lang="en-US" sz="2200" dirty="0"/>
          </a:p>
          <a:p>
            <a:pPr marL="854075" indent="-514350">
              <a:buNone/>
            </a:pPr>
            <a:endParaRPr lang="en-US" dirty="0"/>
          </a:p>
          <a:p>
            <a:pPr marL="854075" indent="-51435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505200" y="1371600"/>
            <a:ext cx="2563761" cy="2131141"/>
          </a:xfrm>
          <a:custGeom>
            <a:avLst/>
            <a:gdLst>
              <a:gd name="connsiteX0" fmla="*/ 0 w 2563761"/>
              <a:gd name="connsiteY0" fmla="*/ 243348 h 2131141"/>
              <a:gd name="connsiteX1" fmla="*/ 2138516 w 2563761"/>
              <a:gd name="connsiteY1" fmla="*/ 243348 h 2131141"/>
              <a:gd name="connsiteX2" fmla="*/ 2551471 w 2563761"/>
              <a:gd name="connsiteY2" fmla="*/ 1703438 h 2131141"/>
              <a:gd name="connsiteX3" fmla="*/ 2551471 w 2563761"/>
              <a:gd name="connsiteY3" fmla="*/ 1703438 h 2131141"/>
              <a:gd name="connsiteX4" fmla="*/ 1091381 w 2563761"/>
              <a:gd name="connsiteY4" fmla="*/ 1629696 h 2131141"/>
              <a:gd name="connsiteX5" fmla="*/ 294968 w 2563761"/>
              <a:gd name="connsiteY5" fmla="*/ 2131141 h 2131141"/>
              <a:gd name="connsiteX6" fmla="*/ 294968 w 2563761"/>
              <a:gd name="connsiteY6" fmla="*/ 2131141 h 2131141"/>
              <a:gd name="connsiteX7" fmla="*/ 0 w 2563761"/>
              <a:gd name="connsiteY7" fmla="*/ 243348 h 213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3761" h="2131141">
                <a:moveTo>
                  <a:pt x="0" y="243348"/>
                </a:moveTo>
                <a:cubicBezTo>
                  <a:pt x="856635" y="121674"/>
                  <a:pt x="1713271" y="0"/>
                  <a:pt x="2138516" y="243348"/>
                </a:cubicBezTo>
                <a:cubicBezTo>
                  <a:pt x="2563761" y="486696"/>
                  <a:pt x="2551471" y="1703438"/>
                  <a:pt x="2551471" y="1703438"/>
                </a:cubicBezTo>
                <a:lnTo>
                  <a:pt x="2551471" y="1703438"/>
                </a:lnTo>
                <a:cubicBezTo>
                  <a:pt x="2308123" y="1691148"/>
                  <a:pt x="1467465" y="1558412"/>
                  <a:pt x="1091381" y="1629696"/>
                </a:cubicBezTo>
                <a:cubicBezTo>
                  <a:pt x="715297" y="1700980"/>
                  <a:pt x="294968" y="2131141"/>
                  <a:pt x="294968" y="2131141"/>
                </a:cubicBezTo>
                <a:lnTo>
                  <a:pt x="294968" y="2131141"/>
                </a:lnTo>
                <a:lnTo>
                  <a:pt x="0" y="243348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97445" y="1295400"/>
            <a:ext cx="2546555" cy="3374922"/>
          </a:xfrm>
          <a:custGeom>
            <a:avLst/>
            <a:gdLst>
              <a:gd name="connsiteX0" fmla="*/ 282677 w 2546555"/>
              <a:gd name="connsiteY0" fmla="*/ 548148 h 3374922"/>
              <a:gd name="connsiteX1" fmla="*/ 326923 w 2546555"/>
              <a:gd name="connsiteY1" fmla="*/ 2996380 h 3374922"/>
              <a:gd name="connsiteX2" fmla="*/ 2244213 w 2546555"/>
              <a:gd name="connsiteY2" fmla="*/ 2819400 h 3374922"/>
              <a:gd name="connsiteX3" fmla="*/ 2140974 w 2546555"/>
              <a:gd name="connsiteY3" fmla="*/ 400664 h 3374922"/>
              <a:gd name="connsiteX4" fmla="*/ 2126226 w 2546555"/>
              <a:gd name="connsiteY4" fmla="*/ 415413 h 3374922"/>
              <a:gd name="connsiteX5" fmla="*/ 282677 w 2546555"/>
              <a:gd name="connsiteY5" fmla="*/ 548148 h 337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555" h="3374922">
                <a:moveTo>
                  <a:pt x="282677" y="548148"/>
                </a:moveTo>
                <a:cubicBezTo>
                  <a:pt x="141338" y="1582993"/>
                  <a:pt x="0" y="2617838"/>
                  <a:pt x="326923" y="2996380"/>
                </a:cubicBezTo>
                <a:cubicBezTo>
                  <a:pt x="653846" y="3374922"/>
                  <a:pt x="1941871" y="3252019"/>
                  <a:pt x="2244213" y="2819400"/>
                </a:cubicBezTo>
                <a:cubicBezTo>
                  <a:pt x="2546555" y="2386781"/>
                  <a:pt x="2160638" y="801328"/>
                  <a:pt x="2140974" y="400664"/>
                </a:cubicBezTo>
                <a:cubicBezTo>
                  <a:pt x="2121310" y="0"/>
                  <a:pt x="2126226" y="415413"/>
                  <a:pt x="2126226" y="415413"/>
                </a:cubicBezTo>
                <a:lnTo>
                  <a:pt x="282677" y="548148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53896" y="3657600"/>
            <a:ext cx="2413820" cy="2686665"/>
          </a:xfrm>
          <a:custGeom>
            <a:avLst/>
            <a:gdLst>
              <a:gd name="connsiteX0" fmla="*/ 688259 w 2413820"/>
              <a:gd name="connsiteY0" fmla="*/ 117987 h 2686665"/>
              <a:gd name="connsiteX1" fmla="*/ 216310 w 2413820"/>
              <a:gd name="connsiteY1" fmla="*/ 1607574 h 2686665"/>
              <a:gd name="connsiteX2" fmla="*/ 1986117 w 2413820"/>
              <a:gd name="connsiteY2" fmla="*/ 2610465 h 2686665"/>
              <a:gd name="connsiteX3" fmla="*/ 2413820 w 2413820"/>
              <a:gd name="connsiteY3" fmla="*/ 1150374 h 2686665"/>
              <a:gd name="connsiteX4" fmla="*/ 2413820 w 2413820"/>
              <a:gd name="connsiteY4" fmla="*/ 1150374 h 2686665"/>
              <a:gd name="connsiteX5" fmla="*/ 1661652 w 2413820"/>
              <a:gd name="connsiteY5" fmla="*/ 0 h 2686665"/>
              <a:gd name="connsiteX6" fmla="*/ 1661652 w 2413820"/>
              <a:gd name="connsiteY6" fmla="*/ 0 h 2686665"/>
              <a:gd name="connsiteX7" fmla="*/ 688259 w 2413820"/>
              <a:gd name="connsiteY7" fmla="*/ 117987 h 26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820" h="2686665">
                <a:moveTo>
                  <a:pt x="688259" y="117987"/>
                </a:moveTo>
                <a:cubicBezTo>
                  <a:pt x="344129" y="655074"/>
                  <a:pt x="0" y="1192161"/>
                  <a:pt x="216310" y="1607574"/>
                </a:cubicBezTo>
                <a:cubicBezTo>
                  <a:pt x="432620" y="2022987"/>
                  <a:pt x="1619865" y="2686665"/>
                  <a:pt x="1986117" y="2610465"/>
                </a:cubicBezTo>
                <a:cubicBezTo>
                  <a:pt x="2352369" y="2534265"/>
                  <a:pt x="2413820" y="1150374"/>
                  <a:pt x="2413820" y="1150374"/>
                </a:cubicBezTo>
                <a:lnTo>
                  <a:pt x="2413820" y="1150374"/>
                </a:lnTo>
                <a:lnTo>
                  <a:pt x="1661652" y="0"/>
                </a:lnTo>
                <a:lnTo>
                  <a:pt x="1661652" y="0"/>
                </a:lnTo>
                <a:lnTo>
                  <a:pt x="688259" y="117987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2143125" cy="2143125"/>
          </a:xfrm>
          <a:prstGeom prst="rect">
            <a:avLst/>
          </a:prstGeom>
          <a:noFill/>
        </p:spPr>
      </p:pic>
      <p:pic>
        <p:nvPicPr>
          <p:cNvPr id="1027" name="Picture 3" descr="D:\My Dokument\Downloads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76800"/>
            <a:ext cx="2645004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Dokument\Downloads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70495"/>
            <a:ext cx="4038600" cy="268750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962400" cy="4846320"/>
          </a:xfrm>
        </p:spPr>
        <p:txBody>
          <a:bodyPr>
            <a:normAutofit/>
          </a:bodyPr>
          <a:lstStyle/>
          <a:p>
            <a:pPr marL="854075" indent="-514350">
              <a:buFont typeface="+mj-lt"/>
              <a:buAutoNum type="arabicPeriod"/>
            </a:pPr>
            <a:r>
              <a:rPr lang="en-US" sz="2000" dirty="0"/>
              <a:t>Condensed </a:t>
            </a:r>
            <a:r>
              <a:rPr lang="en-US" sz="2000" dirty="0" err="1"/>
              <a:t>tanin</a:t>
            </a:r>
            <a:r>
              <a:rPr lang="en-US" sz="2000" dirty="0"/>
              <a:t> (</a:t>
            </a:r>
            <a:r>
              <a:rPr lang="en-US" sz="2000" dirty="0" err="1"/>
              <a:t>tanin</a:t>
            </a:r>
            <a:r>
              <a:rPr lang="en-US" sz="2000" dirty="0"/>
              <a:t> </a:t>
            </a:r>
            <a:r>
              <a:rPr lang="en-US" sz="2000" dirty="0" err="1"/>
              <a:t>terkondendasi</a:t>
            </a:r>
            <a:r>
              <a:rPr lang="en-US" sz="2000" dirty="0"/>
              <a:t>)</a:t>
            </a:r>
          </a:p>
          <a:p>
            <a:pPr marL="854075" indent="-514350">
              <a:buNone/>
            </a:pPr>
            <a:r>
              <a:rPr lang="en-US" sz="2000" dirty="0"/>
              <a:t>	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tanin</a:t>
            </a:r>
            <a:r>
              <a:rPr lang="en-US" sz="2000" dirty="0"/>
              <a:t> </a:t>
            </a:r>
            <a:r>
              <a:rPr lang="en-US" sz="2000" dirty="0" err="1"/>
              <a:t>terhidrolisis</a:t>
            </a:r>
            <a:r>
              <a:rPr lang="en-US" sz="2000" dirty="0"/>
              <a:t>. </a:t>
            </a:r>
            <a:r>
              <a:rPr lang="en-US" sz="2000" dirty="0" err="1"/>
              <a:t>tanin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flavonoid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condensed </a:t>
            </a:r>
            <a:r>
              <a:rPr lang="en-US" sz="2000" dirty="0" err="1"/>
              <a:t>tanin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gula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strukturnya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sikimat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tanin</a:t>
            </a:r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4724400" cy="471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39000" cy="533400"/>
          </a:xfrm>
        </p:spPr>
        <p:txBody>
          <a:bodyPr>
            <a:normAutofit/>
          </a:bodyPr>
          <a:lstStyle/>
          <a:p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sikimat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tanin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asam</a:t>
            </a:r>
            <a:r>
              <a:rPr lang="en-US" sz="2000" dirty="0"/>
              <a:t> </a:t>
            </a:r>
            <a:r>
              <a:rPr lang="en-US" sz="2000" dirty="0" err="1"/>
              <a:t>galat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7277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24000" y="3276600"/>
            <a:ext cx="1066800" cy="1524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1524000"/>
            <a:ext cx="1447800" cy="1524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5334000"/>
            <a:ext cx="1143000" cy="1371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52600"/>
            <a:ext cx="79465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2400" y="2438400"/>
            <a:ext cx="1371600" cy="1447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10200" y="1676400"/>
            <a:ext cx="2590800" cy="21336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sikimat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tanin</a:t>
            </a:r>
            <a:r>
              <a:rPr lang="en-US" dirty="0"/>
              <a:t> </a:t>
            </a:r>
          </a:p>
        </p:txBody>
      </p:sp>
      <p:pic>
        <p:nvPicPr>
          <p:cNvPr id="8" name="Picture 2" descr="D:\My Dokument\Downloads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3" descr="D:\My Dokument\Downloads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876800"/>
            <a:ext cx="2645004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2058</TotalTime>
  <Words>504</Words>
  <Application>Microsoft Macintosh PowerPoint</Application>
  <PresentationFormat>On-screen Show (4:3)</PresentationFormat>
  <Paragraphs>69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Comic Sans MS</vt:lpstr>
      <vt:lpstr>Kristen ITC</vt:lpstr>
      <vt:lpstr>Trebuchet MS</vt:lpstr>
      <vt:lpstr>Wingdings</vt:lpstr>
      <vt:lpstr>Wingdings 2</vt:lpstr>
      <vt:lpstr>Opulent</vt:lpstr>
      <vt:lpstr>Jalur sikimat </vt:lpstr>
      <vt:lpstr>PowerPoint Presentation</vt:lpstr>
      <vt:lpstr>Peta jalur biosintesis </vt:lpstr>
      <vt:lpstr>PowerPoint Presentation</vt:lpstr>
      <vt:lpstr>Produk jalur sikimat </vt:lpstr>
      <vt:lpstr>Asam sikimat membentuk tanin </vt:lpstr>
      <vt:lpstr>Asam sikimat membentuk tanin </vt:lpstr>
      <vt:lpstr>Asam sikimat membentuk tanin melalui asam galat </vt:lpstr>
      <vt:lpstr>Asam sikimat membentuk tanin </vt:lpstr>
      <vt:lpstr>Asam sikimat membentuk tanin </vt:lpstr>
      <vt:lpstr>Asam korismat sebagai senyawa intermedier penting jalur sikimat </vt:lpstr>
      <vt:lpstr>Asam korismat membentuk asam salisilat dan asam  amino aromatiK </vt:lpstr>
      <vt:lpstr>Asam korismat membentuk asam salisilat dan asam  amino aromatiK </vt:lpstr>
      <vt:lpstr>ASAM sikimat membentuk senyawa turunan C6C3 melalui L-fenil alanin </vt:lpstr>
      <vt:lpstr>Asam sikimat membentuk lignin dan lignan </vt:lpstr>
      <vt:lpstr>Polimerisasi lignan </vt:lpstr>
      <vt:lpstr>PowerPoint Presentation</vt:lpstr>
      <vt:lpstr>Lignin </vt:lpstr>
      <vt:lpstr>Asam sikimat membentuk senyawa fenilpropen (komponen minyak atsiri) melalui koniferil alkohol </vt:lpstr>
      <vt:lpstr>PowerPoint Presentation</vt:lpstr>
      <vt:lpstr>Asam sikimat membentuk senyawa fenilpropen (komponen minyak atsiri)</vt:lpstr>
      <vt:lpstr>Asam sikimat membentuk senyawa kumarin melalui asam sinamat </vt:lpstr>
      <vt:lpstr>Curcumin dan gingerol: gabungan jalur sikimat dan malonat  </vt:lpstr>
      <vt:lpstr>Curcuminoid </vt:lpstr>
      <vt:lpstr>Gingerol dan shogaol </vt:lpstr>
      <vt:lpstr>Flavonoid: gabungan jalur sikimat dan malonat. Calkon merupakan kelompok flavonoid paling awal </vt:lpstr>
      <vt:lpstr>Calkon  flavanon </vt:lpstr>
      <vt:lpstr>Flavonoid: flavanon, flavonol. Flavon, flavandiol, antosian. </vt:lpstr>
      <vt:lpstr>Glikosida flavonoid </vt:lpstr>
      <vt:lpstr>Zat warna bunga: antocyan (flavilium) </vt:lpstr>
      <vt:lpstr>Tanin terkondensasi </vt:lpstr>
      <vt:lpstr>Tanin terkondensasi</vt:lpstr>
      <vt:lpstr>Green and Black Tea</vt:lpstr>
      <vt:lpstr> Black Tea </vt:lpstr>
      <vt:lpstr>Isoflavon </vt:lpstr>
      <vt:lpstr>Pterocarpan, isoflavan, rotenoid dan kumestan </vt:lpstr>
      <vt:lpstr>PowerPoint Presentation</vt:lpstr>
      <vt:lpstr>Latihan </vt:lpstr>
    </vt:vector>
  </TitlesOfParts>
  <Company>UMY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PUGUH</dc:creator>
  <cp:lastModifiedBy>Microsoft Office User</cp:lastModifiedBy>
  <cp:revision>31</cp:revision>
  <dcterms:created xsi:type="dcterms:W3CDTF">2015-10-11T14:41:25Z</dcterms:created>
  <dcterms:modified xsi:type="dcterms:W3CDTF">2023-09-29T04:23:00Z</dcterms:modified>
</cp:coreProperties>
</file>