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0" r:id="rId3"/>
    <p:sldId id="297" r:id="rId4"/>
    <p:sldId id="311" r:id="rId5"/>
    <p:sldId id="294" r:id="rId6"/>
    <p:sldId id="295" r:id="rId7"/>
    <p:sldId id="296" r:id="rId8"/>
    <p:sldId id="257" r:id="rId9"/>
    <p:sldId id="258" r:id="rId10"/>
    <p:sldId id="280" r:id="rId11"/>
    <p:sldId id="259" r:id="rId12"/>
    <p:sldId id="261" r:id="rId13"/>
    <p:sldId id="293" r:id="rId14"/>
    <p:sldId id="262" r:id="rId15"/>
    <p:sldId id="281" r:id="rId16"/>
    <p:sldId id="263" r:id="rId17"/>
    <p:sldId id="264" r:id="rId18"/>
    <p:sldId id="265" r:id="rId19"/>
    <p:sldId id="275" r:id="rId20"/>
    <p:sldId id="266" r:id="rId21"/>
    <p:sldId id="267" r:id="rId22"/>
    <p:sldId id="268" r:id="rId23"/>
    <p:sldId id="269" r:id="rId24"/>
    <p:sldId id="283" r:id="rId25"/>
    <p:sldId id="270" r:id="rId26"/>
    <p:sldId id="271" r:id="rId27"/>
    <p:sldId id="276" r:id="rId28"/>
    <p:sldId id="277" r:id="rId29"/>
    <p:sldId id="272" r:id="rId30"/>
    <p:sldId id="273" r:id="rId31"/>
    <p:sldId id="274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 autoAdjust="0"/>
    <p:restoredTop sz="94590"/>
  </p:normalViewPr>
  <p:slideViewPr>
    <p:cSldViewPr>
      <p:cViewPr varScale="1">
        <p:scale>
          <a:sx n="101" d="100"/>
          <a:sy n="101" d="100"/>
        </p:scale>
        <p:origin x="21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731C6-FAA7-4485-B41A-DA039DAC67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C5EE7-05D9-4286-A14A-8DDCEA42C336}">
      <dgm:prSet/>
      <dgm:spPr/>
      <dgm:t>
        <a:bodyPr/>
        <a:lstStyle/>
        <a:p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mampu</a:t>
          </a:r>
          <a:r>
            <a:rPr lang="en-ID" dirty="0"/>
            <a:t> </a:t>
          </a:r>
          <a:r>
            <a:rPr lang="en-ID" dirty="0" err="1"/>
            <a:t>menjelaskan</a:t>
          </a:r>
          <a:r>
            <a:rPr lang="en-ID" dirty="0"/>
            <a:t> </a:t>
          </a:r>
          <a:r>
            <a:rPr lang="en-ID" dirty="0" err="1"/>
            <a:t>kontrol</a:t>
          </a:r>
          <a:r>
            <a:rPr lang="en-ID" dirty="0"/>
            <a:t> </a:t>
          </a:r>
          <a:r>
            <a:rPr lang="en-ID" dirty="0" err="1"/>
            <a:t>kualitas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bahan</a:t>
          </a:r>
          <a:r>
            <a:rPr lang="en-ID" dirty="0"/>
            <a:t> </a:t>
          </a:r>
          <a:r>
            <a:rPr lang="en-ID" dirty="0" err="1"/>
            <a:t>kimia</a:t>
          </a:r>
          <a:r>
            <a:rPr lang="en-ID" dirty="0"/>
            <a:t> </a:t>
          </a:r>
          <a:r>
            <a:rPr lang="en-ID" dirty="0" err="1"/>
            <a:t>obat</a:t>
          </a:r>
          <a:r>
            <a:rPr lang="en-ID" dirty="0"/>
            <a:t> dan </a:t>
          </a:r>
          <a:r>
            <a:rPr lang="en-ID" dirty="0" err="1"/>
            <a:t>ekstrak</a:t>
          </a:r>
          <a:r>
            <a:rPr lang="en-ID" dirty="0"/>
            <a:t> </a:t>
          </a:r>
          <a:r>
            <a:rPr lang="en-ID" dirty="0" err="1"/>
            <a:t>tanaman</a:t>
          </a:r>
          <a:endParaRPr lang="en-US" dirty="0"/>
        </a:p>
      </dgm:t>
    </dgm:pt>
    <dgm:pt modelId="{81FAF01D-C472-4513-BEB7-54F4AF500656}" type="parTrans" cxnId="{75A61CEF-E2F1-4D43-925D-9D8A75BAB095}">
      <dgm:prSet/>
      <dgm:spPr/>
      <dgm:t>
        <a:bodyPr/>
        <a:lstStyle/>
        <a:p>
          <a:endParaRPr lang="en-US"/>
        </a:p>
      </dgm:t>
    </dgm:pt>
    <dgm:pt modelId="{04A68ED1-911E-45C8-932F-4BF42F5F76A3}" type="sibTrans" cxnId="{75A61CEF-E2F1-4D43-925D-9D8A75BAB095}">
      <dgm:prSet/>
      <dgm:spPr/>
      <dgm:t>
        <a:bodyPr/>
        <a:lstStyle/>
        <a:p>
          <a:endParaRPr lang="en-US"/>
        </a:p>
      </dgm:t>
    </dgm:pt>
    <dgm:pt modelId="{CBEE8CFA-6369-E940-8966-649714E583FC}">
      <dgm:prSet/>
      <dgm:spPr/>
      <dgm:t>
        <a:bodyPr/>
        <a:lstStyle/>
        <a:p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mengetahui</a:t>
          </a:r>
          <a:r>
            <a:rPr lang="en-ID" dirty="0"/>
            <a:t> </a:t>
          </a:r>
          <a:r>
            <a:rPr lang="en-ID" dirty="0" err="1"/>
            <a:t>metode</a:t>
          </a:r>
          <a:r>
            <a:rPr lang="en-ID" dirty="0"/>
            <a:t> </a:t>
          </a:r>
          <a:r>
            <a:rPr lang="en-ID" dirty="0" err="1"/>
            <a:t>analisis</a:t>
          </a:r>
          <a:r>
            <a:rPr lang="en-ID" dirty="0"/>
            <a:t> </a:t>
          </a:r>
          <a:r>
            <a:rPr lang="en-ID" dirty="0" err="1"/>
            <a:t>obat</a:t>
          </a:r>
          <a:r>
            <a:rPr lang="en-ID" dirty="0"/>
            <a:t> </a:t>
          </a:r>
          <a:r>
            <a:rPr lang="en-ID" dirty="0" err="1"/>
            <a:t>bahan</a:t>
          </a:r>
          <a:r>
            <a:rPr lang="en-ID" dirty="0"/>
            <a:t> </a:t>
          </a:r>
          <a:r>
            <a:rPr lang="en-ID" dirty="0" err="1"/>
            <a:t>alam</a:t>
          </a:r>
          <a:endParaRPr lang="en-US" dirty="0"/>
        </a:p>
      </dgm:t>
    </dgm:pt>
    <dgm:pt modelId="{12FE41BC-18B4-3648-9A92-29A898EC7533}" type="parTrans" cxnId="{E88E9AF7-40DC-1944-9E4C-585C6AE0612B}">
      <dgm:prSet/>
      <dgm:spPr/>
    </dgm:pt>
    <dgm:pt modelId="{13D24BFA-C7BA-7542-BCA0-6AFC39EA2855}" type="sibTrans" cxnId="{E88E9AF7-40DC-1944-9E4C-585C6AE0612B}">
      <dgm:prSet/>
      <dgm:spPr/>
    </dgm:pt>
    <dgm:pt modelId="{98C45672-2A1A-1646-AF7B-55DC84C0E5A2}" type="pres">
      <dgm:prSet presAssocID="{C02731C6-FAA7-4485-B41A-DA039DAC67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E8E142-9A68-3B40-B375-766204D92D05}" type="pres">
      <dgm:prSet presAssocID="{362C5EE7-05D9-4286-A14A-8DDCEA42C336}" presName="hierRoot1" presStyleCnt="0"/>
      <dgm:spPr/>
    </dgm:pt>
    <dgm:pt modelId="{CFBC84EB-3395-F646-8A29-67326253DE70}" type="pres">
      <dgm:prSet presAssocID="{362C5EE7-05D9-4286-A14A-8DDCEA42C336}" presName="composite" presStyleCnt="0"/>
      <dgm:spPr/>
    </dgm:pt>
    <dgm:pt modelId="{52F7BDA6-D302-FB4E-8A69-4813626B54E9}" type="pres">
      <dgm:prSet presAssocID="{362C5EE7-05D9-4286-A14A-8DDCEA42C336}" presName="background" presStyleLbl="node0" presStyleIdx="0" presStyleCnt="2"/>
      <dgm:spPr/>
    </dgm:pt>
    <dgm:pt modelId="{FED1A282-0D15-8645-9AB2-987896E7B3A8}" type="pres">
      <dgm:prSet presAssocID="{362C5EE7-05D9-4286-A14A-8DDCEA42C336}" presName="text" presStyleLbl="fgAcc0" presStyleIdx="0" presStyleCnt="2">
        <dgm:presLayoutVars>
          <dgm:chPref val="3"/>
        </dgm:presLayoutVars>
      </dgm:prSet>
      <dgm:spPr/>
    </dgm:pt>
    <dgm:pt modelId="{24DE937B-DCCD-FB4D-B8E3-B0E4DAB886C4}" type="pres">
      <dgm:prSet presAssocID="{362C5EE7-05D9-4286-A14A-8DDCEA42C336}" presName="hierChild2" presStyleCnt="0"/>
      <dgm:spPr/>
    </dgm:pt>
    <dgm:pt modelId="{146B5F91-04E0-824A-842D-55E195E3D533}" type="pres">
      <dgm:prSet presAssocID="{CBEE8CFA-6369-E940-8966-649714E583FC}" presName="hierRoot1" presStyleCnt="0"/>
      <dgm:spPr/>
    </dgm:pt>
    <dgm:pt modelId="{9E7EE4CC-7989-5D40-B42A-72C253206F8A}" type="pres">
      <dgm:prSet presAssocID="{CBEE8CFA-6369-E940-8966-649714E583FC}" presName="composite" presStyleCnt="0"/>
      <dgm:spPr/>
    </dgm:pt>
    <dgm:pt modelId="{605BCD2A-6214-734A-A53C-31026BAC8FAB}" type="pres">
      <dgm:prSet presAssocID="{CBEE8CFA-6369-E940-8966-649714E583FC}" presName="background" presStyleLbl="node0" presStyleIdx="1" presStyleCnt="2"/>
      <dgm:spPr/>
    </dgm:pt>
    <dgm:pt modelId="{037D7A98-C977-F842-A491-D17A75D44660}" type="pres">
      <dgm:prSet presAssocID="{CBEE8CFA-6369-E940-8966-649714E583FC}" presName="text" presStyleLbl="fgAcc0" presStyleIdx="1" presStyleCnt="2">
        <dgm:presLayoutVars>
          <dgm:chPref val="3"/>
        </dgm:presLayoutVars>
      </dgm:prSet>
      <dgm:spPr/>
    </dgm:pt>
    <dgm:pt modelId="{EC529944-FF85-7847-AF4C-0AB087AD5BD7}" type="pres">
      <dgm:prSet presAssocID="{CBEE8CFA-6369-E940-8966-649714E583FC}" presName="hierChild2" presStyleCnt="0"/>
      <dgm:spPr/>
    </dgm:pt>
  </dgm:ptLst>
  <dgm:cxnLst>
    <dgm:cxn modelId="{DE91586A-FA74-6848-ABF0-E5151B5315B6}" type="presOf" srcId="{C02731C6-FAA7-4485-B41A-DA039DAC67C3}" destId="{98C45672-2A1A-1646-AF7B-55DC84C0E5A2}" srcOrd="0" destOrd="0" presId="urn:microsoft.com/office/officeart/2005/8/layout/hierarchy1"/>
    <dgm:cxn modelId="{3BE38EE5-07F4-1740-887F-F9CB4FA04EB6}" type="presOf" srcId="{362C5EE7-05D9-4286-A14A-8DDCEA42C336}" destId="{FED1A282-0D15-8645-9AB2-987896E7B3A8}" srcOrd="0" destOrd="0" presId="urn:microsoft.com/office/officeart/2005/8/layout/hierarchy1"/>
    <dgm:cxn modelId="{341C0EE8-113A-054D-A56C-F0EDDF962289}" type="presOf" srcId="{CBEE8CFA-6369-E940-8966-649714E583FC}" destId="{037D7A98-C977-F842-A491-D17A75D44660}" srcOrd="0" destOrd="0" presId="urn:microsoft.com/office/officeart/2005/8/layout/hierarchy1"/>
    <dgm:cxn modelId="{75A61CEF-E2F1-4D43-925D-9D8A75BAB095}" srcId="{C02731C6-FAA7-4485-B41A-DA039DAC67C3}" destId="{362C5EE7-05D9-4286-A14A-8DDCEA42C336}" srcOrd="0" destOrd="0" parTransId="{81FAF01D-C472-4513-BEB7-54F4AF500656}" sibTransId="{04A68ED1-911E-45C8-932F-4BF42F5F76A3}"/>
    <dgm:cxn modelId="{E88E9AF7-40DC-1944-9E4C-585C6AE0612B}" srcId="{C02731C6-FAA7-4485-B41A-DA039DAC67C3}" destId="{CBEE8CFA-6369-E940-8966-649714E583FC}" srcOrd="1" destOrd="0" parTransId="{12FE41BC-18B4-3648-9A92-29A898EC7533}" sibTransId="{13D24BFA-C7BA-7542-BCA0-6AFC39EA2855}"/>
    <dgm:cxn modelId="{8EC6118F-2D27-C34F-BD22-C623AA7FF27F}" type="presParOf" srcId="{98C45672-2A1A-1646-AF7B-55DC84C0E5A2}" destId="{4AE8E142-9A68-3B40-B375-766204D92D05}" srcOrd="0" destOrd="0" presId="urn:microsoft.com/office/officeart/2005/8/layout/hierarchy1"/>
    <dgm:cxn modelId="{0575378D-1C29-AD42-81DE-26E28F77838F}" type="presParOf" srcId="{4AE8E142-9A68-3B40-B375-766204D92D05}" destId="{CFBC84EB-3395-F646-8A29-67326253DE70}" srcOrd="0" destOrd="0" presId="urn:microsoft.com/office/officeart/2005/8/layout/hierarchy1"/>
    <dgm:cxn modelId="{23D8A2DA-CA64-2247-AC53-181CF956EBBC}" type="presParOf" srcId="{CFBC84EB-3395-F646-8A29-67326253DE70}" destId="{52F7BDA6-D302-FB4E-8A69-4813626B54E9}" srcOrd="0" destOrd="0" presId="urn:microsoft.com/office/officeart/2005/8/layout/hierarchy1"/>
    <dgm:cxn modelId="{0F4E6C17-4C6C-B24C-9B85-4B4A7A6000E0}" type="presParOf" srcId="{CFBC84EB-3395-F646-8A29-67326253DE70}" destId="{FED1A282-0D15-8645-9AB2-987896E7B3A8}" srcOrd="1" destOrd="0" presId="urn:microsoft.com/office/officeart/2005/8/layout/hierarchy1"/>
    <dgm:cxn modelId="{D3B025B0-07A3-E242-BA16-A111DEBAEB52}" type="presParOf" srcId="{4AE8E142-9A68-3B40-B375-766204D92D05}" destId="{24DE937B-DCCD-FB4D-B8E3-B0E4DAB886C4}" srcOrd="1" destOrd="0" presId="urn:microsoft.com/office/officeart/2005/8/layout/hierarchy1"/>
    <dgm:cxn modelId="{BB0ADF2B-6902-C843-B3D1-89A9B3AD9A27}" type="presParOf" srcId="{98C45672-2A1A-1646-AF7B-55DC84C0E5A2}" destId="{146B5F91-04E0-824A-842D-55E195E3D533}" srcOrd="1" destOrd="0" presId="urn:microsoft.com/office/officeart/2005/8/layout/hierarchy1"/>
    <dgm:cxn modelId="{1DA967B5-199C-764A-9651-9F9F032AF3BC}" type="presParOf" srcId="{146B5F91-04E0-824A-842D-55E195E3D533}" destId="{9E7EE4CC-7989-5D40-B42A-72C253206F8A}" srcOrd="0" destOrd="0" presId="urn:microsoft.com/office/officeart/2005/8/layout/hierarchy1"/>
    <dgm:cxn modelId="{ED14F3E1-771F-B347-B612-F0BFC3760A23}" type="presParOf" srcId="{9E7EE4CC-7989-5D40-B42A-72C253206F8A}" destId="{605BCD2A-6214-734A-A53C-31026BAC8FAB}" srcOrd="0" destOrd="0" presId="urn:microsoft.com/office/officeart/2005/8/layout/hierarchy1"/>
    <dgm:cxn modelId="{A1C123E5-F5BC-B748-A7F6-31721892B62E}" type="presParOf" srcId="{9E7EE4CC-7989-5D40-B42A-72C253206F8A}" destId="{037D7A98-C977-F842-A491-D17A75D44660}" srcOrd="1" destOrd="0" presId="urn:microsoft.com/office/officeart/2005/8/layout/hierarchy1"/>
    <dgm:cxn modelId="{F6BBDBF4-8B05-824B-A293-2C83121AB70F}" type="presParOf" srcId="{146B5F91-04E0-824A-842D-55E195E3D533}" destId="{EC529944-FF85-7847-AF4C-0AB087AD5B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10705-E961-4177-84C0-2E9C9670BF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1AF7D5-9582-41A6-9EF7-136A4CB6F628}">
      <dgm:prSet/>
      <dgm:spPr/>
      <dgm:t>
        <a:bodyPr/>
        <a:lstStyle/>
        <a:p>
          <a:r>
            <a:rPr lang="en-US"/>
            <a:t>Dipakai dalam melakukan analisis produk sediaan bahan alam</a:t>
          </a:r>
        </a:p>
      </dgm:t>
    </dgm:pt>
    <dgm:pt modelId="{79D5672F-6F5A-42C6-9D85-DD7AB23E22DE}" type="parTrans" cxnId="{8CFB633B-AF0C-455E-95DF-06B984D71F02}">
      <dgm:prSet/>
      <dgm:spPr/>
      <dgm:t>
        <a:bodyPr/>
        <a:lstStyle/>
        <a:p>
          <a:endParaRPr lang="en-US"/>
        </a:p>
      </dgm:t>
    </dgm:pt>
    <dgm:pt modelId="{E89A551E-2985-4F96-8CA3-BD75C3872F1C}" type="sibTrans" cxnId="{8CFB633B-AF0C-455E-95DF-06B984D71F02}">
      <dgm:prSet/>
      <dgm:spPr/>
      <dgm:t>
        <a:bodyPr/>
        <a:lstStyle/>
        <a:p>
          <a:endParaRPr lang="en-US"/>
        </a:p>
      </dgm:t>
    </dgm:pt>
    <dgm:pt modelId="{4A8BA860-E5D0-4023-8D8D-C1BB9784395A}">
      <dgm:prSet/>
      <dgm:spPr/>
      <dgm:t>
        <a:bodyPr/>
        <a:lstStyle/>
        <a:p>
          <a:r>
            <a:rPr lang="en-US"/>
            <a:t>Digunakan sebagai jaminan kualitas saat produksi bahan alam </a:t>
          </a:r>
        </a:p>
      </dgm:t>
    </dgm:pt>
    <dgm:pt modelId="{2AC13825-0F71-4167-8486-747887641785}" type="parTrans" cxnId="{247943A4-3645-4644-B096-EFD9843FEEAE}">
      <dgm:prSet/>
      <dgm:spPr/>
      <dgm:t>
        <a:bodyPr/>
        <a:lstStyle/>
        <a:p>
          <a:endParaRPr lang="en-US"/>
        </a:p>
      </dgm:t>
    </dgm:pt>
    <dgm:pt modelId="{91F0BCAB-5CCC-4E6D-B52C-53805AAE3312}" type="sibTrans" cxnId="{247943A4-3645-4644-B096-EFD9843FEEAE}">
      <dgm:prSet/>
      <dgm:spPr/>
      <dgm:t>
        <a:bodyPr/>
        <a:lstStyle/>
        <a:p>
          <a:endParaRPr lang="en-US"/>
        </a:p>
      </dgm:t>
    </dgm:pt>
    <dgm:pt modelId="{7245271C-7385-45DE-80D1-BEBE256DCD5A}">
      <dgm:prSet/>
      <dgm:spPr/>
      <dgm:t>
        <a:bodyPr/>
        <a:lstStyle/>
        <a:p>
          <a:r>
            <a:rPr lang="en-US"/>
            <a:t>Aspek penemuan obat tidak bisa lepas dari metode analisis bahan alam. </a:t>
          </a:r>
        </a:p>
      </dgm:t>
    </dgm:pt>
    <dgm:pt modelId="{60E9869E-0CEE-4448-8DC7-5FF7D8CB7F84}" type="parTrans" cxnId="{DB3800A4-4C4C-41B0-9048-319B28853B8B}">
      <dgm:prSet/>
      <dgm:spPr/>
      <dgm:t>
        <a:bodyPr/>
        <a:lstStyle/>
        <a:p>
          <a:endParaRPr lang="en-US"/>
        </a:p>
      </dgm:t>
    </dgm:pt>
    <dgm:pt modelId="{6B18D694-8905-46AE-87DE-1DBBBF124BFA}" type="sibTrans" cxnId="{DB3800A4-4C4C-41B0-9048-319B28853B8B}">
      <dgm:prSet/>
      <dgm:spPr/>
      <dgm:t>
        <a:bodyPr/>
        <a:lstStyle/>
        <a:p>
          <a:endParaRPr lang="en-US"/>
        </a:p>
      </dgm:t>
    </dgm:pt>
    <dgm:pt modelId="{4C4E68EC-CC24-CD4E-9480-F42A0A0DA0FA}" type="pres">
      <dgm:prSet presAssocID="{3BA10705-E961-4177-84C0-2E9C9670BFB5}" presName="linear" presStyleCnt="0">
        <dgm:presLayoutVars>
          <dgm:animLvl val="lvl"/>
          <dgm:resizeHandles val="exact"/>
        </dgm:presLayoutVars>
      </dgm:prSet>
      <dgm:spPr/>
    </dgm:pt>
    <dgm:pt modelId="{C0A635E6-6E41-394C-AECD-9F1AD4C444E8}" type="pres">
      <dgm:prSet presAssocID="{1E1AF7D5-9582-41A6-9EF7-136A4CB6F6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35C06D-F795-D74F-BCEA-AA3319D700A9}" type="pres">
      <dgm:prSet presAssocID="{E89A551E-2985-4F96-8CA3-BD75C3872F1C}" presName="spacer" presStyleCnt="0"/>
      <dgm:spPr/>
    </dgm:pt>
    <dgm:pt modelId="{66689F25-7735-1A48-AFC2-7E85493641E7}" type="pres">
      <dgm:prSet presAssocID="{4A8BA860-E5D0-4023-8D8D-C1BB978439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AF8127-512D-9C48-ABA7-F278A51403DA}" type="pres">
      <dgm:prSet presAssocID="{91F0BCAB-5CCC-4E6D-B52C-53805AAE3312}" presName="spacer" presStyleCnt="0"/>
      <dgm:spPr/>
    </dgm:pt>
    <dgm:pt modelId="{649B25AE-7928-504D-AA78-D0CF8BD1AB8C}" type="pres">
      <dgm:prSet presAssocID="{7245271C-7385-45DE-80D1-BEBE256DCD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D7692A-53F2-1644-9818-D9D98767A632}" type="presOf" srcId="{4A8BA860-E5D0-4023-8D8D-C1BB9784395A}" destId="{66689F25-7735-1A48-AFC2-7E85493641E7}" srcOrd="0" destOrd="0" presId="urn:microsoft.com/office/officeart/2005/8/layout/vList2"/>
    <dgm:cxn modelId="{8CFB633B-AF0C-455E-95DF-06B984D71F02}" srcId="{3BA10705-E961-4177-84C0-2E9C9670BFB5}" destId="{1E1AF7D5-9582-41A6-9EF7-136A4CB6F628}" srcOrd="0" destOrd="0" parTransId="{79D5672F-6F5A-42C6-9D85-DD7AB23E22DE}" sibTransId="{E89A551E-2985-4F96-8CA3-BD75C3872F1C}"/>
    <dgm:cxn modelId="{E1AB2F98-09F7-4742-AA80-92ED2E082512}" type="presOf" srcId="{7245271C-7385-45DE-80D1-BEBE256DCD5A}" destId="{649B25AE-7928-504D-AA78-D0CF8BD1AB8C}" srcOrd="0" destOrd="0" presId="urn:microsoft.com/office/officeart/2005/8/layout/vList2"/>
    <dgm:cxn modelId="{C5DCA59E-6227-4B4B-9D67-3301CC99332E}" type="presOf" srcId="{1E1AF7D5-9582-41A6-9EF7-136A4CB6F628}" destId="{C0A635E6-6E41-394C-AECD-9F1AD4C444E8}" srcOrd="0" destOrd="0" presId="urn:microsoft.com/office/officeart/2005/8/layout/vList2"/>
    <dgm:cxn modelId="{DB3800A4-4C4C-41B0-9048-319B28853B8B}" srcId="{3BA10705-E961-4177-84C0-2E9C9670BFB5}" destId="{7245271C-7385-45DE-80D1-BEBE256DCD5A}" srcOrd="2" destOrd="0" parTransId="{60E9869E-0CEE-4448-8DC7-5FF7D8CB7F84}" sibTransId="{6B18D694-8905-46AE-87DE-1DBBBF124BFA}"/>
    <dgm:cxn modelId="{247943A4-3645-4644-B096-EFD9843FEEAE}" srcId="{3BA10705-E961-4177-84C0-2E9C9670BFB5}" destId="{4A8BA860-E5D0-4023-8D8D-C1BB9784395A}" srcOrd="1" destOrd="0" parTransId="{2AC13825-0F71-4167-8486-747887641785}" sibTransId="{91F0BCAB-5CCC-4E6D-B52C-53805AAE3312}"/>
    <dgm:cxn modelId="{1997D3E8-2F95-7848-A66D-C44265411104}" type="presOf" srcId="{3BA10705-E961-4177-84C0-2E9C9670BFB5}" destId="{4C4E68EC-CC24-CD4E-9480-F42A0A0DA0FA}" srcOrd="0" destOrd="0" presId="urn:microsoft.com/office/officeart/2005/8/layout/vList2"/>
    <dgm:cxn modelId="{CEB5E208-D57E-CD4E-BCDB-7F7E0370CAF0}" type="presParOf" srcId="{4C4E68EC-CC24-CD4E-9480-F42A0A0DA0FA}" destId="{C0A635E6-6E41-394C-AECD-9F1AD4C444E8}" srcOrd="0" destOrd="0" presId="urn:microsoft.com/office/officeart/2005/8/layout/vList2"/>
    <dgm:cxn modelId="{27D3AAE7-7690-6845-B9AD-FFEDCE4818A6}" type="presParOf" srcId="{4C4E68EC-CC24-CD4E-9480-F42A0A0DA0FA}" destId="{C235C06D-F795-D74F-BCEA-AA3319D700A9}" srcOrd="1" destOrd="0" presId="urn:microsoft.com/office/officeart/2005/8/layout/vList2"/>
    <dgm:cxn modelId="{688ACE4D-0D56-454B-BF4B-06AC0130257B}" type="presParOf" srcId="{4C4E68EC-CC24-CD4E-9480-F42A0A0DA0FA}" destId="{66689F25-7735-1A48-AFC2-7E85493641E7}" srcOrd="2" destOrd="0" presId="urn:microsoft.com/office/officeart/2005/8/layout/vList2"/>
    <dgm:cxn modelId="{DD1CE71E-6572-DA46-A5DD-CD349045DCB6}" type="presParOf" srcId="{4C4E68EC-CC24-CD4E-9480-F42A0A0DA0FA}" destId="{65AF8127-512D-9C48-ABA7-F278A51403DA}" srcOrd="3" destOrd="0" presId="urn:microsoft.com/office/officeart/2005/8/layout/vList2"/>
    <dgm:cxn modelId="{DE3F08C6-9847-2C44-BA01-71B0ACEF9439}" type="presParOf" srcId="{4C4E68EC-CC24-CD4E-9480-F42A0A0DA0FA}" destId="{649B25AE-7928-504D-AA78-D0CF8BD1AB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7BDA6-D302-FB4E-8A69-4813626B54E9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A282-0D15-8645-9AB2-987896E7B3A8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Mahasiswa</a:t>
          </a:r>
          <a:r>
            <a:rPr lang="en-ID" sz="2500" kern="1200" dirty="0"/>
            <a:t> </a:t>
          </a:r>
          <a:r>
            <a:rPr lang="en-ID" sz="2500" kern="1200" dirty="0" err="1"/>
            <a:t>mampu</a:t>
          </a:r>
          <a:r>
            <a:rPr lang="en-ID" sz="2500" kern="1200" dirty="0"/>
            <a:t> </a:t>
          </a:r>
          <a:r>
            <a:rPr lang="en-ID" sz="2500" kern="1200" dirty="0" err="1"/>
            <a:t>menjelaskan</a:t>
          </a:r>
          <a:r>
            <a:rPr lang="en-ID" sz="2500" kern="1200" dirty="0"/>
            <a:t> </a:t>
          </a:r>
          <a:r>
            <a:rPr lang="en-ID" sz="2500" kern="1200" dirty="0" err="1"/>
            <a:t>kontrol</a:t>
          </a:r>
          <a:r>
            <a:rPr lang="en-ID" sz="2500" kern="1200" dirty="0"/>
            <a:t> </a:t>
          </a:r>
          <a:r>
            <a:rPr lang="en-ID" sz="2500" kern="1200" dirty="0" err="1"/>
            <a:t>kualitas</a:t>
          </a:r>
          <a:r>
            <a:rPr lang="en-ID" sz="2500" kern="1200" dirty="0"/>
            <a:t> </a:t>
          </a:r>
          <a:r>
            <a:rPr lang="en-ID" sz="2500" kern="1200" dirty="0" err="1"/>
            <a:t>terhadap</a:t>
          </a:r>
          <a:r>
            <a:rPr lang="en-ID" sz="2500" kern="1200" dirty="0"/>
            <a:t> </a:t>
          </a:r>
          <a:r>
            <a:rPr lang="en-ID" sz="2500" kern="1200" dirty="0" err="1"/>
            <a:t>bahan</a:t>
          </a:r>
          <a:r>
            <a:rPr lang="en-ID" sz="2500" kern="1200" dirty="0"/>
            <a:t> </a:t>
          </a:r>
          <a:r>
            <a:rPr lang="en-ID" sz="2500" kern="1200" dirty="0" err="1"/>
            <a:t>kimia</a:t>
          </a:r>
          <a:r>
            <a:rPr lang="en-ID" sz="2500" kern="1200" dirty="0"/>
            <a:t> </a:t>
          </a:r>
          <a:r>
            <a:rPr lang="en-ID" sz="2500" kern="1200" dirty="0" err="1"/>
            <a:t>obat</a:t>
          </a:r>
          <a:r>
            <a:rPr lang="en-ID" sz="2500" kern="1200" dirty="0"/>
            <a:t> dan </a:t>
          </a:r>
          <a:r>
            <a:rPr lang="en-ID" sz="2500" kern="1200" dirty="0" err="1"/>
            <a:t>ekstrak</a:t>
          </a:r>
          <a:r>
            <a:rPr lang="en-ID" sz="2500" kern="1200" dirty="0"/>
            <a:t> </a:t>
          </a:r>
          <a:r>
            <a:rPr lang="en-ID" sz="2500" kern="1200" dirty="0" err="1"/>
            <a:t>tanaman</a:t>
          </a:r>
          <a:endParaRPr lang="en-US" sz="2500" kern="1200" dirty="0"/>
        </a:p>
      </dsp:txBody>
      <dsp:txXfrm>
        <a:off x="433546" y="784100"/>
        <a:ext cx="3211056" cy="1993740"/>
      </dsp:txXfrm>
    </dsp:sp>
    <dsp:sp modelId="{605BCD2A-6214-734A-A53C-31026BAC8FAB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D7A98-C977-F842-A491-D17A75D44660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 dirty="0" err="1"/>
            <a:t>Mahasiswa</a:t>
          </a:r>
          <a:r>
            <a:rPr lang="en-ID" sz="2500" kern="1200" dirty="0"/>
            <a:t> </a:t>
          </a:r>
          <a:r>
            <a:rPr lang="en-ID" sz="2500" kern="1200" dirty="0" err="1"/>
            <a:t>mengetahui</a:t>
          </a:r>
          <a:r>
            <a:rPr lang="en-ID" sz="2500" kern="1200" dirty="0"/>
            <a:t> </a:t>
          </a:r>
          <a:r>
            <a:rPr lang="en-ID" sz="2500" kern="1200" dirty="0" err="1"/>
            <a:t>metode</a:t>
          </a:r>
          <a:r>
            <a:rPr lang="en-ID" sz="2500" kern="1200" dirty="0"/>
            <a:t> </a:t>
          </a:r>
          <a:r>
            <a:rPr lang="en-ID" sz="2500" kern="1200" dirty="0" err="1"/>
            <a:t>analisis</a:t>
          </a:r>
          <a:r>
            <a:rPr lang="en-ID" sz="2500" kern="1200" dirty="0"/>
            <a:t> </a:t>
          </a:r>
          <a:r>
            <a:rPr lang="en-ID" sz="2500" kern="1200" dirty="0" err="1"/>
            <a:t>obat</a:t>
          </a:r>
          <a:r>
            <a:rPr lang="en-ID" sz="2500" kern="1200" dirty="0"/>
            <a:t> </a:t>
          </a:r>
          <a:r>
            <a:rPr lang="en-ID" sz="2500" kern="1200" dirty="0" err="1"/>
            <a:t>bahan</a:t>
          </a:r>
          <a:r>
            <a:rPr lang="en-ID" sz="2500" kern="1200" dirty="0"/>
            <a:t> </a:t>
          </a:r>
          <a:r>
            <a:rPr lang="en-ID" sz="2500" kern="1200" dirty="0" err="1"/>
            <a:t>alam</a:t>
          </a:r>
          <a:endParaRPr lang="en-US" sz="2500" kern="1200" dirty="0"/>
        </a:p>
      </dsp:txBody>
      <dsp:txXfrm>
        <a:off x="4509795" y="784100"/>
        <a:ext cx="3211056" cy="199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635E6-6E41-394C-AECD-9F1AD4C444E8}">
      <dsp:nvSpPr>
        <dsp:cNvPr id="0" name=""/>
        <dsp:cNvSpPr/>
      </dsp:nvSpPr>
      <dsp:spPr>
        <a:xfrm>
          <a:off x="0" y="61046"/>
          <a:ext cx="4941945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Dipakai dalam melakukan analisis produk sediaan bahan alam</a:t>
          </a:r>
        </a:p>
      </dsp:txBody>
      <dsp:txXfrm>
        <a:off x="80532" y="141578"/>
        <a:ext cx="4780881" cy="1488636"/>
      </dsp:txXfrm>
    </dsp:sp>
    <dsp:sp modelId="{66689F25-7735-1A48-AFC2-7E85493641E7}">
      <dsp:nvSpPr>
        <dsp:cNvPr id="0" name=""/>
        <dsp:cNvSpPr/>
      </dsp:nvSpPr>
      <dsp:spPr>
        <a:xfrm>
          <a:off x="0" y="1797146"/>
          <a:ext cx="4941945" cy="16497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Digunakan sebagai jaminan kualitas saat produksi bahan alam </a:t>
          </a:r>
        </a:p>
      </dsp:txBody>
      <dsp:txXfrm>
        <a:off x="80532" y="1877678"/>
        <a:ext cx="4780881" cy="1488636"/>
      </dsp:txXfrm>
    </dsp:sp>
    <dsp:sp modelId="{649B25AE-7928-504D-AA78-D0CF8BD1AB8C}">
      <dsp:nvSpPr>
        <dsp:cNvPr id="0" name=""/>
        <dsp:cNvSpPr/>
      </dsp:nvSpPr>
      <dsp:spPr>
        <a:xfrm>
          <a:off x="0" y="3533246"/>
          <a:ext cx="4941945" cy="1649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Aspek penemuan obat tidak bisa lepas dari metode analisis bahan alam. </a:t>
          </a:r>
        </a:p>
      </dsp:txBody>
      <dsp:txXfrm>
        <a:off x="80532" y="3613778"/>
        <a:ext cx="4780881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3221-3B5B-44C9-AE0E-1645DF6A6616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F5D5-F7A9-4854-A911-1534541550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9F5D5-F7A9-4854-A911-1534541550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9F5D5-F7A9-4854-A911-1534541550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07AB-3DF2-4EB1-A4A0-9BA4720975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00F6-6D06-4164-B586-2CDADBF11779}" type="datetimeFigureOut">
              <a:rPr lang="en-US" smtClean="0"/>
              <a:pPr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8068-97CA-4CB7-AB64-2E93274D3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-1"/>
            <a:ext cx="7010401" cy="51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81600"/>
            <a:ext cx="7772400" cy="1470025"/>
          </a:xfrm>
        </p:spPr>
        <p:txBody>
          <a:bodyPr/>
          <a:lstStyle/>
          <a:p>
            <a:pPr algn="l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  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F1AF45-AA19-E14F-B22C-AABE905ED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8" y="180975"/>
            <a:ext cx="1822742" cy="2974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herbal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1600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metode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8800" y="3276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makroskopis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33528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mikroskopis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0" y="33528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Kimiawi</a:t>
            </a:r>
            <a:r>
              <a:rPr lang="en-US" dirty="0"/>
              <a:t> </a:t>
            </a:r>
          </a:p>
        </p:txBody>
      </p:sp>
      <p:cxnSp>
        <p:nvCxnSpPr>
          <p:cNvPr id="19" name="Straight Arrow Connector 18"/>
          <p:cNvCxnSpPr>
            <a:stCxn id="4" idx="2"/>
            <a:endCxn id="5" idx="0"/>
          </p:cNvCxnSpPr>
          <p:nvPr/>
        </p:nvCxnSpPr>
        <p:spPr>
          <a:xfrm rot="16200000" flipH="1">
            <a:off x="4838700" y="1600200"/>
            <a:ext cx="7620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7" idx="0"/>
          </p:cNvCxnSpPr>
          <p:nvPr/>
        </p:nvCxnSpPr>
        <p:spPr>
          <a:xfrm rot="5400000">
            <a:off x="3505200" y="2933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6" idx="0"/>
          </p:cNvCxnSpPr>
          <p:nvPr/>
        </p:nvCxnSpPr>
        <p:spPr>
          <a:xfrm rot="5400000">
            <a:off x="2324100" y="1752600"/>
            <a:ext cx="838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8516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85127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Simplisia_dry_powder_and_extract_her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19600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0"/>
            <a:ext cx="1952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makroskopis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2895600" cy="4525963"/>
          </a:xfrm>
        </p:spPr>
        <p:txBody>
          <a:bodyPr/>
          <a:lstStyle/>
          <a:p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bpom</a:t>
            </a:r>
            <a:endParaRPr lang="en-US" dirty="0"/>
          </a:p>
          <a:p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produsen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3210181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B13A119-A89E-0445-ACCC-BAA044236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0" y="3818732"/>
            <a:ext cx="1759140" cy="2673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makroskopis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jamu</a:t>
            </a:r>
            <a:endParaRPr lang="en-US" dirty="0"/>
          </a:p>
          <a:p>
            <a:r>
              <a:rPr lang="en-US" dirty="0" err="1"/>
              <a:t>Simplisia</a:t>
            </a:r>
            <a:r>
              <a:rPr lang="en-US" dirty="0"/>
              <a:t>: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yang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lain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dikeringkan</a:t>
            </a:r>
            <a:r>
              <a:rPr lang="en-US" dirty="0"/>
              <a:t>. </a:t>
            </a:r>
          </a:p>
          <a:p>
            <a:r>
              <a:rPr lang="en-US" dirty="0" err="1"/>
              <a:t>Metode</a:t>
            </a:r>
            <a:r>
              <a:rPr lang="en-US" dirty="0"/>
              <a:t>: </a:t>
            </a:r>
            <a:r>
              <a:rPr lang="en-US" dirty="0" err="1"/>
              <a:t>organoleptik</a:t>
            </a:r>
            <a:r>
              <a:rPr lang="en-US" dirty="0"/>
              <a:t> (</a:t>
            </a:r>
            <a:r>
              <a:rPr lang="en-US" dirty="0" err="1"/>
              <a:t>penglihatan</a:t>
            </a:r>
            <a:r>
              <a:rPr lang="en-US" dirty="0"/>
              <a:t>, </a:t>
            </a:r>
            <a:r>
              <a:rPr lang="en-US" dirty="0" err="1"/>
              <a:t>perasa</a:t>
            </a:r>
            <a:r>
              <a:rPr lang="en-US" dirty="0"/>
              <a:t>, </a:t>
            </a:r>
            <a:r>
              <a:rPr lang="en-US" dirty="0" err="1"/>
              <a:t>pembau</a:t>
            </a:r>
            <a:r>
              <a:rPr lang="en-US" dirty="0"/>
              <a:t>, </a:t>
            </a:r>
            <a:r>
              <a:rPr lang="en-US" dirty="0" err="1"/>
              <a:t>peraba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6" descr="1364765131_2284467d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257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95800"/>
            <a:ext cx="1975104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276600"/>
            <a:ext cx="1752600" cy="151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" name="Picture 2" descr="I:\kayu-mani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362200"/>
            <a:ext cx="21336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Simplisia</a:t>
            </a:r>
            <a:r>
              <a:rPr lang="en-US" dirty="0"/>
              <a:t>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362200" y="1600200"/>
            <a:ext cx="3813175" cy="411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(radix)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(rhizome)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Umbi lapis (bulbus)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(folium)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(lignum)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Kulit batang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(cortex)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err="1"/>
              <a:t>Buah</a:t>
            </a:r>
            <a:r>
              <a:rPr lang="en-US" sz="2400" b="1" dirty="0"/>
              <a:t> (</a:t>
            </a:r>
            <a:r>
              <a:rPr lang="en-US" sz="2400" b="1" dirty="0" err="1"/>
              <a:t>fructus</a:t>
            </a:r>
            <a:r>
              <a:rPr lang="en-US" sz="2400" b="1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err="1"/>
              <a:t>Biji</a:t>
            </a:r>
            <a:r>
              <a:rPr lang="en-US" sz="2400" b="1" dirty="0"/>
              <a:t> (semen)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err="1"/>
              <a:t>Bunga</a:t>
            </a:r>
            <a:r>
              <a:rPr lang="en-US" sz="2400" b="1" dirty="0"/>
              <a:t> (</a:t>
            </a:r>
            <a:r>
              <a:rPr lang="en-US" sz="2400" b="1" dirty="0" err="1"/>
              <a:t>Flos</a:t>
            </a:r>
            <a:r>
              <a:rPr lang="en-US" sz="2400" b="1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I:\Echinacea Bee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371600"/>
            <a:ext cx="1998944" cy="1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makroskopis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r>
              <a:rPr lang="en-US" dirty="0" err="1"/>
              <a:t>Kenampakan</a:t>
            </a:r>
            <a:r>
              <a:rPr lang="en-US" dirty="0"/>
              <a:t> </a:t>
            </a:r>
            <a:r>
              <a:rPr lang="en-US" dirty="0" err="1"/>
              <a:t>tekstur</a:t>
            </a:r>
            <a:endParaRPr lang="en-US" dirty="0"/>
          </a:p>
          <a:p>
            <a:r>
              <a:rPr lang="en-US" dirty="0" err="1"/>
              <a:t>Ukuran</a:t>
            </a:r>
            <a:endParaRPr lang="en-US" dirty="0"/>
          </a:p>
          <a:p>
            <a:r>
              <a:rPr lang="en-US" dirty="0" err="1"/>
              <a:t>Duduk</a:t>
            </a:r>
            <a:r>
              <a:rPr lang="en-US" dirty="0"/>
              <a:t> </a:t>
            </a:r>
            <a:r>
              <a:rPr lang="en-US" dirty="0" err="1"/>
              <a:t>daun</a:t>
            </a:r>
            <a:endParaRPr lang="en-US" dirty="0"/>
          </a:p>
          <a:p>
            <a:r>
              <a:rPr lang="en-US" dirty="0" err="1"/>
              <a:t>Struktur</a:t>
            </a:r>
            <a:r>
              <a:rPr lang="en-US" dirty="0"/>
              <a:t> lamina (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komposisi</a:t>
            </a:r>
            <a:r>
              <a:rPr lang="en-US" dirty="0"/>
              <a:t>,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simplisia</a:t>
            </a:r>
            <a:r>
              <a:rPr lang="en-US" dirty="0"/>
              <a:t>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segar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makroskopis</a:t>
            </a:r>
            <a:r>
              <a:rPr lang="en-US" sz="2800" dirty="0"/>
              <a:t> </a:t>
            </a:r>
            <a:r>
              <a:rPr lang="en-US" sz="2800" dirty="0" err="1"/>
              <a:t>Psidii</a:t>
            </a:r>
            <a:r>
              <a:rPr lang="en-US" sz="2800" dirty="0"/>
              <a:t> </a:t>
            </a:r>
            <a:r>
              <a:rPr lang="en-US" sz="2800" dirty="0" err="1"/>
              <a:t>guajavae</a:t>
            </a:r>
            <a:r>
              <a:rPr lang="en-US" sz="2800" dirty="0"/>
              <a:t> folium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2743200" cy="47545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,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aromatik</a:t>
            </a:r>
            <a:r>
              <a:rPr lang="en-US" dirty="0"/>
              <a:t>, rasa </a:t>
            </a:r>
            <a:r>
              <a:rPr lang="en-US" dirty="0" err="1"/>
              <a:t>khelat</a:t>
            </a:r>
            <a:r>
              <a:rPr lang="en-US" dirty="0"/>
              <a:t>,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tangkai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0,5-1 cm, </a:t>
            </a:r>
            <a:r>
              <a:rPr lang="en-US" dirty="0" err="1"/>
              <a:t>lebar</a:t>
            </a:r>
            <a:r>
              <a:rPr lang="en-US" dirty="0"/>
              <a:t> 3-6 cm, </a:t>
            </a:r>
            <a:r>
              <a:rPr lang="en-US" dirty="0" err="1"/>
              <a:t>pinggir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rata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menggulung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licin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kecoklatan</a:t>
            </a:r>
            <a:r>
              <a:rPr lang="en-US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bertulang</a:t>
            </a:r>
            <a:r>
              <a:rPr lang="en-US" dirty="0"/>
              <a:t> </a:t>
            </a:r>
            <a:r>
              <a:rPr lang="en-US" dirty="0" err="1"/>
              <a:t>menyirip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simplisia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kekhasan</a:t>
            </a:r>
            <a:r>
              <a:rPr lang="en-US" dirty="0"/>
              <a:t> </a:t>
            </a:r>
            <a:r>
              <a:rPr lang="en-US" dirty="0" err="1"/>
              <a:t>makroskopis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342122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mikroskopis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2971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mikroskopi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herbal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khas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apabila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petunjuk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khusus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dianalisis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mikroskopi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homogen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lepas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:\Biological_Microsc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mikroskopis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hablur</a:t>
            </a:r>
            <a:r>
              <a:rPr lang="en-US" dirty="0"/>
              <a:t> </a:t>
            </a:r>
            <a:r>
              <a:rPr lang="en-US" dirty="0" err="1"/>
              <a:t>lepas</a:t>
            </a:r>
            <a:endParaRPr lang="en-US" dirty="0"/>
          </a:p>
          <a:p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pewarnaan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:\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hablur</a:t>
            </a:r>
            <a:r>
              <a:rPr lang="en-US" dirty="0"/>
              <a:t> </a:t>
            </a:r>
            <a:r>
              <a:rPr lang="en-US" dirty="0" err="1"/>
              <a:t>lepas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pati</a:t>
            </a:r>
            <a:endParaRPr lang="en-US" dirty="0"/>
          </a:p>
          <a:p>
            <a:r>
              <a:rPr lang="en-US" dirty="0"/>
              <a:t>Kristal Ca </a:t>
            </a:r>
            <a:r>
              <a:rPr lang="en-US" dirty="0" err="1"/>
              <a:t>oksalat</a:t>
            </a:r>
            <a:endParaRPr lang="en-US" dirty="0"/>
          </a:p>
          <a:p>
            <a:r>
              <a:rPr lang="en-US" dirty="0" err="1"/>
              <a:t>Polen</a:t>
            </a:r>
            <a:endParaRPr lang="en-US" dirty="0"/>
          </a:p>
          <a:p>
            <a:r>
              <a:rPr lang="en-US" dirty="0" err="1"/>
              <a:t>Serabut</a:t>
            </a:r>
            <a:endParaRPr lang="en-US" dirty="0"/>
          </a:p>
          <a:p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/</a:t>
            </a:r>
            <a:r>
              <a:rPr lang="en-US" dirty="0" err="1"/>
              <a:t>kelenjar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Medium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air/</a:t>
            </a:r>
            <a:r>
              <a:rPr lang="en-US" dirty="0" err="1"/>
              <a:t>gliserin</a:t>
            </a:r>
            <a:r>
              <a:rPr lang="en-US" dirty="0"/>
              <a:t> air</a:t>
            </a:r>
          </a:p>
        </p:txBody>
      </p:sp>
      <p:pic>
        <p:nvPicPr>
          <p:cNvPr id="10242" name="Picture 2" descr="H:\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2466975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4038600"/>
            <a:ext cx="172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Rambut</a:t>
            </a:r>
            <a:r>
              <a:rPr lang="en-US" dirty="0"/>
              <a:t> </a:t>
            </a:r>
            <a:r>
              <a:rPr lang="en-US" dirty="0" err="1"/>
              <a:t>kelenjar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amylum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Ca </a:t>
            </a:r>
            <a:r>
              <a:rPr lang="en-US" dirty="0" err="1"/>
              <a:t>oksalat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029200"/>
            <a:ext cx="4876800" cy="1096963"/>
          </a:xfrm>
        </p:spPr>
        <p:txBody>
          <a:bodyPr>
            <a:normAutofit/>
          </a:bodyPr>
          <a:lstStyle/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kekhasan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</a:p>
        </p:txBody>
      </p:sp>
      <p:pic>
        <p:nvPicPr>
          <p:cNvPr id="1026" name="Picture 2" descr="http://upload.wikimedia.org/wikipedia/commons/thumb/d/d6/Wheat_starch_granules.JPG/250px-Wheat_starch_granu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971800" cy="2120190"/>
          </a:xfrm>
          <a:prstGeom prst="rect">
            <a:avLst/>
          </a:prstGeom>
          <a:noFill/>
        </p:spPr>
      </p:pic>
      <p:pic>
        <p:nvPicPr>
          <p:cNvPr id="1028" name="Picture 4" descr="http://meynyeng.files.wordpress.com/2010/03/amil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47800"/>
            <a:ext cx="4385733" cy="3200400"/>
          </a:xfrm>
          <a:prstGeom prst="rect">
            <a:avLst/>
          </a:prstGeom>
          <a:noFill/>
        </p:spPr>
      </p:pic>
      <p:pic>
        <p:nvPicPr>
          <p:cNvPr id="8194" name="Picture 2" descr="H:\KALSIUM O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1" y="3886200"/>
            <a:ext cx="2982592" cy="2286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62484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oksalat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35052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amylum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9DFD7ED-0778-834C-8884-FD301C41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US" altLang="en-US"/>
              <a:t>Doa belajar</a:t>
            </a:r>
          </a:p>
        </p:txBody>
      </p:sp>
      <p:pic>
        <p:nvPicPr>
          <p:cNvPr id="3075" name="Content Placeholder 3" descr="doa-sebelum-belajar.jpg">
            <a:extLst>
              <a:ext uri="{FF2B5EF4-FFF2-40B4-BE49-F238E27FC236}">
                <a16:creationId xmlns:a16="http://schemas.microsoft.com/office/drawing/2014/main" id="{8219B1AB-DC0E-8B4A-BDC9-58E534D04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28688"/>
            <a:ext cx="8686800" cy="39719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Epidermis</a:t>
            </a:r>
          </a:p>
          <a:p>
            <a:r>
              <a:rPr lang="en-US" dirty="0" err="1"/>
              <a:t>Parenkim</a:t>
            </a:r>
            <a:endParaRPr lang="en-US" dirty="0"/>
          </a:p>
          <a:p>
            <a:r>
              <a:rPr lang="en-US" dirty="0" err="1"/>
              <a:t>Mesofil</a:t>
            </a:r>
            <a:endParaRPr lang="en-US" dirty="0"/>
          </a:p>
          <a:p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minyak</a:t>
            </a:r>
            <a:endParaRPr lang="en-US" dirty="0"/>
          </a:p>
          <a:p>
            <a:r>
              <a:rPr lang="en-US" dirty="0" err="1"/>
              <a:t>Aerenkim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dipanasi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kloralhidrat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Kloralhidrat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melarutkan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jernih</a:t>
            </a:r>
            <a:r>
              <a:rPr lang="en-US" dirty="0"/>
              <a:t>. </a:t>
            </a:r>
          </a:p>
        </p:txBody>
      </p:sp>
      <p:pic>
        <p:nvPicPr>
          <p:cNvPr id="9218" name="Picture 2" descr="H:\aerenk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1"/>
            <a:ext cx="3352800" cy="2161162"/>
          </a:xfrm>
          <a:prstGeom prst="rect">
            <a:avLst/>
          </a:prstGeom>
          <a:noFill/>
        </p:spPr>
      </p:pic>
      <p:pic>
        <p:nvPicPr>
          <p:cNvPr id="9219" name="Picture 3" descr="H:\stomata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3352800" cy="26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pewarnaan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dibersihkan</a:t>
            </a:r>
            <a:endParaRPr lang="en-US" dirty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floroglusin</a:t>
            </a:r>
            <a:r>
              <a:rPr lang="en-US" dirty="0"/>
              <a:t> </a:t>
            </a:r>
            <a:r>
              <a:rPr lang="en-US" dirty="0" err="1"/>
              <a:t>HCl</a:t>
            </a:r>
            <a:r>
              <a:rPr lang="en-US" dirty="0"/>
              <a:t> 1%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90%).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serabut</a:t>
            </a:r>
            <a:r>
              <a:rPr lang="en-US" dirty="0"/>
              <a:t>, xylem.</a:t>
            </a:r>
          </a:p>
          <a:p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floroglusin</a:t>
            </a:r>
            <a:r>
              <a:rPr lang="en-US" dirty="0"/>
              <a:t> </a:t>
            </a:r>
            <a:r>
              <a:rPr lang="en-US" dirty="0" err="1"/>
              <a:t>diteteskan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sel.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menguap</a:t>
            </a:r>
            <a:r>
              <a:rPr lang="en-US" dirty="0"/>
              <a:t>,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HCl</a:t>
            </a:r>
            <a:r>
              <a:rPr lang="en-US" dirty="0"/>
              <a:t>, </a:t>
            </a:r>
            <a:r>
              <a:rPr lang="en-US" dirty="0" err="1"/>
              <a:t>pindahkan</a:t>
            </a:r>
            <a:r>
              <a:rPr lang="en-US" dirty="0"/>
              <a:t>,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gliserol</a:t>
            </a:r>
            <a:r>
              <a:rPr lang="en-US" dirty="0"/>
              <a:t>. </a:t>
            </a:r>
            <a:r>
              <a:rPr lang="en-US" dirty="0" err="1"/>
              <a:t>Sel</a:t>
            </a:r>
            <a:r>
              <a:rPr lang="en-US" dirty="0"/>
              <a:t> lignin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1266" name="Picture 2" descr="http://2.bp.blogspot.com/_kfDkEgSLM-E/Sur8C4eSwhI/AAAAAAAAAXQ/s0nDU2aLbJU/s320/akar+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00200"/>
            <a:ext cx="25431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sudan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atsiri</a:t>
            </a:r>
            <a:r>
              <a:rPr lang="en-US" dirty="0"/>
              <a:t>.</a:t>
            </a:r>
          </a:p>
          <a:p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methylen</a:t>
            </a:r>
            <a:r>
              <a:rPr lang="en-US" dirty="0"/>
              <a:t> blue.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bermusilago</a:t>
            </a:r>
            <a:r>
              <a:rPr lang="en-US" dirty="0"/>
              <a:t>.</a:t>
            </a:r>
          </a:p>
          <a:p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rutenium</a:t>
            </a:r>
            <a:r>
              <a:rPr lang="en-US" dirty="0"/>
              <a:t> (0,08% </a:t>
            </a:r>
            <a:r>
              <a:rPr lang="en-US" dirty="0" err="1"/>
              <a:t>dalam</a:t>
            </a:r>
            <a:r>
              <a:rPr lang="en-US" dirty="0"/>
              <a:t> air).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musilago</a:t>
            </a:r>
            <a:r>
              <a:rPr lang="en-US" dirty="0"/>
              <a:t>. </a:t>
            </a:r>
            <a:r>
              <a:rPr lang="en-US" dirty="0" err="1"/>
              <a:t>Sampel</a:t>
            </a:r>
            <a:r>
              <a:rPr lang="en-US" dirty="0"/>
              <a:t> +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rutenium</a:t>
            </a:r>
            <a:r>
              <a:rPr lang="en-US" dirty="0"/>
              <a:t>,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meresap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.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dicuci</a:t>
            </a:r>
            <a:r>
              <a:rPr lang="en-US" dirty="0"/>
              <a:t> dg </a:t>
            </a:r>
            <a:r>
              <a:rPr lang="en-US" dirty="0" err="1"/>
              <a:t>Pb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 10%.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musilago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pati</a:t>
            </a:r>
            <a:r>
              <a:rPr lang="en-US" dirty="0"/>
              <a:t>/</a:t>
            </a:r>
            <a:r>
              <a:rPr lang="en-US" dirty="0" err="1"/>
              <a:t>aleuron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iodin</a:t>
            </a:r>
            <a:r>
              <a:rPr lang="en-US" dirty="0"/>
              <a:t> 1/50N. </a:t>
            </a:r>
            <a:r>
              <a:rPr lang="en-US" dirty="0" err="1"/>
              <a:t>Amilum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, </a:t>
            </a:r>
            <a:r>
              <a:rPr lang="en-US" dirty="0" err="1"/>
              <a:t>aleuron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</a:t>
            </a:r>
          </a:p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pikrat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aleuron</a:t>
            </a:r>
            <a:endParaRPr lang="en-US" dirty="0"/>
          </a:p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ditetesi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pikrat</a:t>
            </a:r>
            <a:r>
              <a:rPr lang="en-US" dirty="0"/>
              <a:t>,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etanol</a:t>
            </a:r>
            <a:r>
              <a:rPr lang="en-US" dirty="0"/>
              <a:t>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aleuron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 </a:t>
            </a:r>
          </a:p>
        </p:txBody>
      </p:sp>
      <p:pic>
        <p:nvPicPr>
          <p:cNvPr id="9218" name="Picture 2" descr="http://meynyeng.files.wordpress.com/2010/03/amilum-kenta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074" y="1752600"/>
            <a:ext cx="2657298" cy="2057400"/>
          </a:xfrm>
          <a:prstGeom prst="rect">
            <a:avLst/>
          </a:prstGeom>
          <a:noFill/>
        </p:spPr>
      </p:pic>
      <p:pic>
        <p:nvPicPr>
          <p:cNvPr id="9220" name="Picture 4" descr="http://www.plantarium.hu/wp-content/uploads/2012/05/Aleur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mikroskopis</a:t>
            </a:r>
            <a:r>
              <a:rPr lang="en-US" sz="2800" dirty="0"/>
              <a:t> </a:t>
            </a:r>
            <a:r>
              <a:rPr lang="en-US" sz="2800" dirty="0" err="1"/>
              <a:t>Psidii</a:t>
            </a:r>
            <a:r>
              <a:rPr lang="en-US" sz="2800" dirty="0"/>
              <a:t> </a:t>
            </a:r>
            <a:r>
              <a:rPr lang="en-US" sz="2800" dirty="0" err="1"/>
              <a:t>guajavae</a:t>
            </a:r>
            <a:r>
              <a:rPr lang="en-US" sz="2800" dirty="0"/>
              <a:t> folium 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51912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1828800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3657600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Senyawa</a:t>
            </a:r>
            <a:r>
              <a:rPr lang="en-US" dirty="0"/>
              <a:t> marker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3600" y="3657600"/>
            <a:ext cx="99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BKO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36576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Sidik</a:t>
            </a:r>
            <a:r>
              <a:rPr lang="en-US" dirty="0"/>
              <a:t> </a:t>
            </a:r>
            <a:r>
              <a:rPr lang="en-US" dirty="0" err="1"/>
              <a:t>kromatogram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 rot="5400000">
            <a:off x="1543050" y="2419350"/>
            <a:ext cx="9144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7" idx="0"/>
          </p:cNvCxnSpPr>
          <p:nvPr/>
        </p:nvCxnSpPr>
        <p:spPr>
          <a:xfrm rot="5400000">
            <a:off x="2247900" y="3124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>
          <a:xfrm rot="16200000" flipH="1">
            <a:off x="3067050" y="2457450"/>
            <a:ext cx="914400" cy="148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447800"/>
            <a:ext cx="914400" cy="26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447800"/>
            <a:ext cx="91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opy (3) of Picture 4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43400"/>
            <a:ext cx="2057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BKO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herbal yang </a:t>
            </a:r>
            <a:r>
              <a:rPr lang="en-US" dirty="0" err="1"/>
              <a:t>beredar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pasaran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BKO (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) yang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.</a:t>
            </a:r>
          </a:p>
          <a:p>
            <a:r>
              <a:rPr lang="en-US" dirty="0" err="1"/>
              <a:t>Permasalahannya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herbal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sintetik</a:t>
            </a:r>
            <a:r>
              <a:rPr lang="en-US" dirty="0"/>
              <a:t>.  </a:t>
            </a:r>
          </a:p>
          <a:p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BKO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terukur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overdosis</a:t>
            </a:r>
            <a:r>
              <a:rPr lang="en-US" dirty="0"/>
              <a:t>.</a:t>
            </a:r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BKO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kerancuan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farmakologis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herbal </a:t>
            </a:r>
            <a:r>
              <a:rPr lang="en-US" dirty="0" err="1"/>
              <a:t>atau</a:t>
            </a:r>
            <a:r>
              <a:rPr lang="en-US" dirty="0"/>
              <a:t> BKO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  <p:pic>
        <p:nvPicPr>
          <p:cNvPr id="5122" name="Picture 2" descr="H:\jamu-bpom-d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Beberapa</a:t>
            </a:r>
            <a:r>
              <a:rPr lang="en-US" dirty="0"/>
              <a:t> BKO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ditemukan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Trend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2000an, </a:t>
            </a:r>
            <a:r>
              <a:rPr lang="en-US" dirty="0" err="1"/>
              <a:t>ditemui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BKO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khasiat</a:t>
            </a:r>
            <a:r>
              <a:rPr lang="en-US" dirty="0"/>
              <a:t> </a:t>
            </a:r>
            <a:r>
              <a:rPr lang="en-US" dirty="0" err="1"/>
              <a:t>analgesik</a:t>
            </a:r>
            <a:r>
              <a:rPr lang="en-US" dirty="0"/>
              <a:t> </a:t>
            </a:r>
            <a:r>
              <a:rPr lang="en-US" dirty="0" err="1"/>
              <a:t>antiinflamasi</a:t>
            </a:r>
            <a:r>
              <a:rPr lang="en-US" dirty="0"/>
              <a:t> (NSAID/SAID).</a:t>
            </a:r>
          </a:p>
          <a:p>
            <a:r>
              <a:rPr lang="en-US" dirty="0" err="1"/>
              <a:t>Contohnya</a:t>
            </a:r>
            <a:r>
              <a:rPr lang="en-US" dirty="0"/>
              <a:t>: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mefenamat</a:t>
            </a:r>
            <a:r>
              <a:rPr lang="en-US" dirty="0"/>
              <a:t>, </a:t>
            </a:r>
            <a:r>
              <a:rPr lang="en-US" dirty="0" err="1"/>
              <a:t>paracetamol</a:t>
            </a:r>
            <a:r>
              <a:rPr lang="en-US" dirty="0"/>
              <a:t>, </a:t>
            </a:r>
            <a:r>
              <a:rPr lang="en-US" dirty="0" err="1"/>
              <a:t>antalgin</a:t>
            </a:r>
            <a:r>
              <a:rPr lang="en-US" dirty="0"/>
              <a:t>, </a:t>
            </a:r>
            <a:r>
              <a:rPr lang="en-US" dirty="0" err="1"/>
              <a:t>fenilbutazon</a:t>
            </a:r>
            <a:r>
              <a:rPr lang="en-US" dirty="0"/>
              <a:t>, </a:t>
            </a:r>
            <a:r>
              <a:rPr lang="en-US" dirty="0" err="1"/>
              <a:t>dexametason</a:t>
            </a:r>
            <a:r>
              <a:rPr lang="en-US" dirty="0"/>
              <a:t>, </a:t>
            </a:r>
            <a:r>
              <a:rPr lang="en-US" dirty="0" err="1"/>
              <a:t>prednison</a:t>
            </a:r>
            <a:r>
              <a:rPr lang="en-US" dirty="0"/>
              <a:t>.</a:t>
            </a:r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allopurinol</a:t>
            </a:r>
            <a:r>
              <a:rPr lang="en-US" dirty="0"/>
              <a:t>.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antiasma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teofilin</a:t>
            </a:r>
            <a:r>
              <a:rPr lang="en-US" dirty="0"/>
              <a:t>, </a:t>
            </a:r>
            <a:r>
              <a:rPr lang="en-US" dirty="0" err="1"/>
              <a:t>aminofilin</a:t>
            </a:r>
            <a:r>
              <a:rPr lang="en-US" dirty="0"/>
              <a:t>, CTM. 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diuretika</a:t>
            </a:r>
            <a:r>
              <a:rPr lang="en-US" dirty="0"/>
              <a:t>: HCT, </a:t>
            </a:r>
            <a:r>
              <a:rPr lang="en-US" dirty="0" err="1"/>
              <a:t>furosemid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/>
              <a:t>Trend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afrodisiaka</a:t>
            </a:r>
            <a:r>
              <a:rPr lang="en-US" dirty="0"/>
              <a:t> dan </a:t>
            </a:r>
            <a:r>
              <a:rPr lang="en-US" dirty="0" err="1"/>
              <a:t>pelangsing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afrodisiaka</a:t>
            </a:r>
            <a:r>
              <a:rPr lang="en-US" dirty="0"/>
              <a:t>: </a:t>
            </a:r>
            <a:r>
              <a:rPr lang="en-US" dirty="0" err="1"/>
              <a:t>sidenafil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pelangsing</a:t>
            </a:r>
            <a:r>
              <a:rPr lang="en-US" dirty="0"/>
              <a:t>: </a:t>
            </a:r>
            <a:r>
              <a:rPr lang="en-US" dirty="0" err="1"/>
              <a:t>sibutramin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3" descr="H:\Sildenaf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2600" y="10972800"/>
            <a:ext cx="3619500" cy="1801539"/>
          </a:xfrm>
          <a:prstGeom prst="rect">
            <a:avLst/>
          </a:prstGeom>
          <a:noFill/>
        </p:spPr>
      </p:pic>
      <p:pic>
        <p:nvPicPr>
          <p:cNvPr id="2052" name="Picture 4" descr="H:\DB01105.mol.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86200"/>
            <a:ext cx="2667000" cy="2667000"/>
          </a:xfrm>
          <a:prstGeom prst="rect">
            <a:avLst/>
          </a:prstGeom>
          <a:noFill/>
        </p:spPr>
      </p:pic>
      <p:pic>
        <p:nvPicPr>
          <p:cNvPr id="2054" name="Picture 6" descr="H:\Sildenaf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4114800" cy="238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herbal </a:t>
            </a:r>
            <a:r>
              <a:rPr lang="en-US" dirty="0" err="1"/>
              <a:t>bermasalah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penyembuhan</a:t>
            </a:r>
            <a:r>
              <a:rPr lang="en-US" dirty="0"/>
              <a:t> yang ”</a:t>
            </a:r>
            <a:r>
              <a:rPr lang="en-US" dirty="0" err="1"/>
              <a:t>cespleng</a:t>
            </a:r>
            <a:r>
              <a:rPr lang="en-US" dirty="0"/>
              <a:t>”.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dicurigai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efeknya</a:t>
            </a:r>
            <a:r>
              <a:rPr lang="en-US" dirty="0"/>
              <a:t> instant. </a:t>
            </a:r>
          </a:p>
          <a:p>
            <a:r>
              <a:rPr lang="en-US" dirty="0" err="1"/>
              <a:t>Gunakanlah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keamanannya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edar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POM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POM TR </a:t>
            </a:r>
            <a:r>
              <a:rPr lang="en-US" dirty="0" err="1"/>
              <a:t>atau</a:t>
            </a:r>
            <a:r>
              <a:rPr lang="en-US" dirty="0"/>
              <a:t> TI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9 digit </a:t>
            </a:r>
            <a:r>
              <a:rPr lang="en-US" dirty="0" err="1"/>
              <a:t>angka</a:t>
            </a:r>
            <a:r>
              <a:rPr lang="en-US" dirty="0"/>
              <a:t>.</a:t>
            </a:r>
          </a:p>
          <a:p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yang </a:t>
            </a:r>
            <a:r>
              <a:rPr lang="en-US" dirty="0" err="1"/>
              <a:t>dipromosikan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irrasional</a:t>
            </a:r>
            <a:r>
              <a:rPr lang="en-US" dirty="0"/>
              <a:t>.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POM.</a:t>
            </a:r>
          </a:p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: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rasa </a:t>
            </a:r>
            <a:r>
              <a:rPr lang="en-US" dirty="0" err="1"/>
              <a:t>tidak</a:t>
            </a:r>
            <a:r>
              <a:rPr lang="en-US" dirty="0"/>
              <a:t> normal, </a:t>
            </a:r>
            <a:r>
              <a:rPr lang="en-US" dirty="0" err="1"/>
              <a:t>berjamur</a:t>
            </a:r>
            <a:r>
              <a:rPr lang="en-US" dirty="0"/>
              <a:t>. </a:t>
            </a:r>
            <a:r>
              <a:rPr lang="en-US" dirty="0" err="1"/>
              <a:t>serbuk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menggumpal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8A42-EA2B-3C4C-A8AC-0BCADAA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 dirty="0" err="1"/>
              <a:t>Capaian</a:t>
            </a:r>
            <a:r>
              <a:rPr lang="en-US" sz="4200" dirty="0"/>
              <a:t> </a:t>
            </a:r>
            <a:r>
              <a:rPr lang="en-US" sz="4200" dirty="0" err="1"/>
              <a:t>pembelajaran</a:t>
            </a:r>
            <a:endParaRPr lang="en-US" sz="4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FCAC3C-6763-43EA-A7D8-CB97CBE072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00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analisis</a:t>
            </a:r>
            <a:r>
              <a:rPr lang="en-US" dirty="0"/>
              <a:t> BKO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mikroskopis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amati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spesifiknya</a:t>
            </a:r>
            <a:r>
              <a:rPr lang="en-US" dirty="0"/>
              <a:t>. </a:t>
            </a:r>
          </a:p>
          <a:p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jamu</a:t>
            </a:r>
            <a:r>
              <a:rPr lang="en-US" dirty="0"/>
              <a:t> </a:t>
            </a:r>
            <a:r>
              <a:rPr lang="en-US" dirty="0" err="1"/>
              <a:t>ditimbang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0,5 mg,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dilarutkan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5 </a:t>
            </a:r>
            <a:r>
              <a:rPr lang="en-US" dirty="0" err="1"/>
              <a:t>mL</a:t>
            </a:r>
            <a:r>
              <a:rPr lang="en-US" dirty="0"/>
              <a:t> methanol. </a:t>
            </a:r>
          </a:p>
          <a:p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pembanding</a:t>
            </a:r>
            <a:r>
              <a:rPr lang="en-US" dirty="0"/>
              <a:t> (</a:t>
            </a:r>
            <a:r>
              <a:rPr lang="en-US" dirty="0" err="1"/>
              <a:t>parasetamol,aspirin,fenilbutazon,deksametason</a:t>
            </a:r>
            <a:r>
              <a:rPr lang="en-US" dirty="0"/>
              <a:t>) </a:t>
            </a:r>
            <a:r>
              <a:rPr lang="en-US" dirty="0" err="1"/>
              <a:t>dilarutkan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metanol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50mg/ 5mL.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err="1"/>
              <a:t>Kromatografi</a:t>
            </a:r>
            <a:r>
              <a:rPr lang="en-US" dirty="0"/>
              <a:t> lapis </a:t>
            </a:r>
            <a:r>
              <a:rPr lang="en-US" dirty="0" err="1"/>
              <a:t>tipis</a:t>
            </a:r>
            <a:r>
              <a:rPr lang="en-US" dirty="0"/>
              <a:t> BKO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7526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Bejana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KLT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dijenuhkan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indikator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kertas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sediaan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pembanding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ditotolkan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 KLT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gel F 254,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kemudian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dielusi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cm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 KLT.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dikeringkan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diamati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dibawah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lampu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UV 254, UV 365,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pereaksi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penampak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bercak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fenilbutazon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gerak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DCE:dietileter:metanol:air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(77:15:8:1,2)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/>
              <a:t>Apabila</a:t>
            </a:r>
            <a:r>
              <a:rPr lang="en-US" sz="3200" baseline="0" dirty="0"/>
              <a:t> </a:t>
            </a:r>
            <a:r>
              <a:rPr lang="en-US" sz="3200" baseline="0" dirty="0" err="1"/>
              <a:t>diinginkan</a:t>
            </a:r>
            <a:r>
              <a:rPr lang="en-US" sz="3200" baseline="0" dirty="0"/>
              <a:t> </a:t>
            </a:r>
            <a:r>
              <a:rPr lang="en-US" sz="3200" baseline="0" dirty="0" err="1"/>
              <a:t>hasil</a:t>
            </a:r>
            <a:r>
              <a:rPr lang="en-US" sz="3200" baseline="0" dirty="0"/>
              <a:t> </a:t>
            </a:r>
            <a:r>
              <a:rPr lang="en-US" sz="3200" baseline="0" dirty="0" err="1"/>
              <a:t>kuantitatif</a:t>
            </a:r>
            <a:r>
              <a:rPr lang="en-US" sz="3200" baseline="0" dirty="0"/>
              <a:t> </a:t>
            </a:r>
            <a:r>
              <a:rPr lang="en-US" sz="3200" baseline="0" dirty="0" err="1"/>
              <a:t>bisa</a:t>
            </a:r>
            <a:r>
              <a:rPr lang="en-US" sz="3200" baseline="0" dirty="0"/>
              <a:t> </a:t>
            </a:r>
            <a:r>
              <a:rPr lang="en-US" sz="3200" baseline="0" dirty="0" err="1"/>
              <a:t>digunakan</a:t>
            </a:r>
            <a:r>
              <a:rPr lang="en-US" sz="3200" baseline="0" dirty="0"/>
              <a:t> densitometer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752600"/>
            <a:ext cx="144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penanda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0"/>
            <a:ext cx="6324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penanda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standardisasi</a:t>
            </a:r>
            <a:r>
              <a:rPr lang="en-US" dirty="0"/>
              <a:t>)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  <a:p>
            <a:r>
              <a:rPr lang="en-US" dirty="0"/>
              <a:t>Marker </a:t>
            </a:r>
            <a:r>
              <a:rPr lang="en-US" dirty="0" err="1"/>
              <a:t>analitik</a:t>
            </a:r>
            <a:r>
              <a:rPr lang="en-US" dirty="0"/>
              <a:t>: marker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simplisia</a:t>
            </a:r>
            <a:r>
              <a:rPr lang="en-US" dirty="0"/>
              <a:t>.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berkhasiat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. </a:t>
            </a:r>
          </a:p>
          <a:p>
            <a:r>
              <a:rPr lang="en-US" dirty="0"/>
              <a:t>Marker </a:t>
            </a:r>
            <a:r>
              <a:rPr lang="en-US" dirty="0" err="1"/>
              <a:t>identitas</a:t>
            </a:r>
            <a:r>
              <a:rPr lang="en-US" dirty="0"/>
              <a:t>: marker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.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menangkal</a:t>
            </a:r>
            <a:r>
              <a:rPr lang="en-US" dirty="0"/>
              <a:t> </a:t>
            </a:r>
            <a:r>
              <a:rPr lang="en-US" dirty="0" err="1"/>
              <a:t>pemalsuan</a:t>
            </a:r>
            <a:r>
              <a:rPr lang="en-US" dirty="0"/>
              <a:t>. </a:t>
            </a:r>
          </a:p>
          <a:p>
            <a:r>
              <a:rPr lang="en-US" dirty="0"/>
              <a:t>Marker </a:t>
            </a:r>
            <a:r>
              <a:rPr lang="en-US" dirty="0" err="1"/>
              <a:t>farmakologis</a:t>
            </a:r>
            <a:r>
              <a:rPr lang="en-US" dirty="0"/>
              <a:t>: marker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farmakologis</a:t>
            </a:r>
            <a:r>
              <a:rPr lang="en-US" dirty="0"/>
              <a:t>. </a:t>
            </a:r>
          </a:p>
          <a:p>
            <a:r>
              <a:rPr lang="en-US" dirty="0"/>
              <a:t>Marker </a:t>
            </a:r>
            <a:r>
              <a:rPr lang="en-US" dirty="0" err="1"/>
              <a:t>negatif</a:t>
            </a:r>
            <a:r>
              <a:rPr lang="en-US" dirty="0"/>
              <a:t> : marker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diusahakan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marker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705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marker</a:t>
            </a:r>
          </a:p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kadarnya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  <a:p>
            <a:r>
              <a:rPr lang="en-US" dirty="0" err="1"/>
              <a:t>Stabil</a:t>
            </a:r>
            <a:endParaRPr lang="en-US" dirty="0"/>
          </a:p>
          <a:p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diisolasi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trend </a:t>
            </a:r>
            <a:r>
              <a:rPr lang="en-US" dirty="0" err="1"/>
              <a:t>terbaru</a:t>
            </a:r>
            <a:r>
              <a:rPr lang="en-US" dirty="0"/>
              <a:t>, 1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1 marker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marker </a:t>
            </a:r>
            <a:r>
              <a:rPr lang="en-US" sz="2800" dirty="0" err="1"/>
              <a:t>Psidii</a:t>
            </a:r>
            <a:r>
              <a:rPr lang="en-US" sz="2800" dirty="0"/>
              <a:t> </a:t>
            </a:r>
            <a:r>
              <a:rPr lang="en-US" sz="2800" dirty="0" err="1"/>
              <a:t>guazumae</a:t>
            </a:r>
            <a:r>
              <a:rPr lang="en-US" sz="2800" dirty="0"/>
              <a:t> folium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191000" cy="43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 descr="H:\quercet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76400"/>
            <a:ext cx="3085686" cy="2514600"/>
          </a:xfrm>
          <a:prstGeom prst="rect">
            <a:avLst/>
          </a:prstGeom>
          <a:noFill/>
        </p:spPr>
      </p:pic>
      <p:pic>
        <p:nvPicPr>
          <p:cNvPr id="4" name="Picture 3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255EDF27-CE85-3846-A35A-10A158C67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86" y="4666303"/>
            <a:ext cx="40386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marker </a:t>
            </a:r>
            <a:r>
              <a:rPr lang="en-US" sz="3200" i="1" dirty="0"/>
              <a:t>Curcuma </a:t>
            </a:r>
            <a:r>
              <a:rPr lang="en-US" sz="3200" i="1" dirty="0" err="1"/>
              <a:t>xanthorrizha</a:t>
            </a:r>
            <a:endParaRPr lang="en-US" sz="3200" i="1" dirty="0"/>
          </a:p>
        </p:txBody>
      </p:sp>
      <p:pic>
        <p:nvPicPr>
          <p:cNvPr id="15362" name="Picture 2" descr="H:\temulaw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943" y="3036785"/>
            <a:ext cx="1763056" cy="1535215"/>
          </a:xfrm>
          <a:prstGeom prst="rect">
            <a:avLst/>
          </a:prstGeom>
          <a:noFill/>
        </p:spPr>
      </p:pic>
      <p:pic>
        <p:nvPicPr>
          <p:cNvPr id="15363" name="Picture 3" descr="H:\xanthorrhiz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00"/>
            <a:ext cx="3467100" cy="1600200"/>
          </a:xfrm>
          <a:prstGeom prst="rect">
            <a:avLst/>
          </a:prstGeom>
          <a:noFill/>
        </p:spPr>
      </p:pic>
      <p:pic>
        <p:nvPicPr>
          <p:cNvPr id="15364" name="Picture 4" descr="H:\Curcumin_struc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524000"/>
            <a:ext cx="4491788" cy="16002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15362" idx="3"/>
            <a:endCxn id="15364" idx="2"/>
          </p:cNvCxnSpPr>
          <p:nvPr/>
        </p:nvCxnSpPr>
        <p:spPr>
          <a:xfrm flipV="1">
            <a:off x="3809999" y="3124200"/>
            <a:ext cx="2855495" cy="68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362" idx="3"/>
            <a:endCxn id="15363" idx="1"/>
          </p:cNvCxnSpPr>
          <p:nvPr/>
        </p:nvCxnSpPr>
        <p:spPr>
          <a:xfrm>
            <a:off x="3809999" y="3804393"/>
            <a:ext cx="1295401" cy="1567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3276600"/>
            <a:ext cx="237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Curcumin</a:t>
            </a:r>
            <a:r>
              <a:rPr lang="en-US" dirty="0"/>
              <a:t>/</a:t>
            </a:r>
            <a:r>
              <a:rPr lang="en-US" dirty="0" err="1"/>
              <a:t>farmakologis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6096000"/>
            <a:ext cx="223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Xanthorrizol</a:t>
            </a:r>
            <a:r>
              <a:rPr lang="en-US" dirty="0"/>
              <a:t>/</a:t>
            </a:r>
            <a:r>
              <a:rPr lang="en-US" dirty="0" err="1"/>
              <a:t>identitas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/>
              <a:t>Chromatogram fingerprint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markernya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. </a:t>
            </a:r>
          </a:p>
          <a:p>
            <a:r>
              <a:rPr lang="en-US" dirty="0"/>
              <a:t>Chromatogram fingerprint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herbal.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,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chromatogram fingerprint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pemalsunya</a:t>
            </a:r>
            <a:r>
              <a:rPr lang="en-US" dirty="0"/>
              <a:t>.  </a:t>
            </a:r>
          </a:p>
          <a:p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menangkal</a:t>
            </a:r>
            <a:r>
              <a:rPr lang="en-US" dirty="0"/>
              <a:t> </a:t>
            </a:r>
            <a:r>
              <a:rPr lang="en-US" dirty="0" err="1"/>
              <a:t>pemalsuan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Chromatogram fingerprint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800600"/>
            <a:ext cx="6400800" cy="1325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err="1"/>
              <a:t>Pimpinella</a:t>
            </a:r>
            <a:r>
              <a:rPr lang="en-US" sz="2400" dirty="0"/>
              <a:t> </a:t>
            </a:r>
            <a:r>
              <a:rPr lang="en-US" sz="2400" dirty="0" err="1"/>
              <a:t>pruatjan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afrodisiak</a:t>
            </a:r>
            <a:r>
              <a:rPr lang="en-US" sz="2400" dirty="0"/>
              <a:t> </a:t>
            </a:r>
            <a:r>
              <a:rPr lang="en-US" sz="2400" dirty="0" err="1"/>
              <a:t>khas</a:t>
            </a:r>
            <a:r>
              <a:rPr lang="en-US" sz="2400" dirty="0"/>
              <a:t> </a:t>
            </a:r>
            <a:r>
              <a:rPr lang="en-US" sz="2400" dirty="0" err="1"/>
              <a:t>dataran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(</a:t>
            </a:r>
            <a:r>
              <a:rPr lang="en-US" sz="2400" i="1" dirty="0" err="1"/>
              <a:t>javanesse</a:t>
            </a:r>
            <a:r>
              <a:rPr lang="en-US" sz="2400" i="1" dirty="0"/>
              <a:t> ginseng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 err="1"/>
              <a:t>Persebarannya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dieng</a:t>
            </a:r>
            <a:r>
              <a:rPr lang="en-US" sz="2400" dirty="0"/>
              <a:t>, </a:t>
            </a:r>
            <a:r>
              <a:rPr lang="en-US" sz="2400" dirty="0" err="1"/>
              <a:t>tawangmangu</a:t>
            </a:r>
            <a:r>
              <a:rPr lang="en-US" sz="2400" dirty="0"/>
              <a:t>, </a:t>
            </a:r>
            <a:r>
              <a:rPr lang="en-US" sz="2400" dirty="0" err="1"/>
              <a:t>gunung</a:t>
            </a:r>
            <a:r>
              <a:rPr lang="en-US" sz="2400" dirty="0"/>
              <a:t> </a:t>
            </a:r>
            <a:r>
              <a:rPr lang="en-US" sz="2400" dirty="0" err="1"/>
              <a:t>putri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 err="1"/>
              <a:t>Rawan</a:t>
            </a:r>
            <a:r>
              <a:rPr lang="en-US" sz="2400" dirty="0"/>
              <a:t> </a:t>
            </a:r>
            <a:r>
              <a:rPr lang="en-US" sz="2400" dirty="0" err="1"/>
              <a:t>pemalsuan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288164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Chromatogram fingerprint</a:t>
            </a:r>
          </a:p>
        </p:txBody>
      </p:sp>
      <p:pic>
        <p:nvPicPr>
          <p:cNvPr id="17410" name="Picture 2" descr="Copy (3) of Picture 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2740969" cy="2133600"/>
          </a:xfrm>
          <a:prstGeom prst="rect">
            <a:avLst/>
          </a:prstGeom>
          <a:noFill/>
        </p:spPr>
      </p:pic>
      <p:pic>
        <p:nvPicPr>
          <p:cNvPr id="17411" name="Picture 3" descr="Copy (2) of Picture 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urwoceng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295400"/>
            <a:ext cx="442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opy (2) of purwoceng366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7338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6172200"/>
            <a:ext cx="828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pelarut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i="1" dirty="0" err="1"/>
              <a:t>pimpinella</a:t>
            </a:r>
            <a:r>
              <a:rPr lang="en-US" i="1" dirty="0"/>
              <a:t> </a:t>
            </a:r>
            <a:r>
              <a:rPr lang="en-US" i="1" dirty="0" err="1"/>
              <a:t>pruatjan</a:t>
            </a:r>
            <a:r>
              <a:rPr lang="en-US" i="1" dirty="0"/>
              <a:t> ,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DCM, </a:t>
            </a:r>
            <a:r>
              <a:rPr lang="en-US" dirty="0" err="1"/>
              <a:t>deteksi</a:t>
            </a:r>
            <a:r>
              <a:rPr lang="en-US" dirty="0"/>
              <a:t> UV.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wsing\uyon uyon\New Folder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Hal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diperhatikan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mendefinisikan</a:t>
            </a:r>
            <a:r>
              <a:rPr lang="en-US" sz="2800" dirty="0"/>
              <a:t> chromatogram fingerprint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ekstraksi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(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, </a:t>
            </a:r>
            <a:r>
              <a:rPr lang="en-US" sz="2400" dirty="0" err="1"/>
              <a:t>pelarut</a:t>
            </a:r>
            <a:r>
              <a:rPr lang="en-US" sz="2400" dirty="0"/>
              <a:t>, lama,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ekstraksi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kromatografi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endParaRPr lang="en-US" sz="2400" dirty="0"/>
          </a:p>
          <a:p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deteksi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endParaRPr lang="en-US" sz="2400" dirty="0"/>
          </a:p>
          <a:p>
            <a:r>
              <a:rPr lang="en-US" sz="2400" dirty="0" err="1"/>
              <a:t>Profil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BF76-12AC-194E-A512-67A2A78A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Herbal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  <p:pic>
        <p:nvPicPr>
          <p:cNvPr id="5" name="Content Placeholder 4" descr="Text, calendar&#10;&#10;Description automatically generated with medium confidence">
            <a:extLst>
              <a:ext uri="{FF2B5EF4-FFF2-40B4-BE49-F238E27FC236}">
                <a16:creationId xmlns:a16="http://schemas.microsoft.com/office/drawing/2014/main" id="{EEB8B52D-96DE-534A-84B1-FE513D008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103444"/>
            <a:ext cx="3797300" cy="2284656"/>
          </a:xfrm>
        </p:spPr>
      </p:pic>
      <p:pic>
        <p:nvPicPr>
          <p:cNvPr id="7" name="Picture 6" descr="A picture containing dish, vegetable&#10;&#10;Description automatically generated">
            <a:extLst>
              <a:ext uri="{FF2B5EF4-FFF2-40B4-BE49-F238E27FC236}">
                <a16:creationId xmlns:a16="http://schemas.microsoft.com/office/drawing/2014/main" id="{19A066EF-C2B4-1847-AD1B-2B7ACB96D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797300" cy="2133600"/>
          </a:xfrm>
          <a:prstGeom prst="rect">
            <a:avLst/>
          </a:prstGeom>
        </p:spPr>
      </p:pic>
      <p:pic>
        <p:nvPicPr>
          <p:cNvPr id="9" name="Picture 8" descr="A bottle of medicine&#10;&#10;Description automatically generated with low confidence">
            <a:extLst>
              <a:ext uri="{FF2B5EF4-FFF2-40B4-BE49-F238E27FC236}">
                <a16:creationId xmlns:a16="http://schemas.microsoft.com/office/drawing/2014/main" id="{64681737-E83B-3A43-8B39-3D8A6BC23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2" y="4259072"/>
            <a:ext cx="2489200" cy="2489200"/>
          </a:xfrm>
          <a:prstGeom prst="rect">
            <a:avLst/>
          </a:prstGeom>
        </p:spPr>
      </p:pic>
      <p:pic>
        <p:nvPicPr>
          <p:cNvPr id="11" name="Picture 10" descr="Spices and herbs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B2CC9B4A-AAD3-1949-A512-264F000C7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183609" cy="25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ndahan f\New Folder\New folder (2)\New Folder (3)\raja-amp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Monotype Corsiva" pitchFamily="66" charset="0"/>
              </a:rPr>
              <a:t>Terima</a:t>
            </a:r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onotype Corsiva" pitchFamily="66" charset="0"/>
              </a:rPr>
              <a:t>kasih</a:t>
            </a:r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onotype Corsiva" pitchFamily="66" charset="0"/>
              </a:rPr>
              <a:t>atas</a:t>
            </a:r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onotype Corsiva" pitchFamily="66" charset="0"/>
              </a:rPr>
              <a:t>perhatiannya</a:t>
            </a:r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n-US" sz="3700" err="1"/>
              <a:t>Pentingnya</a:t>
            </a:r>
            <a:r>
              <a:rPr lang="en-US" sz="3700"/>
              <a:t> </a:t>
            </a:r>
            <a:r>
              <a:rPr lang="en-US" sz="3700" err="1"/>
              <a:t>mempelajari</a:t>
            </a:r>
            <a:r>
              <a:rPr lang="en-US" sz="3700"/>
              <a:t> </a:t>
            </a:r>
            <a:r>
              <a:rPr lang="en-US" sz="3700" err="1"/>
              <a:t>metode</a:t>
            </a:r>
            <a:r>
              <a:rPr lang="en-US" sz="3700"/>
              <a:t> </a:t>
            </a:r>
            <a:r>
              <a:rPr lang="en-US" sz="3700" err="1"/>
              <a:t>analisis</a:t>
            </a:r>
            <a:r>
              <a:rPr lang="en-US" sz="3700"/>
              <a:t> </a:t>
            </a:r>
            <a:r>
              <a:rPr lang="en-US" sz="3700" err="1"/>
              <a:t>bahan</a:t>
            </a:r>
            <a:r>
              <a:rPr lang="en-US" sz="3700"/>
              <a:t> </a:t>
            </a:r>
            <a:r>
              <a:rPr lang="en-US" sz="3700" err="1"/>
              <a:t>alam</a:t>
            </a:r>
            <a:r>
              <a:rPr lang="en-US" sz="370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B35B9E-AAE2-4ABB-992D-DE64B62D6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895206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33800" y="1447800"/>
            <a:ext cx="152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0" y="2743200"/>
            <a:ext cx="1219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2819400"/>
            <a:ext cx="13716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Drug discovery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4267200"/>
            <a:ext cx="13716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10400" y="4267200"/>
            <a:ext cx="13716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Produk</a:t>
            </a:r>
            <a:r>
              <a:rPr lang="en-US" dirty="0"/>
              <a:t> 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pasaran</a:t>
            </a:r>
            <a:r>
              <a:rPr lang="en-US" dirty="0"/>
              <a:t>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4343400"/>
            <a:ext cx="1219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fitokimia</a:t>
            </a:r>
            <a:r>
              <a:rPr lang="en-US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00200" y="4343400"/>
            <a:ext cx="1219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Isolasi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1800" y="4343400"/>
            <a:ext cx="1219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Bioassay guided isolation 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rot="5400000">
            <a:off x="3924300" y="21717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rot="16200000" flipH="1">
            <a:off x="4648200" y="21336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 rot="5400000">
            <a:off x="1790700" y="2933700"/>
            <a:ext cx="609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 rot="5400000">
            <a:off x="2362200" y="35052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 rot="16200000" flipH="1">
            <a:off x="3048000" y="3733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7" idx="0"/>
          </p:cNvCxnSpPr>
          <p:nvPr/>
        </p:nvCxnSpPr>
        <p:spPr>
          <a:xfrm rot="5400000">
            <a:off x="5600700" y="3924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</p:cNvCxnSpPr>
          <p:nvPr/>
        </p:nvCxnSpPr>
        <p:spPr>
          <a:xfrm rot="16200000" flipH="1">
            <a:off x="6515100" y="3009900"/>
            <a:ext cx="533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02BF-1C31-F245-9BD1-7311ECE5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EF92B41-9A81-FB4F-A60C-DDC5F41A1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2" y="556419"/>
            <a:ext cx="7676476" cy="5745162"/>
          </a:xfrm>
        </p:spPr>
      </p:pic>
    </p:spTree>
    <p:extLst>
      <p:ext uri="{BB962C8B-B14F-4D97-AF65-F5344CB8AC3E}">
        <p14:creationId xmlns:p14="http://schemas.microsoft.com/office/powerpoint/2010/main" val="116412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/>
              <a:t>Obat</a:t>
            </a:r>
            <a:r>
              <a:rPr lang="en-US" sz="2600" dirty="0"/>
              <a:t> </a:t>
            </a:r>
            <a:r>
              <a:rPr lang="en-US" sz="2600" dirty="0" err="1"/>
              <a:t>tradisional</a:t>
            </a:r>
            <a:r>
              <a:rPr lang="en-US" sz="2600" dirty="0"/>
              <a:t>: </a:t>
            </a:r>
            <a:r>
              <a:rPr lang="en-US" sz="2600" dirty="0" err="1"/>
              <a:t>bahan</a:t>
            </a:r>
            <a:r>
              <a:rPr lang="en-US" sz="2600" dirty="0"/>
              <a:t>/</a:t>
            </a:r>
            <a:r>
              <a:rPr lang="en-US" sz="2600" dirty="0" err="1"/>
              <a:t>ramuan</a:t>
            </a:r>
            <a:r>
              <a:rPr lang="en-US" sz="2600" dirty="0"/>
              <a:t> herbal yang </a:t>
            </a:r>
            <a:r>
              <a:rPr lang="en-US" sz="2600" dirty="0" err="1"/>
              <a:t>berupa</a:t>
            </a:r>
            <a:r>
              <a:rPr lang="en-US" sz="2600" dirty="0"/>
              <a:t> </a:t>
            </a:r>
            <a:r>
              <a:rPr lang="en-US" sz="2600" dirty="0" err="1"/>
              <a:t>tumbuhan</a:t>
            </a:r>
            <a:r>
              <a:rPr lang="en-US" sz="2600" dirty="0"/>
              <a:t>,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hewan</a:t>
            </a:r>
            <a:r>
              <a:rPr lang="en-US" sz="2600" dirty="0"/>
              <a:t>, </a:t>
            </a:r>
            <a:r>
              <a:rPr lang="en-US" sz="2600" dirty="0" err="1"/>
              <a:t>bahan</a:t>
            </a:r>
            <a:r>
              <a:rPr lang="en-US" sz="2600" dirty="0"/>
              <a:t> mineral, </a:t>
            </a:r>
            <a:r>
              <a:rPr lang="en-US" sz="2600" dirty="0" err="1"/>
              <a:t>sediaan</a:t>
            </a:r>
            <a:r>
              <a:rPr lang="en-US" sz="2600" dirty="0"/>
              <a:t> </a:t>
            </a:r>
            <a:r>
              <a:rPr lang="en-US" sz="2600" dirty="0" err="1"/>
              <a:t>galenik</a:t>
            </a:r>
            <a:r>
              <a:rPr lang="en-US" sz="2600" dirty="0"/>
              <a:t>,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campuran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, yang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turun</a:t>
            </a:r>
            <a:r>
              <a:rPr lang="en-US" sz="2600" dirty="0"/>
              <a:t> </a:t>
            </a:r>
            <a:r>
              <a:rPr lang="en-US" sz="2600" dirty="0" err="1"/>
              <a:t>temurun</a:t>
            </a:r>
            <a:r>
              <a:rPr lang="en-US" sz="2600" dirty="0"/>
              <a:t>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pengobatan</a:t>
            </a:r>
            <a:r>
              <a:rPr lang="en-US" sz="2600" dirty="0"/>
              <a:t>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err="1"/>
              <a:t>pengalaman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3" descr="ogo jam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181600"/>
            <a:ext cx="19005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ogo obat herbal terstan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188603"/>
            <a:ext cx="1828800" cy="166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ogo fitofarma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181600"/>
            <a:ext cx="180499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Analisis kualitatif/kuantitatif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dan </a:t>
            </a:r>
            <a:r>
              <a:rPr lang="en-US" sz="2800" dirty="0" err="1"/>
              <a:t>keamanan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yang </a:t>
            </a:r>
            <a:r>
              <a:rPr lang="en-US" sz="2800" dirty="0" err="1"/>
              <a:t>dibuat</a:t>
            </a:r>
            <a:r>
              <a:rPr lang="en-US" sz="2800" dirty="0"/>
              <a:t> dan </a:t>
            </a:r>
            <a:r>
              <a:rPr lang="en-US" sz="2800" dirty="0" err="1"/>
              <a:t>dipasarkan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Pengawasan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: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diperiksa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kualitatif</a:t>
            </a:r>
            <a:r>
              <a:rPr lang="en-US" sz="2800" dirty="0"/>
              <a:t> dan </a:t>
            </a:r>
            <a:r>
              <a:rPr lang="en-US" sz="2800" dirty="0" err="1"/>
              <a:t>kuantitatif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Kualitatif</a:t>
            </a:r>
            <a:r>
              <a:rPr lang="en-US" sz="2800" dirty="0"/>
              <a:t>: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jenisnya</a:t>
            </a:r>
            <a:endParaRPr lang="en-US" sz="2800" dirty="0"/>
          </a:p>
          <a:p>
            <a:r>
              <a:rPr lang="en-US" sz="2800" dirty="0" err="1"/>
              <a:t>Kuantitatif</a:t>
            </a:r>
            <a:r>
              <a:rPr lang="en-US" sz="2800" dirty="0"/>
              <a:t>: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1336</Words>
  <Application>Microsoft Macintosh PowerPoint</Application>
  <PresentationFormat>On-screen Show (4:3)</PresentationFormat>
  <Paragraphs>182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Monotype Corsiva</vt:lpstr>
      <vt:lpstr>Office Theme</vt:lpstr>
      <vt:lpstr>Metode Analisis Bahan Alam    </vt:lpstr>
      <vt:lpstr>Doa belajar</vt:lpstr>
      <vt:lpstr>Capaian pembelajaran</vt:lpstr>
      <vt:lpstr>Penggunaan Herbal di sekitar kita</vt:lpstr>
      <vt:lpstr>Pentingnya mempelajari metode analisis bahan alam </vt:lpstr>
      <vt:lpstr>Ruang lingkup </vt:lpstr>
      <vt:lpstr>PowerPoint Presentation</vt:lpstr>
      <vt:lpstr>Obat tradisional</vt:lpstr>
      <vt:lpstr>Analisis kualitatif/kuantitatif</vt:lpstr>
      <vt:lpstr>Metode analisis bahan herbal</vt:lpstr>
      <vt:lpstr>Analisis jamu secara makroskopis</vt:lpstr>
      <vt:lpstr>Analisis makroskopis</vt:lpstr>
      <vt:lpstr>Simplisia </vt:lpstr>
      <vt:lpstr>Analisis makroskopis daun </vt:lpstr>
      <vt:lpstr>Contoh analisis makroskopis Psidii guajavae folium</vt:lpstr>
      <vt:lpstr>Analisis jamu secara mikroskopis </vt:lpstr>
      <vt:lpstr>Tujuan pengamatan mikroskopis</vt:lpstr>
      <vt:lpstr>Deteksi hablur lepas</vt:lpstr>
      <vt:lpstr>Butir amylum dan Ca oksalat </vt:lpstr>
      <vt:lpstr>Deteksi sel</vt:lpstr>
      <vt:lpstr>Dengan pewarnaan</vt:lpstr>
      <vt:lpstr>PowerPoint Presentation</vt:lpstr>
      <vt:lpstr>PowerPoint Presentation</vt:lpstr>
      <vt:lpstr>Contoh analisis mikroskopis Psidii guajavae folium  </vt:lpstr>
      <vt:lpstr>Analisis kimiawi </vt:lpstr>
      <vt:lpstr>Analisis BKO</vt:lpstr>
      <vt:lpstr>Beberapa BKO yang sering ditemukan</vt:lpstr>
      <vt:lpstr>PowerPoint Presentation</vt:lpstr>
      <vt:lpstr>Ciri obat herbal bermasalah </vt:lpstr>
      <vt:lpstr>Cara analisis BKO</vt:lpstr>
      <vt:lpstr>Kromatografi lapis tipis BKO</vt:lpstr>
      <vt:lpstr>Senyawa penanda</vt:lpstr>
      <vt:lpstr>Syarat marker</vt:lpstr>
      <vt:lpstr>Contoh marker Psidii guazumae folium</vt:lpstr>
      <vt:lpstr>Contoh marker Curcuma xanthorrizha</vt:lpstr>
      <vt:lpstr>Chromatogram fingerprint</vt:lpstr>
      <vt:lpstr>Contoh analisis Chromatogram fingerprint</vt:lpstr>
      <vt:lpstr>Chromatogram fingerprint</vt:lpstr>
      <vt:lpstr>Hal yang perlu diperhatikan dalam mendefinisikan chromatogram fingerprint</vt:lpstr>
      <vt:lpstr>“Terima kasih atas perhatiannya”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Analisis Bahan Alam    </dc:title>
  <dc:creator>Aji Winanta, M. Sc., Apt</dc:creator>
  <cp:lastModifiedBy>Microsoft Office User</cp:lastModifiedBy>
  <cp:revision>6</cp:revision>
  <dcterms:created xsi:type="dcterms:W3CDTF">2020-09-29T09:18:01Z</dcterms:created>
  <dcterms:modified xsi:type="dcterms:W3CDTF">2023-09-24T15:56:55Z</dcterms:modified>
</cp:coreProperties>
</file>