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6" r:id="rId12"/>
    <p:sldId id="267" r:id="rId13"/>
    <p:sldId id="263" r:id="rId14"/>
    <p:sldId id="264" r:id="rId15"/>
    <p:sldId id="271" r:id="rId16"/>
    <p:sldId id="276" r:id="rId17"/>
    <p:sldId id="265" r:id="rId18"/>
    <p:sldId id="273" r:id="rId19"/>
    <p:sldId id="272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89" autoAdjust="0"/>
  </p:normalViewPr>
  <p:slideViewPr>
    <p:cSldViewPr snapToGrid="0">
      <p:cViewPr>
        <p:scale>
          <a:sx n="66" d="100"/>
          <a:sy n="66" d="100"/>
        </p:scale>
        <p:origin x="81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55904-4590-489F-87C9-8D71A30D67C8}" type="doc">
      <dgm:prSet loTypeId="urn:microsoft.com/office/officeart/2005/8/layout/hierarchy1" loCatId="hierarchy" qsTypeId="urn:microsoft.com/office/officeart/2005/8/quickstyle/simple2" qsCatId="simple" csTypeId="urn:microsoft.com/office/officeart/2005/8/colors/accent6_2" csCatId="accent6" phldr="1"/>
      <dgm:spPr/>
    </dgm:pt>
    <dgm:pt modelId="{3589E057-80CD-414D-A127-94637970F9F7}">
      <dgm:prSet phldrT="[Text]"/>
      <dgm:spPr/>
      <dgm:t>
        <a:bodyPr/>
        <a:lstStyle/>
        <a:p>
          <a:r>
            <a:rPr lang="en-US" dirty="0"/>
            <a:t>SOLID</a:t>
          </a:r>
        </a:p>
      </dgm:t>
    </dgm:pt>
    <dgm:pt modelId="{40124263-D28A-4C94-9365-E17C69EA9077}" type="parTrans" cxnId="{8FD897BF-0783-4798-93BE-50EAC6290B8B}">
      <dgm:prSet/>
      <dgm:spPr/>
      <dgm:t>
        <a:bodyPr/>
        <a:lstStyle/>
        <a:p>
          <a:endParaRPr lang="en-US"/>
        </a:p>
      </dgm:t>
    </dgm:pt>
    <dgm:pt modelId="{9ECA71CA-C99F-4FE5-B894-BE605E06BC2D}" type="sibTrans" cxnId="{8FD897BF-0783-4798-93BE-50EAC6290B8B}">
      <dgm:prSet/>
      <dgm:spPr/>
      <dgm:t>
        <a:bodyPr/>
        <a:lstStyle/>
        <a:p>
          <a:endParaRPr lang="en-US"/>
        </a:p>
      </dgm:t>
    </dgm:pt>
    <dgm:pt modelId="{EE763C8E-B08B-44A1-8114-D5298B6664C5}">
      <dgm:prSet phldrT="[Text]"/>
      <dgm:spPr/>
      <dgm:t>
        <a:bodyPr/>
        <a:lstStyle/>
        <a:p>
          <a:r>
            <a:rPr lang="en-US" dirty="0"/>
            <a:t>SEMISOLID</a:t>
          </a:r>
        </a:p>
      </dgm:t>
    </dgm:pt>
    <dgm:pt modelId="{BFB36247-3B1E-4B10-AA64-2F06797FFF39}" type="parTrans" cxnId="{A05185AA-DC7C-428E-968E-D6A1DC3503D3}">
      <dgm:prSet/>
      <dgm:spPr/>
      <dgm:t>
        <a:bodyPr/>
        <a:lstStyle/>
        <a:p>
          <a:endParaRPr lang="en-US"/>
        </a:p>
      </dgm:t>
    </dgm:pt>
    <dgm:pt modelId="{0B0C62FD-E694-4F85-A91E-1DF0B3272A48}" type="sibTrans" cxnId="{A05185AA-DC7C-428E-968E-D6A1DC3503D3}">
      <dgm:prSet/>
      <dgm:spPr/>
      <dgm:t>
        <a:bodyPr/>
        <a:lstStyle/>
        <a:p>
          <a:endParaRPr lang="en-US"/>
        </a:p>
      </dgm:t>
    </dgm:pt>
    <dgm:pt modelId="{C730D472-6DCA-4E51-B7EF-6EBDBA174EC8}">
      <dgm:prSet phldrT="[Text]"/>
      <dgm:spPr/>
      <dgm:t>
        <a:bodyPr/>
        <a:lstStyle/>
        <a:p>
          <a:r>
            <a:rPr lang="en-US" dirty="0"/>
            <a:t>LIQUID</a:t>
          </a:r>
        </a:p>
      </dgm:t>
    </dgm:pt>
    <dgm:pt modelId="{D03D5E7B-507A-40BF-96F5-1374947736FF}" type="parTrans" cxnId="{6601AE24-B034-4458-9D4B-43F6CD404E6D}">
      <dgm:prSet/>
      <dgm:spPr/>
      <dgm:t>
        <a:bodyPr/>
        <a:lstStyle/>
        <a:p>
          <a:endParaRPr lang="en-US"/>
        </a:p>
      </dgm:t>
    </dgm:pt>
    <dgm:pt modelId="{3E215A27-8152-46AF-853F-0E2F0BCE918B}" type="sibTrans" cxnId="{6601AE24-B034-4458-9D4B-43F6CD404E6D}">
      <dgm:prSet/>
      <dgm:spPr/>
      <dgm:t>
        <a:bodyPr/>
        <a:lstStyle/>
        <a:p>
          <a:endParaRPr lang="en-US"/>
        </a:p>
      </dgm:t>
    </dgm:pt>
    <dgm:pt modelId="{8FA7D9F4-524F-402E-9D68-DC72C7F7A818}" type="pres">
      <dgm:prSet presAssocID="{9A955904-4590-489F-87C9-8D71A30D67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95E93D-A15A-41F4-B44D-E3AA9FF5B4D4}" type="pres">
      <dgm:prSet presAssocID="{3589E057-80CD-414D-A127-94637970F9F7}" presName="hierRoot1" presStyleCnt="0"/>
      <dgm:spPr/>
    </dgm:pt>
    <dgm:pt modelId="{689A231A-A8A0-4E4D-8D99-45CB3D09238F}" type="pres">
      <dgm:prSet presAssocID="{3589E057-80CD-414D-A127-94637970F9F7}" presName="composite" presStyleCnt="0"/>
      <dgm:spPr/>
    </dgm:pt>
    <dgm:pt modelId="{623134C1-6121-48B2-BAA7-BB9E4ED03B50}" type="pres">
      <dgm:prSet presAssocID="{3589E057-80CD-414D-A127-94637970F9F7}" presName="background" presStyleLbl="node0" presStyleIdx="0" presStyleCnt="3"/>
      <dgm:spPr/>
    </dgm:pt>
    <dgm:pt modelId="{2592E740-8A6E-472D-853C-C4AB369D3711}" type="pres">
      <dgm:prSet presAssocID="{3589E057-80CD-414D-A127-94637970F9F7}" presName="text" presStyleLbl="fgAcc0" presStyleIdx="0" presStyleCnt="3">
        <dgm:presLayoutVars>
          <dgm:chPref val="3"/>
        </dgm:presLayoutVars>
      </dgm:prSet>
      <dgm:spPr/>
    </dgm:pt>
    <dgm:pt modelId="{6A6FDE47-07A1-4B78-A7E1-4512F9A511A1}" type="pres">
      <dgm:prSet presAssocID="{3589E057-80CD-414D-A127-94637970F9F7}" presName="hierChild2" presStyleCnt="0"/>
      <dgm:spPr/>
    </dgm:pt>
    <dgm:pt modelId="{F4653CD3-E759-4227-A737-ED6956A8CB7C}" type="pres">
      <dgm:prSet presAssocID="{EE763C8E-B08B-44A1-8114-D5298B6664C5}" presName="hierRoot1" presStyleCnt="0"/>
      <dgm:spPr/>
    </dgm:pt>
    <dgm:pt modelId="{3B737F35-896F-45A3-86BB-2C3E748F812C}" type="pres">
      <dgm:prSet presAssocID="{EE763C8E-B08B-44A1-8114-D5298B6664C5}" presName="composite" presStyleCnt="0"/>
      <dgm:spPr/>
    </dgm:pt>
    <dgm:pt modelId="{3C4DB439-10FA-4CA8-8D0E-8F7A974E3416}" type="pres">
      <dgm:prSet presAssocID="{EE763C8E-B08B-44A1-8114-D5298B6664C5}" presName="background" presStyleLbl="node0" presStyleIdx="1" presStyleCnt="3"/>
      <dgm:spPr/>
    </dgm:pt>
    <dgm:pt modelId="{BEC77F0C-F67D-4B78-9CE6-D2D29833FDDF}" type="pres">
      <dgm:prSet presAssocID="{EE763C8E-B08B-44A1-8114-D5298B6664C5}" presName="text" presStyleLbl="fgAcc0" presStyleIdx="1" presStyleCnt="3">
        <dgm:presLayoutVars>
          <dgm:chPref val="3"/>
        </dgm:presLayoutVars>
      </dgm:prSet>
      <dgm:spPr/>
    </dgm:pt>
    <dgm:pt modelId="{926ECCB7-0802-409C-8C25-2CD94A3D8E97}" type="pres">
      <dgm:prSet presAssocID="{EE763C8E-B08B-44A1-8114-D5298B6664C5}" presName="hierChild2" presStyleCnt="0"/>
      <dgm:spPr/>
    </dgm:pt>
    <dgm:pt modelId="{3691102D-0D8C-4B44-930C-0AB3079A365C}" type="pres">
      <dgm:prSet presAssocID="{C730D472-6DCA-4E51-B7EF-6EBDBA174EC8}" presName="hierRoot1" presStyleCnt="0"/>
      <dgm:spPr/>
    </dgm:pt>
    <dgm:pt modelId="{E89357FB-D330-4AD8-B3F0-622BE986AA7B}" type="pres">
      <dgm:prSet presAssocID="{C730D472-6DCA-4E51-B7EF-6EBDBA174EC8}" presName="composite" presStyleCnt="0"/>
      <dgm:spPr/>
    </dgm:pt>
    <dgm:pt modelId="{F6C60D81-9C28-4642-9442-6AD9E13AFBAC}" type="pres">
      <dgm:prSet presAssocID="{C730D472-6DCA-4E51-B7EF-6EBDBA174EC8}" presName="background" presStyleLbl="node0" presStyleIdx="2" presStyleCnt="3"/>
      <dgm:spPr/>
    </dgm:pt>
    <dgm:pt modelId="{AD1516DC-6FBF-42D5-BB96-883FFDA54F3E}" type="pres">
      <dgm:prSet presAssocID="{C730D472-6DCA-4E51-B7EF-6EBDBA174EC8}" presName="text" presStyleLbl="fgAcc0" presStyleIdx="2" presStyleCnt="3">
        <dgm:presLayoutVars>
          <dgm:chPref val="3"/>
        </dgm:presLayoutVars>
      </dgm:prSet>
      <dgm:spPr/>
    </dgm:pt>
    <dgm:pt modelId="{979E039D-F2A6-4456-A6F8-C41512178EB0}" type="pres">
      <dgm:prSet presAssocID="{C730D472-6DCA-4E51-B7EF-6EBDBA174EC8}" presName="hierChild2" presStyleCnt="0"/>
      <dgm:spPr/>
    </dgm:pt>
  </dgm:ptLst>
  <dgm:cxnLst>
    <dgm:cxn modelId="{9674A712-57E3-49F8-A587-1592512C2A46}" type="presOf" srcId="{9A955904-4590-489F-87C9-8D71A30D67C8}" destId="{8FA7D9F4-524F-402E-9D68-DC72C7F7A818}" srcOrd="0" destOrd="0" presId="urn:microsoft.com/office/officeart/2005/8/layout/hierarchy1"/>
    <dgm:cxn modelId="{6601AE24-B034-4458-9D4B-43F6CD404E6D}" srcId="{9A955904-4590-489F-87C9-8D71A30D67C8}" destId="{C730D472-6DCA-4E51-B7EF-6EBDBA174EC8}" srcOrd="2" destOrd="0" parTransId="{D03D5E7B-507A-40BF-96F5-1374947736FF}" sibTransId="{3E215A27-8152-46AF-853F-0E2F0BCE918B}"/>
    <dgm:cxn modelId="{483D7247-FD69-4E33-AB8C-07CB333D3D6E}" type="presOf" srcId="{3589E057-80CD-414D-A127-94637970F9F7}" destId="{2592E740-8A6E-472D-853C-C4AB369D3711}" srcOrd="0" destOrd="0" presId="urn:microsoft.com/office/officeart/2005/8/layout/hierarchy1"/>
    <dgm:cxn modelId="{5A85AD8B-1783-4992-B4BF-A696155683D1}" type="presOf" srcId="{EE763C8E-B08B-44A1-8114-D5298B6664C5}" destId="{BEC77F0C-F67D-4B78-9CE6-D2D29833FDDF}" srcOrd="0" destOrd="0" presId="urn:microsoft.com/office/officeart/2005/8/layout/hierarchy1"/>
    <dgm:cxn modelId="{CA19009F-4B53-49F8-B00F-A2C69965821E}" type="presOf" srcId="{C730D472-6DCA-4E51-B7EF-6EBDBA174EC8}" destId="{AD1516DC-6FBF-42D5-BB96-883FFDA54F3E}" srcOrd="0" destOrd="0" presId="urn:microsoft.com/office/officeart/2005/8/layout/hierarchy1"/>
    <dgm:cxn modelId="{A05185AA-DC7C-428E-968E-D6A1DC3503D3}" srcId="{9A955904-4590-489F-87C9-8D71A30D67C8}" destId="{EE763C8E-B08B-44A1-8114-D5298B6664C5}" srcOrd="1" destOrd="0" parTransId="{BFB36247-3B1E-4B10-AA64-2F06797FFF39}" sibTransId="{0B0C62FD-E694-4F85-A91E-1DF0B3272A48}"/>
    <dgm:cxn modelId="{8FD897BF-0783-4798-93BE-50EAC6290B8B}" srcId="{9A955904-4590-489F-87C9-8D71A30D67C8}" destId="{3589E057-80CD-414D-A127-94637970F9F7}" srcOrd="0" destOrd="0" parTransId="{40124263-D28A-4C94-9365-E17C69EA9077}" sibTransId="{9ECA71CA-C99F-4FE5-B894-BE605E06BC2D}"/>
    <dgm:cxn modelId="{09ED023C-6BC5-4102-A68F-35EDAB0D01FA}" type="presParOf" srcId="{8FA7D9F4-524F-402E-9D68-DC72C7F7A818}" destId="{2595E93D-A15A-41F4-B44D-E3AA9FF5B4D4}" srcOrd="0" destOrd="0" presId="urn:microsoft.com/office/officeart/2005/8/layout/hierarchy1"/>
    <dgm:cxn modelId="{A6AD65EC-8578-4399-9303-0F3B52960D12}" type="presParOf" srcId="{2595E93D-A15A-41F4-B44D-E3AA9FF5B4D4}" destId="{689A231A-A8A0-4E4D-8D99-45CB3D09238F}" srcOrd="0" destOrd="0" presId="urn:microsoft.com/office/officeart/2005/8/layout/hierarchy1"/>
    <dgm:cxn modelId="{FF8FECB2-307F-4F2E-8293-6022CEED2BF2}" type="presParOf" srcId="{689A231A-A8A0-4E4D-8D99-45CB3D09238F}" destId="{623134C1-6121-48B2-BAA7-BB9E4ED03B50}" srcOrd="0" destOrd="0" presId="urn:microsoft.com/office/officeart/2005/8/layout/hierarchy1"/>
    <dgm:cxn modelId="{A25D0635-879A-482F-ACEB-60C7ADE0A75E}" type="presParOf" srcId="{689A231A-A8A0-4E4D-8D99-45CB3D09238F}" destId="{2592E740-8A6E-472D-853C-C4AB369D3711}" srcOrd="1" destOrd="0" presId="urn:microsoft.com/office/officeart/2005/8/layout/hierarchy1"/>
    <dgm:cxn modelId="{07EE3930-757B-4783-BE40-63519D0CFA05}" type="presParOf" srcId="{2595E93D-A15A-41F4-B44D-E3AA9FF5B4D4}" destId="{6A6FDE47-07A1-4B78-A7E1-4512F9A511A1}" srcOrd="1" destOrd="0" presId="urn:microsoft.com/office/officeart/2005/8/layout/hierarchy1"/>
    <dgm:cxn modelId="{0F260157-A274-4A7B-BD9B-42E8AADAAC65}" type="presParOf" srcId="{8FA7D9F4-524F-402E-9D68-DC72C7F7A818}" destId="{F4653CD3-E759-4227-A737-ED6956A8CB7C}" srcOrd="1" destOrd="0" presId="urn:microsoft.com/office/officeart/2005/8/layout/hierarchy1"/>
    <dgm:cxn modelId="{1B48E31A-C0FD-4848-9D20-05201EB60715}" type="presParOf" srcId="{F4653CD3-E759-4227-A737-ED6956A8CB7C}" destId="{3B737F35-896F-45A3-86BB-2C3E748F812C}" srcOrd="0" destOrd="0" presId="urn:microsoft.com/office/officeart/2005/8/layout/hierarchy1"/>
    <dgm:cxn modelId="{6C90D1A1-DBBB-45BE-80DD-354241DDC602}" type="presParOf" srcId="{3B737F35-896F-45A3-86BB-2C3E748F812C}" destId="{3C4DB439-10FA-4CA8-8D0E-8F7A974E3416}" srcOrd="0" destOrd="0" presId="urn:microsoft.com/office/officeart/2005/8/layout/hierarchy1"/>
    <dgm:cxn modelId="{50DC9539-B316-4232-90EF-8DBC2C101B5A}" type="presParOf" srcId="{3B737F35-896F-45A3-86BB-2C3E748F812C}" destId="{BEC77F0C-F67D-4B78-9CE6-D2D29833FDDF}" srcOrd="1" destOrd="0" presId="urn:microsoft.com/office/officeart/2005/8/layout/hierarchy1"/>
    <dgm:cxn modelId="{20ED502C-31B6-4C35-82AD-2878C3E7675B}" type="presParOf" srcId="{F4653CD3-E759-4227-A737-ED6956A8CB7C}" destId="{926ECCB7-0802-409C-8C25-2CD94A3D8E97}" srcOrd="1" destOrd="0" presId="urn:microsoft.com/office/officeart/2005/8/layout/hierarchy1"/>
    <dgm:cxn modelId="{38BA53F8-538A-40FE-A537-F2836E0752DF}" type="presParOf" srcId="{8FA7D9F4-524F-402E-9D68-DC72C7F7A818}" destId="{3691102D-0D8C-4B44-930C-0AB3079A365C}" srcOrd="2" destOrd="0" presId="urn:microsoft.com/office/officeart/2005/8/layout/hierarchy1"/>
    <dgm:cxn modelId="{3D01F544-2652-4CA2-A845-9390A55EB3DD}" type="presParOf" srcId="{3691102D-0D8C-4B44-930C-0AB3079A365C}" destId="{E89357FB-D330-4AD8-B3F0-622BE986AA7B}" srcOrd="0" destOrd="0" presId="urn:microsoft.com/office/officeart/2005/8/layout/hierarchy1"/>
    <dgm:cxn modelId="{34F87ED3-DEC4-4FA0-BD26-06E446025FAB}" type="presParOf" srcId="{E89357FB-D330-4AD8-B3F0-622BE986AA7B}" destId="{F6C60D81-9C28-4642-9442-6AD9E13AFBAC}" srcOrd="0" destOrd="0" presId="urn:microsoft.com/office/officeart/2005/8/layout/hierarchy1"/>
    <dgm:cxn modelId="{D900A6B1-4BD6-47F0-BC45-0997ADF9A7F7}" type="presParOf" srcId="{E89357FB-D330-4AD8-B3F0-622BE986AA7B}" destId="{AD1516DC-6FBF-42D5-BB96-883FFDA54F3E}" srcOrd="1" destOrd="0" presId="urn:microsoft.com/office/officeart/2005/8/layout/hierarchy1"/>
    <dgm:cxn modelId="{7A80F190-E251-4048-809F-66AB5D0D74A5}" type="presParOf" srcId="{3691102D-0D8C-4B44-930C-0AB3079A365C}" destId="{979E039D-F2A6-4456-A6F8-C41512178E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34C1-6121-48B2-BAA7-BB9E4ED03B50}">
      <dsp:nvSpPr>
        <dsp:cNvPr id="0" name=""/>
        <dsp:cNvSpPr/>
      </dsp:nvSpPr>
      <dsp:spPr>
        <a:xfrm>
          <a:off x="0" y="75111"/>
          <a:ext cx="1957959" cy="1243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92E740-8A6E-472D-853C-C4AB369D3711}">
      <dsp:nvSpPr>
        <dsp:cNvPr id="0" name=""/>
        <dsp:cNvSpPr/>
      </dsp:nvSpPr>
      <dsp:spPr>
        <a:xfrm>
          <a:off x="217550" y="281784"/>
          <a:ext cx="1957959" cy="1243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SOLID</a:t>
          </a:r>
        </a:p>
      </dsp:txBody>
      <dsp:txXfrm>
        <a:off x="253965" y="318199"/>
        <a:ext cx="1885129" cy="1170473"/>
      </dsp:txXfrm>
    </dsp:sp>
    <dsp:sp modelId="{3C4DB439-10FA-4CA8-8D0E-8F7A974E3416}">
      <dsp:nvSpPr>
        <dsp:cNvPr id="0" name=""/>
        <dsp:cNvSpPr/>
      </dsp:nvSpPr>
      <dsp:spPr>
        <a:xfrm>
          <a:off x="2393060" y="75111"/>
          <a:ext cx="1957959" cy="1243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77F0C-F67D-4B78-9CE6-D2D29833FDDF}">
      <dsp:nvSpPr>
        <dsp:cNvPr id="0" name=""/>
        <dsp:cNvSpPr/>
      </dsp:nvSpPr>
      <dsp:spPr>
        <a:xfrm>
          <a:off x="2610611" y="281784"/>
          <a:ext cx="1957959" cy="1243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SEMISOLID</a:t>
          </a:r>
        </a:p>
      </dsp:txBody>
      <dsp:txXfrm>
        <a:off x="2647026" y="318199"/>
        <a:ext cx="1885129" cy="1170473"/>
      </dsp:txXfrm>
    </dsp:sp>
    <dsp:sp modelId="{F6C60D81-9C28-4642-9442-6AD9E13AFBAC}">
      <dsp:nvSpPr>
        <dsp:cNvPr id="0" name=""/>
        <dsp:cNvSpPr/>
      </dsp:nvSpPr>
      <dsp:spPr>
        <a:xfrm>
          <a:off x="4786122" y="75111"/>
          <a:ext cx="1957959" cy="12433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1516DC-6FBF-42D5-BB96-883FFDA54F3E}">
      <dsp:nvSpPr>
        <dsp:cNvPr id="0" name=""/>
        <dsp:cNvSpPr/>
      </dsp:nvSpPr>
      <dsp:spPr>
        <a:xfrm>
          <a:off x="5003673" y="281784"/>
          <a:ext cx="1957959" cy="1243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LIQUID</a:t>
          </a:r>
        </a:p>
      </dsp:txBody>
      <dsp:txXfrm>
        <a:off x="5040088" y="318199"/>
        <a:ext cx="1885129" cy="1170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09:19:10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12:28:54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4D02-2A13-4FEB-8E72-BF7C73692DE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73D3-F9EF-4134-99CA-4DF756B3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rektal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oral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, </a:t>
            </a:r>
            <a:r>
              <a:rPr lang="en-US" dirty="0" err="1"/>
              <a:t>akses</a:t>
            </a:r>
            <a:r>
              <a:rPr lang="en-US" dirty="0"/>
              <a:t> intra vena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dan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menelan</a:t>
            </a:r>
            <a:r>
              <a:rPr lang="en-US" dirty="0"/>
              <a:t>, </a:t>
            </a:r>
            <a:r>
              <a:rPr lang="en-US" dirty="0" err="1"/>
              <a:t>mual</a:t>
            </a:r>
            <a:r>
              <a:rPr lang="en-US" dirty="0"/>
              <a:t> dan </a:t>
            </a:r>
            <a:r>
              <a:rPr lang="en-US" dirty="0" err="1"/>
              <a:t>muntah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Rektum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vili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mikrovili</a:t>
            </a:r>
            <a:r>
              <a:rPr lang="en-US" dirty="0"/>
              <a:t> pada </a:t>
            </a:r>
            <a:r>
              <a:rPr lang="en-US" dirty="0" err="1"/>
              <a:t>permukaan</a:t>
            </a:r>
            <a:r>
              <a:rPr lang="en-US" dirty="0"/>
              <a:t> luminal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penyerapan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usus </a:t>
            </a:r>
            <a:r>
              <a:rPr lang="en-US" dirty="0" err="1"/>
              <a:t>kecil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Banyak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b="1" dirty="0"/>
              <a:t>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diresorbsi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teratur</a:t>
            </a:r>
            <a:r>
              <a:rPr lang="en-US" b="1" dirty="0"/>
              <a:t> </a:t>
            </a:r>
            <a:r>
              <a:rPr lang="en-US" dirty="0"/>
              <a:t>dan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rektum</a:t>
            </a:r>
            <a:r>
              <a:rPr lang="en-US" dirty="0"/>
              <a:t>, </a:t>
            </a:r>
            <a:r>
              <a:rPr lang="en-US" b="1" dirty="0" err="1"/>
              <a:t>sebaiknya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dosis</a:t>
            </a:r>
            <a:r>
              <a:rPr lang="en-US" b="1" dirty="0"/>
              <a:t> yang </a:t>
            </a:r>
            <a:r>
              <a:rPr lang="en-US" b="1" dirty="0" err="1"/>
              <a:t>melebihi</a:t>
            </a:r>
            <a:r>
              <a:rPr lang="en-US" b="1" dirty="0"/>
              <a:t> </a:t>
            </a:r>
            <a:r>
              <a:rPr lang="en-US" b="1" dirty="0" err="1"/>
              <a:t>dosis</a:t>
            </a:r>
            <a:r>
              <a:rPr lang="en-US" b="1" dirty="0"/>
              <a:t> </a:t>
            </a:r>
            <a:r>
              <a:rPr lang="en-US" dirty="0"/>
              <a:t>oral dan </a:t>
            </a:r>
            <a:r>
              <a:rPr lang="en-US" b="1" dirty="0" err="1"/>
              <a:t>digunakan</a:t>
            </a:r>
            <a:r>
              <a:rPr lang="en-US" b="1" dirty="0"/>
              <a:t> pada </a:t>
            </a:r>
            <a:r>
              <a:rPr lang="en-US" b="1" dirty="0" err="1"/>
              <a:t>rektum</a:t>
            </a:r>
            <a:r>
              <a:rPr lang="en-US" b="1" dirty="0"/>
              <a:t> </a:t>
            </a:r>
            <a:r>
              <a:rPr lang="en-US" b="1" dirty="0" err="1"/>
              <a:t>kosong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diresorbsi</a:t>
            </a:r>
            <a:r>
              <a:rPr lang="en-US" b="1" dirty="0"/>
              <a:t> </a:t>
            </a: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sistemisnya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cepat</a:t>
            </a:r>
            <a:r>
              <a:rPr lang="en-US" b="1" dirty="0"/>
              <a:t> dan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b="1" dirty="0"/>
              <a:t> </a:t>
            </a:r>
            <a:r>
              <a:rPr lang="en-US" b="1" dirty="0" err="1"/>
              <a:t>dibandingkan</a:t>
            </a:r>
            <a:r>
              <a:rPr lang="en-US" b="1" dirty="0"/>
              <a:t> per oral</a:t>
            </a:r>
            <a:r>
              <a:rPr lang="en-US" dirty="0"/>
              <a:t>, </a:t>
            </a:r>
            <a:r>
              <a:rPr lang="en-US" dirty="0" err="1"/>
              <a:t>berhubung</a:t>
            </a:r>
            <a:r>
              <a:rPr lang="en-US" dirty="0"/>
              <a:t> vena-vena </a:t>
            </a:r>
            <a:r>
              <a:rPr lang="en-US" dirty="0" err="1"/>
              <a:t>bawah</a:t>
            </a:r>
            <a:r>
              <a:rPr lang="en-US" dirty="0"/>
              <a:t> dan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rektum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tersambung</a:t>
            </a:r>
            <a:r>
              <a:rPr lang="en-US" dirty="0"/>
              <a:t> pada </a:t>
            </a:r>
            <a:r>
              <a:rPr lang="en-US" dirty="0" err="1"/>
              <a:t>sistem</a:t>
            </a:r>
            <a:r>
              <a:rPr lang="en-US" dirty="0"/>
              <a:t> porta dan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pada </a:t>
            </a:r>
            <a:r>
              <a:rPr lang="en-US" dirty="0" err="1"/>
              <a:t>peredaran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perombakan</a:t>
            </a:r>
            <a:r>
              <a:rPr lang="en-US" dirty="0"/>
              <a:t> FPE (first pass effect). </a:t>
            </a:r>
            <a:r>
              <a:rPr lang="en-US" dirty="0" err="1"/>
              <a:t>Pengecualian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rektum</a:t>
            </a:r>
            <a:r>
              <a:rPr lang="en-US" dirty="0"/>
              <a:t> dan oleh vena </a:t>
            </a:r>
            <a:r>
              <a:rPr lang="en-US" dirty="0" err="1"/>
              <a:t>rectalis</a:t>
            </a:r>
            <a:r>
              <a:rPr lang="en-US" dirty="0"/>
              <a:t> superior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vena porta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thiazinamium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b="1" dirty="0" err="1"/>
              <a:t>penyebaran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didalam</a:t>
            </a:r>
            <a:r>
              <a:rPr lang="en-US" b="1" dirty="0"/>
              <a:t> </a:t>
            </a:r>
            <a:r>
              <a:rPr lang="en-US" b="1" dirty="0" err="1"/>
              <a:t>rektum</a:t>
            </a:r>
            <a:r>
              <a:rPr lang="en-US" b="1" dirty="0"/>
              <a:t> </a:t>
            </a:r>
            <a:r>
              <a:rPr lang="en-US" b="1" dirty="0" err="1"/>
              <a:t>tergantung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basis </a:t>
            </a:r>
            <a:r>
              <a:rPr lang="en-US" b="1" dirty="0" err="1"/>
              <a:t>suppositoria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dirty="0"/>
              <a:t>,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rutenya</a:t>
            </a:r>
            <a:r>
              <a:rPr lang="en-US" b="1" dirty="0"/>
              <a:t> </a:t>
            </a:r>
            <a:r>
              <a:rPr lang="en-US" b="1" dirty="0" err="1"/>
              <a:t>kesirkulasi</a:t>
            </a:r>
            <a:r>
              <a:rPr lang="en-US" b="1" dirty="0"/>
              <a:t> </a:t>
            </a:r>
            <a:r>
              <a:rPr lang="en-US" b="1" dirty="0" err="1"/>
              <a:t>darah</a:t>
            </a:r>
            <a:r>
              <a:rPr lang="en-US" b="1" dirty="0"/>
              <a:t>. </a:t>
            </a:r>
            <a:r>
              <a:rPr lang="en-US" dirty="0" err="1"/>
              <a:t>Suppositoria</a:t>
            </a:r>
            <a:r>
              <a:rPr lang="en-US" dirty="0"/>
              <a:t> dan </a:t>
            </a:r>
            <a:r>
              <a:rPr lang="en-US" dirty="0" err="1"/>
              <a:t>salep</a:t>
            </a:r>
            <a:r>
              <a:rPr lang="en-US" dirty="0"/>
              <a:t> juga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pada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poros</a:t>
            </a:r>
            <a:r>
              <a:rPr lang="en-US" dirty="0"/>
              <a:t>-urus,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wasir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Suppositories </a:t>
            </a:r>
            <a:r>
              <a:rPr lang="en-US" b="1" dirty="0"/>
              <a:t>can be designed to have different rates and degrees of drug release for absorption</a:t>
            </a:r>
            <a:r>
              <a:rPr lang="en-US" dirty="0"/>
              <a:t>. In particular, the composition of the suppository base, including the use </a:t>
            </a:r>
            <a:r>
              <a:rPr lang="en-US" b="1" dirty="0"/>
              <a:t>of surfactants or other additives</a:t>
            </a:r>
            <a:r>
              <a:rPr lang="en-US" dirty="0"/>
              <a:t>, and the </a:t>
            </a:r>
            <a:r>
              <a:rPr lang="en-US" b="1" dirty="0"/>
              <a:t>physicochemical properties of the drug </a:t>
            </a:r>
            <a:r>
              <a:rPr lang="en-US" dirty="0"/>
              <a:t>(</a:t>
            </a:r>
            <a:r>
              <a:rPr lang="en-US" b="1" dirty="0"/>
              <a:t>e.g., solubility and particle size</a:t>
            </a:r>
            <a:r>
              <a:rPr lang="en-US" dirty="0"/>
              <a:t>) can confer </a:t>
            </a:r>
            <a:r>
              <a:rPr lang="en-US" b="1" dirty="0"/>
              <a:t>different drug release profiles </a:t>
            </a:r>
            <a:r>
              <a:rPr lang="en-US" dirty="0"/>
              <a:t>(Nunes et al., 2014; </a:t>
            </a:r>
            <a:r>
              <a:rPr lang="en-US" dirty="0" err="1"/>
              <a:t>Leppik</a:t>
            </a:r>
            <a:r>
              <a:rPr lang="en-US" dirty="0"/>
              <a:t> and Patel, 2015).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Makrogol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sembelit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specific challenge of designing a therapeutic system is to achieve an optimal concentration of a drug at the active site for the</a:t>
            </a:r>
          </a:p>
          <a:p>
            <a:r>
              <a:rPr lang="en-US" dirty="0"/>
              <a:t>appropriate duration to provide ocular delivery systems with high therapeutic efficacy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273D3-F9EF-4134-99CA-4DF756B337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0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0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1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8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6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0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g"/><Relationship Id="rId10" Type="http://schemas.microsoft.com/office/2007/relationships/diagramDrawing" Target="../diagrams/drawing1.xml"/><Relationship Id="rId4" Type="http://schemas.openxmlformats.org/officeDocument/2006/relationships/image" Target="../media/image8.jp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723BE-9E4D-4D15-A45B-43F30819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056" y="1270757"/>
            <a:ext cx="5114223" cy="2078736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1D3DE-65BD-4AC3-A953-21D842DD8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418" y="4620250"/>
            <a:ext cx="3834061" cy="40335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Vella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Lailli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Damarwati.,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M.Farm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17011-D06A-4BF0-844D-6A4D56270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200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1B8A-3877-4227-8C32-8FC36056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DOSAGE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EA51-4608-400F-852C-DA4D2B22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Solid rectal dosage forms are fixed dose formulations intended for delivery via rectal route and include: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suppositories, capsules and tablets or powder for reconstitution.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BCD95-3ED0-4F09-AABA-FD6E4DE8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SUPPOSITORIA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77CE74E-E008-4337-B6A3-C4774DD65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r="14863"/>
          <a:stretch/>
        </p:blipFill>
        <p:spPr>
          <a:xfrm>
            <a:off x="572493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1421-BAA2-45F7-B52F-24A0A574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padat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biasa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dubur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berbentuk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torpedo,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melarut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melunak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meleleh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suhu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ukurannya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sedemikian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rupa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dimasukkan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lubang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celah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diingankan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menimbulkan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kejanggalan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penggelembungan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begitu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bertahan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suhu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F0225-83C8-4E58-AEEC-7CF16A9A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B7B0BC15-4819-42AD-9F06-493E3C67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r="-3" b="24402"/>
          <a:stretch/>
        </p:blipFill>
        <p:spPr>
          <a:xfrm>
            <a:off x="5" y="10"/>
            <a:ext cx="600537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CA2BBE00-A913-4E46-ACF5-6E5B42696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-2" b="-2"/>
          <a:stretch/>
        </p:blipFill>
        <p:spPr>
          <a:xfrm>
            <a:off x="6186622" y="483433"/>
            <a:ext cx="5698728" cy="3972789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4925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2FCEE-C6FA-40DB-BCFF-7952867D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suppositoria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orang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dewas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kira-kira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 gram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lonjong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torpedo,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suppositoria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anak-anak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beratnya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kira-kira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 gram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ukurannya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1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FBEA-2532-41B5-AC63-C4F2F6C2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SUPPOSITORIA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635B-5925-4E67-BB28-1CA2A69A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Supositoria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obat-obatan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terdispersi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dilarutkan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basis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Supositoria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basis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lipofilik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mentega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kelapa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nabati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terhidrogenasi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dan lemak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basis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hidrofilik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gelatin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gliserin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polietilen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glikol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Basis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lipofilik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bercampur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meleleh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pada 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suhu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melepaskan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mukosa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hidrofilik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larut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fisiologis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pelepasan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806B-52F9-4E6F-80C8-2571042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120"/>
            <a:ext cx="10515600" cy="43322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obat-obatan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terlarut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larut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basis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supositoria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pelepasan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supositoria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larut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meleleh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mukosa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berdifusi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keluar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obat-obatan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tersebar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larut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basis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supositoria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berlawanan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keluar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melarutkan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fisiologis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Karena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hidrofilik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pelepasan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basis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lipofilik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lipofilik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pelepasan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hidrofilik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penyerapan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bioavailabilitas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48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B97C-6F54-4F6B-808D-EDC5ACDF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FEB41-92A4-4AE1-B574-AA8AFCBE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3F33A-1A94-4CDA-8877-7D003DCDE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0" t="31055" r="34874" b="26413"/>
          <a:stretch/>
        </p:blipFill>
        <p:spPr>
          <a:xfrm>
            <a:off x="1469987" y="516079"/>
            <a:ext cx="8646288" cy="58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0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1A229-74DA-48CB-8834-2EC9EE34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1169E00-1EEE-4EE2-A1B4-CEE61B3A0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1" y="365125"/>
            <a:ext cx="8549070" cy="6104941"/>
          </a:xfrm>
        </p:spPr>
      </p:pic>
    </p:spTree>
    <p:extLst>
      <p:ext uri="{BB962C8B-B14F-4D97-AF65-F5344CB8AC3E}">
        <p14:creationId xmlns:p14="http://schemas.microsoft.com/office/powerpoint/2010/main" val="302464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87F25-6587-49F0-ADB8-197E78C1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359" y="530945"/>
            <a:ext cx="4818888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SEMISOLID DOSAGE FORM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1B4B73-71C4-4D74-A1CA-4D7DB164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084" y="2567706"/>
            <a:ext cx="4818888" cy="3550789"/>
          </a:xfrm>
        </p:spPr>
        <p:txBody>
          <a:bodyPr anchor="t">
            <a:normAutofit fontScale="92500" lnSpcReduction="20000"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Gel,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salep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krim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semi solid rectal drug delivery system.</a:t>
            </a:r>
          </a:p>
          <a:p>
            <a:pPr algn="just"/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topical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area perianal. </a:t>
            </a:r>
          </a:p>
          <a:p>
            <a:pPr algn="just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Sebagian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lokal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pruritis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anorektal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inflamasi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nyeri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ketidaknyamanan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akibat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wasir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41FD7E7-AFA9-4725-8227-A7DB7A2E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6" y="1971579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FA90-7648-4AF4-8C68-9B6FC392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87647"/>
            <a:ext cx="6894576" cy="34838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Basis hydrophilic (e.g. PEG 1500 and 4000) , basis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lipofilik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(e.g. cocoa butter,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WitepsolVR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SuppocireVR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) 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absorpsi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enhancer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glycerin 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TweenVR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80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Pengawet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methylparaben, propylparaben,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benzylalcohol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dan butylated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hydrocortisole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(BHA). 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ED6D341-9FD0-4CA0-A8DF-1031E9D5D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425173"/>
            <a:ext cx="4014216" cy="3191301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F8ACE8-A2C4-497D-ACBE-3143163C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09" y="4041647"/>
            <a:ext cx="3272589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D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4EA07-7506-44B5-A5A8-187229D9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chemeClr val="bg1"/>
                </a:solidFill>
              </a:rPr>
              <a:t>LIQUID DOSAGE FORM</a:t>
            </a:r>
          </a:p>
        </p:txBody>
      </p:sp>
      <p:sp>
        <p:nvSpPr>
          <p:cNvPr id="16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9F64-7642-4CB0-8AAF-4F560EA7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31" y="2587752"/>
            <a:ext cx="6853790" cy="3483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emulsi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suspensi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enema,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-enema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administrasi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berukuran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( 5–10 ml ). 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Formulasi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gliserin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macrogol (PEG)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pembawa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aplikator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pemakaian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enema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Enema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stimulasi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buang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pengobatan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local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radang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usus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ulseratif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colitis dan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pemeriksaan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radiografi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916379-37AD-4165-B18E-5FFB554D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46" y="329183"/>
            <a:ext cx="1506931" cy="292608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2EF2F9-EF9C-4622-A841-5DA9AF99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72" y="3494809"/>
            <a:ext cx="292608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1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4CDC-56A8-4185-8BEF-4395678F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RECTAL DRUG DELIVERY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EF954-57E4-4EA8-B564-7D7285A3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3" t="43260" r="31500" b="19259"/>
          <a:stretch/>
        </p:blipFill>
        <p:spPr>
          <a:xfrm>
            <a:off x="487680" y="2641600"/>
            <a:ext cx="4622800" cy="257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FB5EE-A053-4602-AF71-F66CFA1FFE3D}"/>
              </a:ext>
            </a:extLst>
          </p:cNvPr>
          <p:cNvSpPr txBox="1"/>
          <p:nvPr/>
        </p:nvSpPr>
        <p:spPr>
          <a:xfrm>
            <a:off x="4828958" y="2100291"/>
            <a:ext cx="687536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sejak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lama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dewasa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tua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memang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pilihan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2500" dirty="0">
                <a:latin typeface="Calibri" panose="020F0502020204030204" pitchFamily="34" charset="0"/>
                <a:cs typeface="Calibri" panose="020F0502020204030204" pitchFamily="34" charset="0"/>
              </a:rPr>
              <a:t>Pemberian obat rektal dapat digunakan sbg pilihan untuk perawatan pasca operasi ketika pasien tidak sadarkan diri, muntah atau tidak dapat menelan, atau tidak bisa melalui oral maupun parenteral.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local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35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1560-BD30-4AC8-8226-6AA7036C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D3850-50A6-4C33-AE55-53197A8F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C2BB3-2B71-4562-8662-F5B32ABCB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55" t="29705" r="23956" b="20843"/>
          <a:stretch/>
        </p:blipFill>
        <p:spPr>
          <a:xfrm>
            <a:off x="838200" y="731425"/>
            <a:ext cx="10219481" cy="53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9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09F4F-359F-4956-B21E-0880AD97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71" y="4267201"/>
            <a:ext cx="3588557" cy="2453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A1479-E182-45A7-AE8E-A197606B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OPHTHALMIC DRUG DELIVERY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840DE-BEC2-4385-B905-7EF753D6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ophthalmic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dirancang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luar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(topical),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(intraocular)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berdekatan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(periocular)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device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oftalmik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yang paling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suspensi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ataupun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salep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78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1537-17DC-4EC3-BABC-A286F2A9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KARAKTERISTIK IDEAL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6DF4-7624-4A71-9E0A-EABFCFB6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penetrasi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kornea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kornea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praktis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pemakaian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iritativ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nyaman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Sofat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rheologi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mudah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mengalir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Aman 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toksik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dan minim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terjadi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samping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50D5-AE06-43D7-875E-F9CCA63D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1725C-2D60-4F82-8CC6-56972D2C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6678D4-1333-4A7D-A16D-3E52844BE0BE}"/>
              </a:ext>
            </a:extLst>
          </p:cNvPr>
          <p:cNvSpPr/>
          <p:nvPr/>
        </p:nvSpPr>
        <p:spPr>
          <a:xfrm>
            <a:off x="3336758" y="2839453"/>
            <a:ext cx="5983705" cy="2406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TANTANGAN KHUSUS SISTEM PENGHANTARAN OBAT DI MATA??</a:t>
            </a:r>
            <a:endParaRPr lang="en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F29A-B1C5-4F67-9063-2AE17A8C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3CA1-6A69-48E8-8325-61432831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01430-3BEF-450A-A54A-A1C297663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68" t="20103" r="24210" b="8049"/>
          <a:stretch/>
        </p:blipFill>
        <p:spPr>
          <a:xfrm>
            <a:off x="1716507" y="481264"/>
            <a:ext cx="8261683" cy="62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9528-D1F2-4B9C-B200-17A977CD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TOPIKAL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15A-F366-425A-9932-92B6CA83E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topical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ditujukan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mengobati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anterior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nantinya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yaitu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kornea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konjungtiva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inflamasi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disekitar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anterior 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Jika target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tertahan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lapisan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film air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(ex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pengobatan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oleh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kornea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konjuctiva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Jika target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intraocular 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mampu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melewati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konjungtiva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0522E71-5226-4B9F-B091-64EC164D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89674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yaitu kornea dan konjungtiva (infeksi, inflamasi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3F04EF1-C745-4B6C-B7BC-DEFF51D1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91277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tion, atau neovaskularisasi) atau jaringan di sekitar anterior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C587A7-AF21-4AFA-BDEC-69742245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92881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ruang (misalnya, peningkatan tekanan intraokular, peradangan, atau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6778505-0B8E-45F1-9140-0B2F457E3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9448463"/>
            <a:ext cx="12192000" cy="0"/>
          </a:xfrm>
          <a:prstGeom prst="rect">
            <a:avLst/>
          </a:prstGeom>
          <a:solidFill>
            <a:srgbClr val="C9D7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infeksi)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3C6EDC1-6CE8-42F0-911E-A1D1E0640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91198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yaitu kornea dan konjungtiva (infeksi, inflamasi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8A30BF0-341A-4980-8E51-586DD3A8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92801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tion, atau neovaskularisasi) atau jaringan di sekitar anterior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774C595-15F4-4B0D-9AFE-42BF5485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94405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ruang (misalnya, peningkatan tekanan intraokular, peradangan, atau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D0D557D-E35C-4BAD-AABD-4290BFA25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9600863"/>
            <a:ext cx="12192000" cy="0"/>
          </a:xfrm>
          <a:prstGeom prst="rect">
            <a:avLst/>
          </a:prstGeom>
          <a:solidFill>
            <a:srgbClr val="C9D7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infeksi)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75F52E0-E534-4A4E-8A27-65AABDE4D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92722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yaitu kornea dan konjungtiva (infeksi, inflamasi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B01E320-E33E-4467-9A94-34D86093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94325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tion, atau neovaskularisasi) atau jaringan di sekitar anterior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C44AD6-1C02-46EE-816B-73B65C206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9592925"/>
            <a:ext cx="12192000" cy="0"/>
          </a:xfrm>
          <a:prstGeom prst="rect">
            <a:avLst/>
          </a:prstGeom>
          <a:solidFill>
            <a:srgbClr val="C9D7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ruang (misalnya, peningkatan tekanan intraokular, peradangan, atau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ACA45E6-93FE-4848-AEC3-1FF2FEC1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975326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infeksi)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3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7005-BE46-416C-AA75-7B0576CF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23484-503C-4CE6-A150-A76396FD2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49BFA-461A-437B-8D2C-1D72A3089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8" t="28773" r="29047" b="22314"/>
          <a:stretch/>
        </p:blipFill>
        <p:spPr>
          <a:xfrm>
            <a:off x="2380342" y="537029"/>
            <a:ext cx="7968344" cy="57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0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5113-152D-4081-ABF3-69A7997D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TOPIKAL EYE DROP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B583-A56E-4698-8819-7F03E85C6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bebas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mataeri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aisng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diracik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dikemas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diteteskan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Relativ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praktis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 Single dose dan multi dose.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Perbedaannya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  <a:p>
            <a:pPr marL="0" indent="0">
              <a:buNone/>
            </a:pP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F85E5-F78C-4C7E-8176-8F694C9A9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46" y="3381829"/>
            <a:ext cx="2916310" cy="21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3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0506-FB34-4E9E-961A-2BFC75CB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7CE4-9EF4-4E2F-A7B8-B1BE19F9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Kerugian</a:t>
            </a:r>
            <a:r>
              <a:rPr lang="en-US" dirty="0"/>
              <a:t> :</a:t>
            </a:r>
          </a:p>
          <a:p>
            <a:r>
              <a:rPr lang="en-US" dirty="0"/>
              <a:t>Waktu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dipengaruhi</a:t>
            </a:r>
            <a:r>
              <a:rPr lang="en-US" dirty="0">
                <a:sym typeface="Wingdings" panose="05000000000000000000" pitchFamily="2" charset="2"/>
              </a:rPr>
              <a:t> oleh </a:t>
            </a:r>
            <a:r>
              <a:rPr lang="en-US" dirty="0" err="1">
                <a:sym typeface="Wingdings" panose="05000000000000000000" pitchFamily="2" charset="2"/>
              </a:rPr>
              <a:t>viskositas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ph</a:t>
            </a:r>
            <a:r>
              <a:rPr lang="en-US" dirty="0">
                <a:sym typeface="Wingdings" panose="05000000000000000000" pitchFamily="2" charset="2"/>
              </a:rPr>
              <a:t> dan volume </a:t>
            </a:r>
            <a:r>
              <a:rPr lang="en-US" dirty="0" err="1">
                <a:sym typeface="Wingdings" panose="05000000000000000000" pitchFamily="2" charset="2"/>
              </a:rPr>
              <a:t>cairan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Instability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terlarut</a:t>
            </a:r>
            <a:endParaRPr lang="en-US" dirty="0"/>
          </a:p>
          <a:p>
            <a:r>
              <a:rPr lang="en-US" dirty="0" err="1"/>
              <a:t>Bioavaibilitas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kehilangan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sekitar</a:t>
            </a:r>
            <a:r>
              <a:rPr lang="en-US" dirty="0">
                <a:sym typeface="Wingdings" panose="05000000000000000000" pitchFamily="2" charset="2"/>
              </a:rPr>
              <a:t> 75% </a:t>
            </a:r>
            <a:r>
              <a:rPr lang="en-US" dirty="0" err="1">
                <a:sym typeface="Wingdings" panose="05000000000000000000" pitchFamily="2" charset="2"/>
              </a:rPr>
              <a:t>karena</a:t>
            </a:r>
            <a:r>
              <a:rPr lang="en-US" dirty="0">
                <a:sym typeface="Wingdings" panose="05000000000000000000" pitchFamily="2" charset="2"/>
              </a:rPr>
              <a:t> nasolacrimal drainage</a:t>
            </a:r>
          </a:p>
          <a:p>
            <a:r>
              <a:rPr lang="en-US" dirty="0" err="1">
                <a:sym typeface="Wingdings" panose="05000000000000000000" pitchFamily="2" charset="2"/>
              </a:rPr>
              <a:t>Perlu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pengawet</a:t>
            </a:r>
            <a:r>
              <a:rPr lang="en-US" dirty="0">
                <a:sym typeface="Wingdings" panose="05000000000000000000" pitchFamily="2" charset="2"/>
              </a:rPr>
              <a:t> (ex benzalkonium </a:t>
            </a:r>
            <a:r>
              <a:rPr lang="en-US" dirty="0" err="1">
                <a:sym typeface="Wingdings" panose="05000000000000000000" pitchFamily="2" charset="2"/>
              </a:rPr>
              <a:t>klorida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432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6329-9FB7-4F4C-B576-E99A2DCD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EAD9-FBD0-41DF-919B-0219CD87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</a:t>
            </a:r>
          </a:p>
          <a:p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stabil</a:t>
            </a:r>
            <a:endParaRPr lang="en-US" dirty="0"/>
          </a:p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potensi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iritasi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karena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ukuran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partikel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obat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5218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D2E6170-CCDA-4A8E-93E5-71658BFB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9715-1BE9-4834-B4A0-979489E9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4175758" cy="5568696"/>
          </a:xfrm>
        </p:spPr>
        <p:txBody>
          <a:bodyPr>
            <a:normAutofit/>
          </a:bodyPr>
          <a:lstStyle/>
          <a:p>
            <a:r>
              <a:rPr lang="en-US" sz="5600"/>
              <a:t>KELEBIHAN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0EBCDD-54A3-491E-9753-1240601E7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rgbClr val="4DB748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54DA-5792-460B-9B4F-6854C53E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254" y="1489779"/>
            <a:ext cx="6145251" cy="6074803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muntah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sulit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menelan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Iritasi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lambung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(ex: NSIAD)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dihindari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BM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Menghindari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first pass effect metabolism</a:t>
            </a:r>
          </a:p>
          <a:p>
            <a:pPr algn="just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17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0228-DB25-4193-9496-83B4DE7F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SALEP MATA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92F72-5F55-4760-AFCE-63E590E6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Waktu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lama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stabil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lapisan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tipis lipid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menggangu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penglihatan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GEL MATA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nyaman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salep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Kelopak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lengket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3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DDA7-F4D8-4238-A07A-4FAD9BDE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06B90D-D592-4007-8F57-A988F8E0C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332355"/>
            <a:ext cx="5943600" cy="5943600"/>
          </a:xfrm>
        </p:spPr>
      </p:pic>
    </p:spTree>
    <p:extLst>
      <p:ext uri="{BB962C8B-B14F-4D97-AF65-F5344CB8AC3E}">
        <p14:creationId xmlns:p14="http://schemas.microsoft.com/office/powerpoint/2010/main" val="1118649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C00F-9BC0-4758-9561-7912D29F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SISTEM PENGHANTARAN OBAT MELALUI PARU </a:t>
            </a:r>
            <a:r>
              <a:rPr lang="en-US" dirty="0" err="1"/>
              <a:t>PARU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A056-BF6E-42F6-8672-9F757B33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METERED DOSE INHALER (MDIs)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DRY POWDER INHALER (DPIs)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NEBULIZER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8399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9E48-AA57-4828-876D-F46968AD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25A3-4E0C-472F-A593-DBBBAC85C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nafas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bertujuan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mengatasi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paruparu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menyalurkan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target organ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paru-paru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jalur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prinsipnya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dibentuk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partikel-partikel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aerosol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generator aerosol.</a:t>
            </a:r>
          </a:p>
        </p:txBody>
      </p:sp>
    </p:spTree>
    <p:extLst>
      <p:ext uri="{BB962C8B-B14F-4D97-AF65-F5344CB8AC3E}">
        <p14:creationId xmlns:p14="http://schemas.microsoft.com/office/powerpoint/2010/main" val="2955017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A235-9D14-4E0E-8598-66DB151A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KEUNTUNGAN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2E7F-FCF2-47B9-B6E0-AEB3E2E20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Onset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oral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paru-paru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paparan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minimal.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samping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jarang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ringan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cenderung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menimbulkan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nyeri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dibandingan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nyaman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65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4863-9DD0-417A-8D27-84D6BC1C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KERUGIAN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3B52-7029-48A4-B65C-C36EE408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nafas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benar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tatacara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generator aerosol)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deposisi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reproduktifitas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tercapai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kekurangan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Iritasi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orofaringeal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penyumbatan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nausea, vomitus,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aerofagiIritasi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orofaringeal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penyumbatan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nausea, vomitus,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aerofagi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Membutuhkan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mahal. 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Kesulitan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koordinasi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gerakan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pMDI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menurunkan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keefektifan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Ketersediaan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macam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membingungkan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0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2D50-B0B7-4133-B51C-B78A95F2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 DOSE INHALER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E67D3-30F4-4163-82CD-A1A8C93C6166}"/>
              </a:ext>
            </a:extLst>
          </p:cNvPr>
          <p:cNvSpPr txBox="1"/>
          <p:nvPr/>
        </p:nvSpPr>
        <p:spPr>
          <a:xfrm>
            <a:off x="1015999" y="2368007"/>
            <a:ext cx="966651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inhaler yang paling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diresepkan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Metered-Dose Inhaler (MDI).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MDI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inhaler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tertua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di pasar dan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tersedia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sejak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awal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1950-an.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terkandung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aerosol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bertekanan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dicampur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propelan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keluar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inhaler dan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mulut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paruparu</a:t>
            </a:r>
            <a:r>
              <a:rPr lang="en-ID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0389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B7F2-24AD-4638-9EEA-297A7E7B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 DOSE INHALER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C2316-8971-445E-8F1F-26192CE81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09" y="4420621"/>
            <a:ext cx="2143125" cy="2143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08D75-3DAF-401F-9094-6E0DF05D7C5A}"/>
              </a:ext>
            </a:extLst>
          </p:cNvPr>
          <p:cNvSpPr txBox="1"/>
          <p:nvPr/>
        </p:nvSpPr>
        <p:spPr>
          <a:xfrm>
            <a:off x="1103086" y="2264229"/>
            <a:ext cx="92020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Paling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asma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Berbasis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propelan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Idealnya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propelan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harusnya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nontoksik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terbakar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formulasi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menyediakan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penguapan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konsisten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 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propelan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chlorofluorocarbon (CFC) dan hydrofluoroalkane (HFA). CFC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dilarang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merusak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lapisan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ozon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aerosol yang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terbentuk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rentang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fraksi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halus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diameter </a:t>
            </a:r>
            <a:r>
              <a:rPr lang="en-ID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aerodinamik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 &lt; 5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ID" sz="2000" b="1" dirty="0">
                <a:latin typeface="Calibri" panose="020F0502020204030204" pitchFamily="34" charset="0"/>
                <a:cs typeface="Calibri" panose="020F0502020204030204" pitchFamily="34" charset="0"/>
              </a:rPr>
              <a:t>m.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28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8D5F2-8882-4739-82D5-BE2D7DCB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15" t="25808" r="27976" b="39889"/>
          <a:stretch/>
        </p:blipFill>
        <p:spPr>
          <a:xfrm>
            <a:off x="8904247" y="3120571"/>
            <a:ext cx="3171639" cy="2569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06EE6-4370-4616-AF48-3E0E5A72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1088-DA7C-4621-ABF1-FCBB5A29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7493000" cy="42519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MDI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tabung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bertekanan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ruang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dilengkapi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corong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(mouthpiece)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tutup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pelindung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Tabung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surfaktan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pelarut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propelan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cair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Inhaler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dirancang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penyemprotan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Aerosol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droplet-droplet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diameter. Ketika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dihirup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droplet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terdeposisi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mulut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faring,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laring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droplet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pernafasan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EB03-A0E5-4E8B-AF64-E7C3C7A0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F6C7-F329-4272-93ED-05C958FB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8B8E4-1635-41D9-A388-0B8784FF1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6" t="27926" r="31547" b="15539"/>
          <a:stretch/>
        </p:blipFill>
        <p:spPr>
          <a:xfrm>
            <a:off x="1741713" y="-319315"/>
            <a:ext cx="7953830" cy="64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4DB748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9C6A1-9D16-4057-B583-BF62656A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KELEMAHAN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B315F-6416-4E6F-A4C9-E500FC4A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643" y="1881014"/>
            <a:ext cx="5877775" cy="361924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menyenangkan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beraturan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sukar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diprediksi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4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9A5F-D0B1-41D8-84FD-A53AE341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A0643-396A-4464-AF0A-23206C13B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9C504-461E-434C-AF87-B9991E8BB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0" t="33856" r="30000" b="14691"/>
          <a:stretch/>
        </p:blipFill>
        <p:spPr>
          <a:xfrm>
            <a:off x="2336799" y="667658"/>
            <a:ext cx="7431315" cy="55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6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D86FF-D0BC-4E1F-A483-CD908E99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POWDER INHALER (DPI)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A719-83F1-4B04-A160-75FAA92C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Dry-powder inhalers (DPIs)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bermacam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macam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serbuk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kering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murni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dicampur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eksipien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berukuran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laktosa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serbuk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pembawa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menghirup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perangkat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dilepaskan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pecah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didorong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bronkus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4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978-BBCD-4DAC-9E51-952FBA6F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KELEBIHAN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ABC1D-CD13-42DC-A764-BA6D39D7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dikocok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MDI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propelan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mendistribusikan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Ketika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menarik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nafas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aliran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udara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mengakibatkan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turbulensi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formulasi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deagregasi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Karena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segera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terlepas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milidetik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target organ.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koordinasi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bersamaan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menekan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kanister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menarik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nafas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MDI.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berbentuk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kompak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koordinasi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serumit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MDI,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spacer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bantu.</a:t>
            </a:r>
          </a:p>
        </p:txBody>
      </p:sp>
    </p:spTree>
    <p:extLst>
      <p:ext uri="{BB962C8B-B14F-4D97-AF65-F5344CB8AC3E}">
        <p14:creationId xmlns:p14="http://schemas.microsoft.com/office/powerpoint/2010/main" val="387262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BB9A-8B93-4D88-83C8-F69947CC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KELEMAHAN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81CB-4C1C-4384-9B3A-9E585F87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dibawah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umur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menarik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nafas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minimum inspiratory flow)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darurat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Penghirupan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memilah-milah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formulasi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bubuk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tersentuh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seefisien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akibatnya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dikirim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paru-paru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rentan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kelembaban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misalkan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menghembuskan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nafas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mouthpiece DPI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mengakibatkan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agregasi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serbuk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terlepas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DPI. </a:t>
            </a:r>
          </a:p>
        </p:txBody>
      </p:sp>
    </p:spTree>
    <p:extLst>
      <p:ext uri="{BB962C8B-B14F-4D97-AF65-F5344CB8AC3E}">
        <p14:creationId xmlns:p14="http://schemas.microsoft.com/office/powerpoint/2010/main" val="2720829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9565-D087-49EF-9B60-9B136530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1133-795A-4FD1-B9B4-B95613C27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43" y="2118070"/>
            <a:ext cx="7855857" cy="42519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/>
              <a:t>Slide </a:t>
            </a:r>
            <a:r>
              <a:rPr lang="en-ID" dirty="0" err="1"/>
              <a:t>penutup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tergeser</a:t>
            </a:r>
            <a:r>
              <a:rPr lang="en-ID" dirty="0"/>
              <a:t> Slide </a:t>
            </a:r>
            <a:r>
              <a:rPr lang="en-ID" dirty="0" err="1"/>
              <a:t>penutup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digeser</a:t>
            </a:r>
            <a:r>
              <a:rPr lang="en-ID" dirty="0"/>
              <a:t> </a:t>
            </a:r>
            <a:r>
              <a:rPr lang="en-ID" dirty="0" err="1"/>
              <a:t>buka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tutup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thumbgrip</a:t>
            </a:r>
            <a:r>
              <a:rPr lang="en-ID" dirty="0"/>
              <a:t>. </a:t>
            </a:r>
            <a:r>
              <a:rPr lang="en-ID" dirty="0" err="1"/>
              <a:t>Penutup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tuas</a:t>
            </a:r>
            <a:r>
              <a:rPr lang="en-ID" dirty="0"/>
              <a:t> dan mouthpiece.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Thumbgrip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pegangan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jari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tuas</a:t>
            </a:r>
            <a:r>
              <a:rPr lang="en-ID" dirty="0"/>
              <a:t> </a:t>
            </a:r>
            <a:r>
              <a:rPr lang="en-ID" dirty="0" err="1"/>
              <a:t>pelepasan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Sliding </a:t>
            </a:r>
            <a:r>
              <a:rPr lang="en-ID" dirty="0" err="1"/>
              <a:t>tuas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dose-release Sliding </a:t>
            </a:r>
            <a:r>
              <a:rPr lang="en-ID" dirty="0" err="1"/>
              <a:t>tuas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pelepasan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melepas</a:t>
            </a:r>
            <a:r>
              <a:rPr lang="en-ID" dirty="0"/>
              <a:t> foil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dilanjutkan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mouthpiece. Foil yang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pindah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roda</a:t>
            </a:r>
            <a:r>
              <a:rPr lang="en-ID" dirty="0"/>
              <a:t> lain.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dihirup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blister </a:t>
            </a:r>
            <a:r>
              <a:rPr lang="en-ID" dirty="0" err="1"/>
              <a:t>kosong</a:t>
            </a:r>
            <a:r>
              <a:rPr lang="en-ID" dirty="0"/>
              <a:t> </a:t>
            </a:r>
            <a:r>
              <a:rPr lang="en-ID" dirty="0" err="1"/>
              <a:t>maju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roda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. </a:t>
            </a:r>
            <a:r>
              <a:rPr lang="en-ID" dirty="0" err="1"/>
              <a:t>Setiap</a:t>
            </a:r>
            <a:r>
              <a:rPr lang="en-ID" dirty="0"/>
              <a:t> kali </a:t>
            </a:r>
            <a:r>
              <a:rPr lang="en-ID" dirty="0" err="1"/>
              <a:t>penutup</a:t>
            </a:r>
            <a:r>
              <a:rPr lang="en-ID" dirty="0"/>
              <a:t> </a:t>
            </a:r>
            <a:r>
              <a:rPr lang="en-ID" dirty="0" err="1"/>
              <a:t>Diskus</a:t>
            </a:r>
            <a:r>
              <a:rPr lang="en-ID" dirty="0"/>
              <a:t>® </a:t>
            </a:r>
            <a:r>
              <a:rPr lang="en-ID" dirty="0" err="1"/>
              <a:t>ditutup</a:t>
            </a:r>
            <a:r>
              <a:rPr lang="en-ID" dirty="0"/>
              <a:t>, </a:t>
            </a:r>
            <a:r>
              <a:rPr lang="en-ID" dirty="0" err="1"/>
              <a:t>tuas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. Tuas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Mouthpiece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/>
              <a:t>Dose counter </a:t>
            </a:r>
            <a:r>
              <a:rPr lang="en-ID" dirty="0" err="1"/>
              <a:t>untuk</a:t>
            </a:r>
            <a:r>
              <a:rPr lang="en-ID" dirty="0"/>
              <a:t> monitoring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tuas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terdengar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dirasakan</a:t>
            </a:r>
            <a:r>
              <a:rPr lang="en-ID" dirty="0"/>
              <a:t> </a:t>
            </a:r>
            <a:r>
              <a:rPr lang="en-ID" dirty="0" err="1"/>
              <a:t>roda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yang </a:t>
            </a:r>
            <a:r>
              <a:rPr lang="en-ID" dirty="0" err="1"/>
              <a:t>tersisa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dosis</a:t>
            </a:r>
            <a:r>
              <a:rPr lang="en-ID" dirty="0"/>
              <a:t> counter. Ketika lima </a:t>
            </a:r>
            <a:r>
              <a:rPr lang="en-ID" dirty="0" err="1"/>
              <a:t>dosis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tercapai</a:t>
            </a:r>
            <a:r>
              <a:rPr lang="en-ID" dirty="0"/>
              <a:t>,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berwarna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0DEF3-1983-4A78-89A7-F3A27925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37654" r="35000" b="16174"/>
          <a:stretch/>
        </p:blipFill>
        <p:spPr>
          <a:xfrm>
            <a:off x="7892929" y="2598057"/>
            <a:ext cx="3620275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7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296B-E074-42FC-BA7A-CC08D65F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D60B2C-1673-459C-9B6C-C540A0282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53" y="520927"/>
            <a:ext cx="8014245" cy="5723020"/>
          </a:xfrm>
        </p:spPr>
      </p:pic>
    </p:spTree>
    <p:extLst>
      <p:ext uri="{BB962C8B-B14F-4D97-AF65-F5344CB8AC3E}">
        <p14:creationId xmlns:p14="http://schemas.microsoft.com/office/powerpoint/2010/main" val="3803607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DE4D-F5C8-4F0F-8C8A-F9FE6FEF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HALER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00B9-F863-43B0-82A4-81BC65E54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171B5-3C2B-4EB6-835D-F4C598F3C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6" t="52276" r="28214" b="12786"/>
          <a:stretch/>
        </p:blipFill>
        <p:spPr>
          <a:xfrm>
            <a:off x="1233713" y="1654629"/>
            <a:ext cx="9329870" cy="41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11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2675-6A32-4739-9B75-B52B6387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211CE4B8-C2BF-4F2E-B86E-A5FDEC95938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7353" y="419327"/>
            <a:ext cx="7552417" cy="5664312"/>
          </a:xfrm>
        </p:spPr>
      </p:pic>
    </p:spTree>
    <p:extLst>
      <p:ext uri="{BB962C8B-B14F-4D97-AF65-F5344CB8AC3E}">
        <p14:creationId xmlns:p14="http://schemas.microsoft.com/office/powerpoint/2010/main" val="17230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C318-8CEC-4279-B571-C0A66DCF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NEBULIZER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1BC2-DB43-4809-B6E4-224B4703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Nebulizer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menghasilnya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aerosol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berukuran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1-5 mikron.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Teknik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koordinasi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aktuasi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cocok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pemakaiannya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pediatri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tua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inhalasi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pMDI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DPI. </a:t>
            </a:r>
          </a:p>
          <a:p>
            <a:pPr algn="just"/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Nebulizer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mengantarkan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perangkat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aerosol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lama</a:t>
            </a:r>
          </a:p>
        </p:txBody>
      </p:sp>
    </p:spTree>
    <p:extLst>
      <p:ext uri="{BB962C8B-B14F-4D97-AF65-F5344CB8AC3E}">
        <p14:creationId xmlns:p14="http://schemas.microsoft.com/office/powerpoint/2010/main" val="211501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7138D-F300-4F4D-89DE-169BAAC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ANATOMI REKTAL</a:t>
            </a:r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5EC42-811D-4372-9816-B6F09D35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normal rectum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berisi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apa-apa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2-3 mL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mucus inert (pH 7 – 8),)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Mucus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enzimatic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buffer.</a:t>
            </a:r>
          </a:p>
          <a:p>
            <a:pPr>
              <a:lnSpc>
                <a:spcPct val="100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Permukaan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mukosa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tersusun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lapisan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columnar yang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membetuk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epitel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Epitel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sel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goblet 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sekresi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mucus  protect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melindungi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epitel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dan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membantu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melumasi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kotoran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saat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akan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keluar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melalui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rectum. 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9166E54-BAD4-4349-8F66-FE91C25390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86" t="31131" r="35104" b="15282"/>
          <a:stretch/>
        </p:blipFill>
        <p:spPr>
          <a:xfrm>
            <a:off x="6102096" y="1539042"/>
            <a:ext cx="5458968" cy="44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1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5BB3F-DB2D-46F4-8A14-3A9B3B16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FAKTOR </a:t>
            </a:r>
            <a:r>
              <a:rPr lang="en-US" sz="6000"/>
              <a:t>FAKTOR</a:t>
            </a:r>
            <a:r>
              <a:rPr lang="en-US" sz="6000" dirty="0"/>
              <a:t> YANG MEMPENGARUHI OBAT PER REKTAL</a:t>
            </a:r>
            <a:endParaRPr lang="en-US" sz="600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A2E1A7-A033-4066-A594-E1F3CAF41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DFDA-32A5-4246-8E3C-9769105F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FISIOLOGIS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5A99-3A49-4F6B-92A6-10399250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rektum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kosong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enema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sirkulasi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ika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pembuluh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hemorrhoidal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vena cava inferior,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minimnya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buffer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rektal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7-8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kapasitas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buffer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653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A83B-D646-4E52-BB62-58DC83F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FISIKA KIMIA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FBAA-1821-437C-AC8F-37DC1AD0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lipid-water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lipofil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basis lemak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dikeluarkan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terganggu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partikel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kelarutannya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Sifat basis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basis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berinteraksi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mengiritasi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mukosa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menurunkan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absorpsinya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Khususnya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kasus-kasus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suppositoria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025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2FA487-F4BE-4460-BEE1-FB6D587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4323396-0F60-4099-871C-6638BE31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91451" y="-542552"/>
            <a:ext cx="2609101" cy="12192002"/>
          </a:xfrm>
          <a:custGeom>
            <a:avLst/>
            <a:gdLst>
              <a:gd name="connsiteX0" fmla="*/ 2609023 w 2609101"/>
              <a:gd name="connsiteY0" fmla="*/ 3665900 h 12192002"/>
              <a:gd name="connsiteX1" fmla="*/ 2587251 w 2609101"/>
              <a:gd name="connsiteY1" fmla="*/ 4137482 h 12192002"/>
              <a:gd name="connsiteX2" fmla="*/ 2571005 w 2609101"/>
              <a:gd name="connsiteY2" fmla="*/ 4949832 h 12192002"/>
              <a:gd name="connsiteX3" fmla="*/ 2580707 w 2609101"/>
              <a:gd name="connsiteY3" fmla="*/ 5307482 h 12192002"/>
              <a:gd name="connsiteX4" fmla="*/ 2556340 w 2609101"/>
              <a:gd name="connsiteY4" fmla="*/ 6277505 h 12192002"/>
              <a:gd name="connsiteX5" fmla="*/ 2575066 w 2609101"/>
              <a:gd name="connsiteY5" fmla="*/ 7709921 h 12192002"/>
              <a:gd name="connsiteX6" fmla="*/ 2573487 w 2609101"/>
              <a:gd name="connsiteY6" fmla="*/ 8936700 h 12192002"/>
              <a:gd name="connsiteX7" fmla="*/ 2581158 w 2609101"/>
              <a:gd name="connsiteY7" fmla="*/ 9338014 h 12192002"/>
              <a:gd name="connsiteX8" fmla="*/ 2581158 w 2609101"/>
              <a:gd name="connsiteY8" fmla="*/ 9717836 h 12192002"/>
              <a:gd name="connsiteX9" fmla="*/ 2513469 w 2609101"/>
              <a:gd name="connsiteY9" fmla="*/ 10882180 h 12192002"/>
              <a:gd name="connsiteX10" fmla="*/ 2540947 w 2609101"/>
              <a:gd name="connsiteY10" fmla="*/ 11926948 h 12192002"/>
              <a:gd name="connsiteX11" fmla="*/ 2571690 w 2609101"/>
              <a:gd name="connsiteY11" fmla="*/ 12192002 h 12192002"/>
              <a:gd name="connsiteX12" fmla="*/ 317800 w 2609101"/>
              <a:gd name="connsiteY12" fmla="*/ 12192002 h 12192002"/>
              <a:gd name="connsiteX13" fmla="*/ 317800 w 2609101"/>
              <a:gd name="connsiteY13" fmla="*/ 12192001 h 12192002"/>
              <a:gd name="connsiteX14" fmla="*/ 0 w 2609101"/>
              <a:gd name="connsiteY14" fmla="*/ 12192001 h 12192002"/>
              <a:gd name="connsiteX15" fmla="*/ 0 w 2609101"/>
              <a:gd name="connsiteY15" fmla="*/ 0 h 12192002"/>
              <a:gd name="connsiteX16" fmla="*/ 502920 w 2609101"/>
              <a:gd name="connsiteY16" fmla="*/ 0 h 12192002"/>
              <a:gd name="connsiteX17" fmla="*/ 502920 w 2609101"/>
              <a:gd name="connsiteY17" fmla="*/ 1 h 12192002"/>
              <a:gd name="connsiteX18" fmla="*/ 2576849 w 2609101"/>
              <a:gd name="connsiteY18" fmla="*/ 1 h 12192002"/>
              <a:gd name="connsiteX19" fmla="*/ 2559770 w 2609101"/>
              <a:gd name="connsiteY19" fmla="*/ 168559 h 12192002"/>
              <a:gd name="connsiteX20" fmla="*/ 2568749 w 2609101"/>
              <a:gd name="connsiteY20" fmla="*/ 749861 h 12192002"/>
              <a:gd name="connsiteX21" fmla="*/ 2575743 w 2609101"/>
              <a:gd name="connsiteY21" fmla="*/ 1443898 h 12192002"/>
              <a:gd name="connsiteX22" fmla="*/ 2540772 w 2609101"/>
              <a:gd name="connsiteY22" fmla="*/ 1979809 h 12192002"/>
              <a:gd name="connsiteX23" fmla="*/ 2590182 w 2609101"/>
              <a:gd name="connsiteY23" fmla="*/ 3194149 h 12192002"/>
              <a:gd name="connsiteX24" fmla="*/ 2609023 w 2609101"/>
              <a:gd name="connsiteY24" fmla="*/ 366590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9101" h="12192002">
                <a:moveTo>
                  <a:pt x="2609023" y="3665900"/>
                </a:moveTo>
                <a:cubicBezTo>
                  <a:pt x="2609870" y="3823094"/>
                  <a:pt x="2603947" y="3980259"/>
                  <a:pt x="2587251" y="4137482"/>
                </a:cubicBezTo>
                <a:cubicBezTo>
                  <a:pt x="2558822" y="4407585"/>
                  <a:pt x="2543930" y="4678140"/>
                  <a:pt x="2571005" y="4949832"/>
                </a:cubicBezTo>
                <a:cubicBezTo>
                  <a:pt x="2582963" y="5068597"/>
                  <a:pt x="2595825" y="5188719"/>
                  <a:pt x="2580707" y="5307482"/>
                </a:cubicBezTo>
                <a:cubicBezTo>
                  <a:pt x="2539867" y="5630293"/>
                  <a:pt x="2546187" y="5954014"/>
                  <a:pt x="2556340" y="6277505"/>
                </a:cubicBezTo>
                <a:cubicBezTo>
                  <a:pt x="2571457" y="6755050"/>
                  <a:pt x="2596500" y="7231919"/>
                  <a:pt x="2575066" y="7709921"/>
                </a:cubicBezTo>
                <a:cubicBezTo>
                  <a:pt x="2556790" y="8118471"/>
                  <a:pt x="2586347" y="8527702"/>
                  <a:pt x="2573487" y="8936700"/>
                </a:cubicBezTo>
                <a:cubicBezTo>
                  <a:pt x="2569155" y="9070512"/>
                  <a:pt x="2571727" y="9204454"/>
                  <a:pt x="2581158" y="9338014"/>
                </a:cubicBezTo>
                <a:cubicBezTo>
                  <a:pt x="2592779" y="9464358"/>
                  <a:pt x="2592779" y="9591492"/>
                  <a:pt x="2581158" y="9717836"/>
                </a:cubicBezTo>
                <a:cubicBezTo>
                  <a:pt x="2537611" y="10104668"/>
                  <a:pt x="2519789" y="10493310"/>
                  <a:pt x="2513469" y="10882180"/>
                </a:cubicBezTo>
                <a:cubicBezTo>
                  <a:pt x="2507716" y="11231010"/>
                  <a:pt x="2510593" y="11579710"/>
                  <a:pt x="2540947" y="11926948"/>
                </a:cubicBezTo>
                <a:lnTo>
                  <a:pt x="2571690" y="12192002"/>
                </a:lnTo>
                <a:lnTo>
                  <a:pt x="317800" y="12192002"/>
                </a:lnTo>
                <a:lnTo>
                  <a:pt x="317800" y="12192001"/>
                </a:lnTo>
                <a:lnTo>
                  <a:pt x="0" y="12192001"/>
                </a:lnTo>
                <a:lnTo>
                  <a:pt x="0" y="0"/>
                </a:lnTo>
                <a:lnTo>
                  <a:pt x="502920" y="0"/>
                </a:lnTo>
                <a:lnTo>
                  <a:pt x="502920" y="1"/>
                </a:lnTo>
                <a:lnTo>
                  <a:pt x="2576849" y="1"/>
                </a:lnTo>
                <a:lnTo>
                  <a:pt x="2559770" y="168559"/>
                </a:lnTo>
                <a:cubicBezTo>
                  <a:pt x="2547597" y="362008"/>
                  <a:pt x="2555889" y="555934"/>
                  <a:pt x="2568749" y="749861"/>
                </a:cubicBezTo>
                <a:cubicBezTo>
                  <a:pt x="2587995" y="980723"/>
                  <a:pt x="2590342" y="1212702"/>
                  <a:pt x="2575743" y="1443898"/>
                </a:cubicBezTo>
                <a:cubicBezTo>
                  <a:pt x="2561530" y="1622385"/>
                  <a:pt x="2545510" y="1800869"/>
                  <a:pt x="2540772" y="1979809"/>
                </a:cubicBezTo>
                <a:cubicBezTo>
                  <a:pt x="2529488" y="2387004"/>
                  <a:pt x="2563334" y="2789896"/>
                  <a:pt x="2590182" y="3194149"/>
                </a:cubicBezTo>
                <a:cubicBezTo>
                  <a:pt x="2600562" y="3351484"/>
                  <a:pt x="2608177" y="3508706"/>
                  <a:pt x="2609023" y="3665900"/>
                </a:cubicBezTo>
                <a:close/>
              </a:path>
            </a:pathLst>
          </a:custGeom>
          <a:solidFill>
            <a:srgbClr val="4D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BEAA2-2A4D-4816-9425-5FF03013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19763"/>
            <a:ext cx="3493671" cy="160020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BENTUK SEDIAAN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19761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D9E11BA-6185-41EA-9C6F-ED2E277F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61" y="357112"/>
            <a:ext cx="1887628" cy="366973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5B7A72E-F894-4A4A-9A6F-76AEED71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7" b="13293"/>
          <a:stretch/>
        </p:blipFill>
        <p:spPr>
          <a:xfrm>
            <a:off x="3792588" y="1393371"/>
            <a:ext cx="2843784" cy="2117488"/>
          </a:xfrm>
          <a:prstGeom prst="rect">
            <a:avLst/>
          </a:prstGeom>
        </p:spPr>
      </p:pic>
      <p:pic>
        <p:nvPicPr>
          <p:cNvPr id="6" name="Picture 5" descr="A picture containing comb, rack&#10;&#10;Description automatically generated">
            <a:extLst>
              <a:ext uri="{FF2B5EF4-FFF2-40B4-BE49-F238E27FC236}">
                <a16:creationId xmlns:a16="http://schemas.microsoft.com/office/drawing/2014/main" id="{24EA6121-3664-4C6B-A9FD-F4D5D4ABB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9" y="1059853"/>
            <a:ext cx="2843784" cy="284378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E0975B-CA08-4DB7-91B1-7FD270E96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2496" r="28963"/>
          <a:stretch/>
        </p:blipFill>
        <p:spPr>
          <a:xfrm>
            <a:off x="9778515" y="997819"/>
            <a:ext cx="1607975" cy="2772819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A3E4C9-83DB-4FDD-B089-6E67ED580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67573"/>
              </p:ext>
            </p:extLst>
          </p:nvPr>
        </p:nvGraphicFramePr>
        <p:xfrm>
          <a:off x="4599432" y="4519761"/>
          <a:ext cx="6961632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8765605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8E2E8"/>
      </a:lt2>
      <a:accent1>
        <a:srgbClr val="4DB748"/>
      </a:accent1>
      <a:accent2>
        <a:srgbClr val="72B13B"/>
      </a:accent2>
      <a:accent3>
        <a:srgbClr val="9CA742"/>
      </a:accent3>
      <a:accent4>
        <a:srgbClr val="B18E3B"/>
      </a:accent4>
      <a:accent5>
        <a:srgbClr val="C36E4D"/>
      </a:accent5>
      <a:accent6>
        <a:srgbClr val="B13B4A"/>
      </a:accent6>
      <a:hlink>
        <a:srgbClr val="B5723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2448</Words>
  <Application>Microsoft Office PowerPoint</Application>
  <PresentationFormat>Widescreen</PresentationFormat>
  <Paragraphs>188</Paragraphs>
  <Slides>48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Modern Love</vt:lpstr>
      <vt:lpstr>The Hand</vt:lpstr>
      <vt:lpstr>Times</vt:lpstr>
      <vt:lpstr>SketchyVTI</vt:lpstr>
      <vt:lpstr>Bentuk sediaan (rektal, mata, dan paru)</vt:lpstr>
      <vt:lpstr>RECTAL DRUG DELIVERY SYSTEM</vt:lpstr>
      <vt:lpstr>KELEBIHAN</vt:lpstr>
      <vt:lpstr>KELEMAHAN</vt:lpstr>
      <vt:lpstr>ANATOMI REKTAL</vt:lpstr>
      <vt:lpstr>FAKTOR FAKTOR YANG MEMPENGARUHI OBAT PER REKTAL</vt:lpstr>
      <vt:lpstr>FAKTOR FISIOLOGIS</vt:lpstr>
      <vt:lpstr>FAKTOR FISIKA KIMIA</vt:lpstr>
      <vt:lpstr>BENTUK SEDIAAN</vt:lpstr>
      <vt:lpstr>SOLID DOSAGE FORM</vt:lpstr>
      <vt:lpstr>SUPPOSITORIA</vt:lpstr>
      <vt:lpstr>PowerPoint Presentation</vt:lpstr>
      <vt:lpstr>SUPPOSITORIA</vt:lpstr>
      <vt:lpstr>PowerPoint Presentation</vt:lpstr>
      <vt:lpstr>PowerPoint Presentation</vt:lpstr>
      <vt:lpstr>PowerPoint Presentation</vt:lpstr>
      <vt:lpstr>SEMISOLID DOSAGE FORM</vt:lpstr>
      <vt:lpstr>PowerPoint Presentation</vt:lpstr>
      <vt:lpstr>LIQUID DOSAGE FORM</vt:lpstr>
      <vt:lpstr>PowerPoint Presentation</vt:lpstr>
      <vt:lpstr>OPHTHALMIC DRUG DELIVERY SYSTEM</vt:lpstr>
      <vt:lpstr>KARAKTERISTIK IDEAL</vt:lpstr>
      <vt:lpstr>PowerPoint Presentation</vt:lpstr>
      <vt:lpstr>PowerPoint Presentation</vt:lpstr>
      <vt:lpstr>TOPIKAL </vt:lpstr>
      <vt:lpstr>PowerPoint Presentation</vt:lpstr>
      <vt:lpstr>TOPIKAL EYE DROP</vt:lpstr>
      <vt:lpstr>PowerPoint Presentation</vt:lpstr>
      <vt:lpstr>SUSPENSI</vt:lpstr>
      <vt:lpstr>SALEP MATA</vt:lpstr>
      <vt:lpstr>PowerPoint Presentation</vt:lpstr>
      <vt:lpstr>SISTEM PENGHANTARAN OBAT MELALUI PARU PARU</vt:lpstr>
      <vt:lpstr>PowerPoint Presentation</vt:lpstr>
      <vt:lpstr>KEUNTUNGAN</vt:lpstr>
      <vt:lpstr>KERUGIAN</vt:lpstr>
      <vt:lpstr>METER DOSE INHALER</vt:lpstr>
      <vt:lpstr>METER DOSE INHALER</vt:lpstr>
      <vt:lpstr>PowerPoint Presentation</vt:lpstr>
      <vt:lpstr>PowerPoint Presentation</vt:lpstr>
      <vt:lpstr>PowerPoint Presentation</vt:lpstr>
      <vt:lpstr>DRY POWDER INHALER (DPI)</vt:lpstr>
      <vt:lpstr>KELEBIHAN</vt:lpstr>
      <vt:lpstr>KELEMAHAN</vt:lpstr>
      <vt:lpstr>DISKUS</vt:lpstr>
      <vt:lpstr>PowerPoint Presentation</vt:lpstr>
      <vt:lpstr>HANDY HALER</vt:lpstr>
      <vt:lpstr>PowerPoint Presentation</vt:lpstr>
      <vt:lpstr>NEBULIZER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 sediaan (rektal, mata, dan paru)</dc:title>
  <dc:creator>Vella Laili Damarwati</dc:creator>
  <cp:lastModifiedBy>LENOVO</cp:lastModifiedBy>
  <cp:revision>39</cp:revision>
  <dcterms:created xsi:type="dcterms:W3CDTF">2020-10-22T13:12:05Z</dcterms:created>
  <dcterms:modified xsi:type="dcterms:W3CDTF">2020-10-22T23:37:17Z</dcterms:modified>
</cp:coreProperties>
</file>