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92"/>
  </p:notesMasterIdLst>
  <p:sldIdLst>
    <p:sldId id="256" r:id="rId2"/>
    <p:sldId id="257" r:id="rId3"/>
    <p:sldId id="258" r:id="rId4"/>
    <p:sldId id="274" r:id="rId5"/>
    <p:sldId id="300" r:id="rId6"/>
    <p:sldId id="259" r:id="rId7"/>
    <p:sldId id="260" r:id="rId8"/>
    <p:sldId id="332" r:id="rId9"/>
    <p:sldId id="261" r:id="rId10"/>
    <p:sldId id="262" r:id="rId11"/>
    <p:sldId id="333" r:id="rId12"/>
    <p:sldId id="335" r:id="rId13"/>
    <p:sldId id="263" r:id="rId14"/>
    <p:sldId id="337" r:id="rId15"/>
    <p:sldId id="338" r:id="rId16"/>
    <p:sldId id="339" r:id="rId17"/>
    <p:sldId id="340" r:id="rId18"/>
    <p:sldId id="264" r:id="rId19"/>
    <p:sldId id="341" r:id="rId20"/>
    <p:sldId id="342" r:id="rId21"/>
    <p:sldId id="265" r:id="rId22"/>
    <p:sldId id="277" r:id="rId23"/>
    <p:sldId id="343" r:id="rId24"/>
    <p:sldId id="273" r:id="rId25"/>
    <p:sldId id="278" r:id="rId26"/>
    <p:sldId id="279" r:id="rId27"/>
    <p:sldId id="280" r:id="rId28"/>
    <p:sldId id="282" r:id="rId29"/>
    <p:sldId id="344" r:id="rId30"/>
    <p:sldId id="287" r:id="rId31"/>
    <p:sldId id="283" r:id="rId32"/>
    <p:sldId id="284" r:id="rId33"/>
    <p:sldId id="285" r:id="rId34"/>
    <p:sldId id="286"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45" r:id="rId48"/>
    <p:sldId id="311" r:id="rId49"/>
    <p:sldId id="303" r:id="rId50"/>
    <p:sldId id="304" r:id="rId51"/>
    <p:sldId id="306" r:id="rId52"/>
    <p:sldId id="305" r:id="rId53"/>
    <p:sldId id="346" r:id="rId54"/>
    <p:sldId id="347" r:id="rId55"/>
    <p:sldId id="348" r:id="rId56"/>
    <p:sldId id="349" r:id="rId57"/>
    <p:sldId id="350" r:id="rId58"/>
    <p:sldId id="392" r:id="rId59"/>
    <p:sldId id="393" r:id="rId60"/>
    <p:sldId id="394" r:id="rId61"/>
    <p:sldId id="395" r:id="rId62"/>
    <p:sldId id="396" r:id="rId63"/>
    <p:sldId id="397" r:id="rId64"/>
    <p:sldId id="351" r:id="rId65"/>
    <p:sldId id="352" r:id="rId66"/>
    <p:sldId id="353" r:id="rId67"/>
    <p:sldId id="390" r:id="rId68"/>
    <p:sldId id="391" r:id="rId69"/>
    <p:sldId id="387" r:id="rId70"/>
    <p:sldId id="361" r:id="rId71"/>
    <p:sldId id="362" r:id="rId72"/>
    <p:sldId id="363" r:id="rId73"/>
    <p:sldId id="364" r:id="rId74"/>
    <p:sldId id="365" r:id="rId75"/>
    <p:sldId id="366" r:id="rId76"/>
    <p:sldId id="367" r:id="rId77"/>
    <p:sldId id="368" r:id="rId78"/>
    <p:sldId id="369" r:id="rId79"/>
    <p:sldId id="370" r:id="rId80"/>
    <p:sldId id="371" r:id="rId81"/>
    <p:sldId id="389" r:id="rId82"/>
    <p:sldId id="385" r:id="rId83"/>
    <p:sldId id="383" r:id="rId84"/>
    <p:sldId id="372" r:id="rId85"/>
    <p:sldId id="384" r:id="rId86"/>
    <p:sldId id="322" r:id="rId87"/>
    <p:sldId id="325" r:id="rId88"/>
    <p:sldId id="326" r:id="rId89"/>
    <p:sldId id="323" r:id="rId90"/>
    <p:sldId id="309"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9" autoAdjust="0"/>
    <p:restoredTop sz="94660"/>
  </p:normalViewPr>
  <p:slideViewPr>
    <p:cSldViewPr>
      <p:cViewPr varScale="1">
        <p:scale>
          <a:sx n="84" d="100"/>
          <a:sy n="84" d="100"/>
        </p:scale>
        <p:origin x="181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B691C-C001-4B85-885C-4CFE36119816}" type="datetimeFigureOut">
              <a:rPr lang="en-US" smtClean="0"/>
              <a:pPr/>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559EB-CBF6-49E2-A6D7-4302D53B9D76}" type="slidenum">
              <a:rPr lang="en-US" smtClean="0"/>
              <a:pPr/>
              <a:t>‹#›</a:t>
            </a:fld>
            <a:endParaRPr lang="en-US"/>
          </a:p>
        </p:txBody>
      </p:sp>
    </p:spTree>
    <p:extLst>
      <p:ext uri="{BB962C8B-B14F-4D97-AF65-F5344CB8AC3E}">
        <p14:creationId xmlns:p14="http://schemas.microsoft.com/office/powerpoint/2010/main" val="10713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57559EB-CBF6-49E2-A6D7-4302D53B9D76}" type="slidenum">
              <a:rPr lang="en-US" smtClean="0"/>
              <a:pPr/>
              <a:t>10</a:t>
            </a:fld>
            <a:endParaRPr lang="en-US"/>
          </a:p>
        </p:txBody>
      </p:sp>
    </p:spTree>
    <p:extLst>
      <p:ext uri="{BB962C8B-B14F-4D97-AF65-F5344CB8AC3E}">
        <p14:creationId xmlns:p14="http://schemas.microsoft.com/office/powerpoint/2010/main" val="403985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73758B3B-73D1-4D81-9A4C-C4FCBC8B935C}" type="slidenum">
              <a:rPr lang="en-US"/>
              <a:pPr/>
              <a:t>61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401237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A06531CA-EA05-406A-A43E-2C9C800D553E}" type="slidenum">
              <a:rPr lang="en-US"/>
              <a:pPr/>
              <a:t>62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882561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CAD67417-9F4A-46E8-B9E2-9FF55EBDB44A}" type="slidenum">
              <a:rPr lang="en-US"/>
              <a:pPr/>
              <a:t>63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01345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FE8F2FBA-48CF-40FB-AD00-30440EFB986F}" type="slidenum">
              <a:rPr lang="en-US"/>
              <a:pPr/>
              <a:t>64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959028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B8ED420A-3BDF-4169-BF28-19AADAAF54FB}" type="slidenum">
              <a:rPr lang="en-US"/>
              <a:pPr/>
              <a:t>65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545531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A65C348A-C9EA-4E15-AF84-6305557FE05B}" type="slidenum">
              <a:rPr lang="en-US"/>
              <a:pPr/>
              <a:t>66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323945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676C1AC2-1F6D-403E-AD4A-A5C8A4682584}" type="slidenum">
              <a:rPr lang="en-US"/>
              <a:pPr/>
              <a:t>70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60386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B5A7B412-9265-4532-8760-4D76A32B3692}" type="slidenum">
              <a:rPr lang="en-US"/>
              <a:pPr/>
              <a:t>71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655590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C637FC9D-FCA1-490B-8C58-1E591396A3A1}" type="slidenum">
              <a:rPr lang="en-US"/>
              <a:pPr/>
              <a:t>72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882016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83B9EB78-486E-4C63-BACD-6FDAD68BAAC7}" type="slidenum">
              <a:rPr lang="en-US"/>
              <a:pPr/>
              <a:t>73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80042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AFF34D0E-5BA3-42C7-B1CE-F97EDB088005}" type="slidenum">
              <a:rPr lang="en-US"/>
              <a:pPr/>
              <a:t>53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87955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8F7F0539-DD6E-49BB-BA83-2D4AA181C38A}" type="slidenum">
              <a:rPr lang="en-US"/>
              <a:pPr/>
              <a:t>74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80894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A03AF751-91AB-4B56-8BBF-70ED2423D4A2}" type="slidenum">
              <a:rPr lang="en-US"/>
              <a:pPr/>
              <a:t>75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66177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01427016-27F7-442D-A0FC-940C07324443}" type="slidenum">
              <a:rPr lang="en-US"/>
              <a:pPr/>
              <a:t>76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966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2D30C33F-8F06-44BD-B353-89C91E84BCBC}" type="slidenum">
              <a:rPr lang="en-US"/>
              <a:pPr/>
              <a:t>77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52503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DA794F54-87E9-4A0F-95CC-FC8E448AC00C}" type="slidenum">
              <a:rPr lang="en-US"/>
              <a:pPr/>
              <a:t>78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411593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E4414DBB-6365-4A3F-8463-CA912D9E4AE6}" type="slidenum">
              <a:rPr lang="en-US"/>
              <a:pPr/>
              <a:t>79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375297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9A5E5456-7819-4CF3-B37F-1B0A0E709E11}" type="slidenum">
              <a:rPr lang="en-US"/>
              <a:pPr/>
              <a:t>80</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472757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50D861B8-1089-4E95-A5E9-A9C9293096F5}" type="slidenum">
              <a:rPr lang="en-US"/>
              <a:pPr/>
              <a:t>84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82648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BB89EAB8-BE53-4BC1-A14E-791AA20ED2CA}" type="slidenum">
              <a:rPr lang="en-US"/>
              <a:pPr/>
              <a:t>85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4493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25B94A0F-A0D7-4284-98C9-E06A16BFAFD8}" type="slidenum">
              <a:rPr lang="en-US"/>
              <a:pPr/>
              <a:t>54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40784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8560DC89-E20B-4554-8A0B-9B30966D90B0}" type="slidenum">
              <a:rPr lang="en-US"/>
              <a:pPr/>
              <a:t>55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78098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4805DA5A-D835-469C-B8D6-B21E5BBB0B40}" type="slidenum">
              <a:rPr lang="en-US"/>
              <a:pPr/>
              <a:t>56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3726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11E49489-BBF7-4A99-890D-35CC1BB14AB8}" type="slidenum">
              <a:rPr lang="en-US"/>
              <a:pPr/>
              <a:t>57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91639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EC929DF0-D583-4715-AC1B-412C51D24717}" type="slidenum">
              <a:rPr lang="en-US"/>
              <a:pPr/>
              <a:t>58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60436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E37301A0-DDBF-4133-A7C5-3495EF331ECC}" type="slidenum">
              <a:rPr lang="en-US"/>
              <a:pPr/>
              <a:t>59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57969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a:solidFill>
                  <a:schemeClr val="tx1"/>
                </a:solidFill>
                <a:latin typeface="Arial" charset="0"/>
              </a:defRPr>
            </a:lvl1pPr>
            <a:lvl2pPr marL="702756" indent="-270291" defTabSz="914485">
              <a:defRPr>
                <a:solidFill>
                  <a:schemeClr val="tx1"/>
                </a:solidFill>
                <a:latin typeface="Arial" charset="0"/>
              </a:defRPr>
            </a:lvl2pPr>
            <a:lvl3pPr marL="1081164" indent="-216233" defTabSz="914485">
              <a:defRPr>
                <a:solidFill>
                  <a:schemeClr val="tx1"/>
                </a:solidFill>
                <a:latin typeface="Arial" charset="0"/>
              </a:defRPr>
            </a:lvl3pPr>
            <a:lvl4pPr marL="1513629" indent="-216233" defTabSz="914485">
              <a:defRPr>
                <a:solidFill>
                  <a:schemeClr val="tx1"/>
                </a:solidFill>
                <a:latin typeface="Arial" charset="0"/>
              </a:defRPr>
            </a:lvl4pPr>
            <a:lvl5pPr marL="1946095" indent="-216233" defTabSz="914485">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fld id="{6F1FBE2C-3AC5-4A9E-B4A3-54C40CE0E42E}" type="slidenum">
              <a:rPr lang="en-US"/>
              <a:pPr/>
              <a:t>60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64860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64705F4-78BB-4669-9820-C62C17733E47}" type="datetimeFigureOut">
              <a:rPr lang="en-US" smtClean="0"/>
              <a:pPr/>
              <a:t>12/8/2016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D91FF19-FEE5-4CB2-AD16-CC8C0502DE59}"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705F4-78BB-4669-9820-C62C17733E47}"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1FF19-FEE5-4CB2-AD16-CC8C0502DE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705F4-78BB-4669-9820-C62C17733E47}"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1FF19-FEE5-4CB2-AD16-CC8C0502DE5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93D245C2-CC51-4E47-AB8A-49D8DF4AD861}" type="datetime8">
              <a:rPr lang="en-US"/>
              <a:pPr>
                <a:defRPr/>
              </a:pPr>
              <a:t>12/8/2016 1:23 AM</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4D7D4B9-86B1-4ADB-8E3E-9E9620202426}" type="slidenum">
              <a:rPr lang="en-US"/>
              <a:pPr>
                <a:defRPr/>
              </a:pPr>
              <a:t>‹#›</a:t>
            </a:fld>
            <a:endParaRPr lang="en-US"/>
          </a:p>
        </p:txBody>
      </p:sp>
    </p:spTree>
    <p:extLst>
      <p:ext uri="{BB962C8B-B14F-4D97-AF65-F5344CB8AC3E}">
        <p14:creationId xmlns:p14="http://schemas.microsoft.com/office/powerpoint/2010/main" val="93671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4705F4-78BB-4669-9820-C62C17733E47}"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1FF19-FEE5-4CB2-AD16-CC8C0502DE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705F4-78BB-4669-9820-C62C17733E47}"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1FF19-FEE5-4CB2-AD16-CC8C0502DE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64705F4-78BB-4669-9820-C62C17733E47}"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1FF19-FEE5-4CB2-AD16-CC8C0502DE59}"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4705F4-78BB-4669-9820-C62C17733E47}"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1FF19-FEE5-4CB2-AD16-CC8C0502DE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4705F4-78BB-4669-9820-C62C17733E47}"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1FF19-FEE5-4CB2-AD16-CC8C0502DE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705F4-78BB-4669-9820-C62C17733E47}"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1FF19-FEE5-4CB2-AD16-CC8C0502DE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64705F4-78BB-4669-9820-C62C17733E47}" type="datetimeFigureOut">
              <a:rPr lang="en-US" smtClean="0"/>
              <a:pPr/>
              <a:t>12/8/2016</a:t>
            </a:fld>
            <a:endParaRPr lang="en-US"/>
          </a:p>
        </p:txBody>
      </p:sp>
      <p:sp>
        <p:nvSpPr>
          <p:cNvPr id="7" name="Slide Number Placeholder 6"/>
          <p:cNvSpPr>
            <a:spLocks noGrp="1"/>
          </p:cNvSpPr>
          <p:nvPr>
            <p:ph type="sldNum" sz="quarter" idx="12"/>
          </p:nvPr>
        </p:nvSpPr>
        <p:spPr/>
        <p:txBody>
          <a:bodyPr/>
          <a:lstStyle/>
          <a:p>
            <a:fld id="{1D91FF19-FEE5-4CB2-AD16-CC8C0502DE59}"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705F4-78BB-4669-9820-C62C17733E47}" type="datetimeFigureOut">
              <a:rPr lang="en-US" smtClean="0"/>
              <a:pPr/>
              <a:t>12/8/2016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D91FF19-FEE5-4CB2-AD16-CC8C0502DE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64705F4-78BB-4669-9820-C62C17733E47}" type="datetimeFigureOut">
              <a:rPr lang="en-US" smtClean="0"/>
              <a:pPr/>
              <a:t>12/8/2016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D91FF19-FEE5-4CB2-AD16-CC8C0502DE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9.bin"/><Relationship Id="rId4" Type="http://schemas.openxmlformats.org/officeDocument/2006/relationships/image" Target="../media/image21.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2.jpeg"/><Relationship Id="rId5" Type="http://schemas.openxmlformats.org/officeDocument/2006/relationships/image" Target="../media/image31.wmf"/><Relationship Id="rId4" Type="http://schemas.openxmlformats.org/officeDocument/2006/relationships/oleObject" Target="../embeddings/oleObject1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3.w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4.wmf"/><Relationship Id="rId4" Type="http://schemas.openxmlformats.org/officeDocument/2006/relationships/oleObject" Target="../embeddings/oleObject16.bin"/></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4.wmf"/><Relationship Id="rId4" Type="http://schemas.openxmlformats.org/officeDocument/2006/relationships/oleObject" Target="../embeddings/oleObject17.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1" y="457200"/>
            <a:ext cx="3276600" cy="1676400"/>
          </a:xfrm>
        </p:spPr>
        <p:txBody>
          <a:bodyPr>
            <a:normAutofit fontScale="90000"/>
          </a:bodyPr>
          <a:lstStyle/>
          <a:p>
            <a:r>
              <a:rPr lang="en-US" dirty="0" smtClean="0">
                <a:solidFill>
                  <a:srgbClr val="FFFF00"/>
                </a:solidFill>
                <a:latin typeface="Algerian" pitchFamily="82" charset="0"/>
              </a:rPr>
              <a:t>DEGRADASI OBAT &amp;</a:t>
            </a:r>
            <a:br>
              <a:rPr lang="en-US" dirty="0" smtClean="0">
                <a:solidFill>
                  <a:srgbClr val="FFFF00"/>
                </a:solidFill>
                <a:latin typeface="Algerian" pitchFamily="82" charset="0"/>
              </a:rPr>
            </a:br>
            <a:r>
              <a:rPr lang="en-US" dirty="0" err="1" smtClean="0">
                <a:solidFill>
                  <a:srgbClr val="FFFF00"/>
                </a:solidFill>
                <a:latin typeface="Algerian" pitchFamily="82" charset="0"/>
              </a:rPr>
              <a:t>Kinetika</a:t>
            </a:r>
            <a:r>
              <a:rPr lang="en-US" dirty="0" smtClean="0">
                <a:solidFill>
                  <a:srgbClr val="FFFF00"/>
                </a:solidFill>
                <a:latin typeface="Algerian" pitchFamily="82" charset="0"/>
              </a:rPr>
              <a:t> </a:t>
            </a:r>
            <a:r>
              <a:rPr lang="en-US" dirty="0" err="1" smtClean="0">
                <a:solidFill>
                  <a:srgbClr val="FFFF00"/>
                </a:solidFill>
                <a:latin typeface="Algerian" pitchFamily="82" charset="0"/>
              </a:rPr>
              <a:t>Reaksi</a:t>
            </a:r>
            <a:r>
              <a:rPr lang="en-US" dirty="0" smtClean="0">
                <a:solidFill>
                  <a:srgbClr val="FFFF00"/>
                </a:solidFill>
                <a:latin typeface="Algerian" pitchFamily="82" charset="0"/>
              </a:rPr>
              <a:t> Kimia</a:t>
            </a:r>
            <a:endParaRPr lang="en-US" dirty="0">
              <a:solidFill>
                <a:srgbClr val="FFFF00"/>
              </a:solidFill>
              <a:latin typeface="Algerian" pitchFamily="82" charset="0"/>
            </a:endParaRPr>
          </a:p>
        </p:txBody>
      </p:sp>
      <p:sp>
        <p:nvSpPr>
          <p:cNvPr id="3" name="Subtitle 2"/>
          <p:cNvSpPr>
            <a:spLocks noGrp="1"/>
          </p:cNvSpPr>
          <p:nvPr>
            <p:ph type="subTitle" idx="1"/>
          </p:nvPr>
        </p:nvSpPr>
        <p:spPr/>
        <p:txBody>
          <a:bodyPr>
            <a:normAutofit/>
          </a:bodyPr>
          <a:lstStyle/>
          <a:p>
            <a:r>
              <a:rPr lang="en-US" sz="2400" dirty="0" err="1" smtClean="0">
                <a:latin typeface="Bookman Old Style" pitchFamily="18" charset="0"/>
              </a:rPr>
              <a:t>Sabtanti</a:t>
            </a:r>
            <a:r>
              <a:rPr lang="en-US" sz="2400" dirty="0" smtClean="0">
                <a:latin typeface="Bookman Old Style" pitchFamily="18" charset="0"/>
              </a:rPr>
              <a:t> </a:t>
            </a:r>
            <a:r>
              <a:rPr lang="en-US" sz="2400" dirty="0" err="1" smtClean="0">
                <a:latin typeface="Bookman Old Style" pitchFamily="18" charset="0"/>
              </a:rPr>
              <a:t>Harimurti</a:t>
            </a:r>
            <a:r>
              <a:rPr lang="en-US" sz="2400" dirty="0" smtClean="0">
                <a:latin typeface="Bookman Old Style" pitchFamily="18" charset="0"/>
              </a:rPr>
              <a:t>, Ph.D., Apt.</a:t>
            </a:r>
            <a:endParaRPr lang="en-US" sz="2400" dirty="0">
              <a:latin typeface="Bookman Old Style"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87" y="156949"/>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399242"/>
            <a:ext cx="2371725" cy="202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719546"/>
            <a:ext cx="2371725" cy="177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775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0"/>
            <a:ext cx="2819400" cy="504967"/>
          </a:xfrm>
        </p:spPr>
        <p:txBody>
          <a:bodyPr>
            <a:normAutofit fontScale="90000"/>
          </a:bodyPr>
          <a:lstStyle/>
          <a:p>
            <a:r>
              <a:rPr lang="en-US" sz="2800" b="1" dirty="0" err="1">
                <a:solidFill>
                  <a:schemeClr val="bg1"/>
                </a:solidFill>
              </a:rPr>
              <a:t>Stabilitas</a:t>
            </a:r>
            <a:r>
              <a:rPr lang="en-US" sz="2800" b="1" dirty="0">
                <a:solidFill>
                  <a:schemeClr val="bg1"/>
                </a:solidFill>
              </a:rPr>
              <a:t> </a:t>
            </a:r>
            <a:r>
              <a:rPr lang="en-US" sz="2800" b="1" dirty="0" err="1">
                <a:solidFill>
                  <a:schemeClr val="bg1"/>
                </a:solidFill>
              </a:rPr>
              <a:t>fisik</a:t>
            </a:r>
            <a:endParaRPr lang="en-US" sz="2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5132184"/>
              </p:ext>
            </p:extLst>
          </p:nvPr>
        </p:nvGraphicFramePr>
        <p:xfrm>
          <a:off x="152400" y="457200"/>
          <a:ext cx="8839200" cy="6528238"/>
        </p:xfrm>
        <a:graphic>
          <a:graphicData uri="http://schemas.openxmlformats.org/drawingml/2006/table">
            <a:tbl>
              <a:tblPr firstRow="1" bandRow="1">
                <a:tableStyleId>{5C22544A-7EE6-4342-B048-85BDC9FD1C3A}</a:tableStyleId>
              </a:tblPr>
              <a:tblGrid>
                <a:gridCol w="1600200"/>
                <a:gridCol w="4944207"/>
                <a:gridCol w="2294793"/>
              </a:tblGrid>
              <a:tr h="627561">
                <a:tc>
                  <a:txBody>
                    <a:bodyPr/>
                    <a:lstStyle/>
                    <a:p>
                      <a:r>
                        <a:rPr lang="en-US" dirty="0" err="1" smtClean="0"/>
                        <a:t>Perumusan</a:t>
                      </a:r>
                      <a:endParaRPr lang="en-US" dirty="0"/>
                    </a:p>
                  </a:txBody>
                  <a:tcPr/>
                </a:tc>
                <a:tc>
                  <a:txBody>
                    <a:bodyPr/>
                    <a:lstStyle/>
                    <a:p>
                      <a:r>
                        <a:rPr lang="en-US" dirty="0" err="1" smtClean="0"/>
                        <a:t>Kemungkinan</a:t>
                      </a:r>
                      <a:r>
                        <a:rPr lang="en-US" dirty="0" smtClean="0"/>
                        <a:t> </a:t>
                      </a:r>
                      <a:r>
                        <a:rPr lang="en-US" dirty="0" err="1" smtClean="0"/>
                        <a:t>masalah</a:t>
                      </a:r>
                      <a:endParaRPr lang="en-US" dirty="0" smtClean="0"/>
                    </a:p>
                    <a:p>
                      <a:r>
                        <a:rPr lang="en-US" dirty="0" err="1" smtClean="0"/>
                        <a:t>ketidakstabilan</a:t>
                      </a:r>
                      <a:r>
                        <a:rPr lang="en-US" dirty="0" smtClean="0"/>
                        <a:t> </a:t>
                      </a:r>
                      <a:r>
                        <a:rPr lang="en-US" dirty="0" err="1" smtClean="0"/>
                        <a:t>fisik</a:t>
                      </a:r>
                      <a:endParaRPr lang="en-US" dirty="0"/>
                    </a:p>
                  </a:txBody>
                  <a:tcPr/>
                </a:tc>
                <a:tc>
                  <a:txBody>
                    <a:bodyPr/>
                    <a:lstStyle/>
                    <a:p>
                      <a:r>
                        <a:rPr lang="en-US" dirty="0" err="1" smtClean="0"/>
                        <a:t>Efek</a:t>
                      </a:r>
                      <a:endParaRPr lang="en-US" dirty="0"/>
                    </a:p>
                  </a:txBody>
                  <a:tcPr/>
                </a:tc>
              </a:tr>
              <a:tr h="2994042">
                <a:tc>
                  <a:txBody>
                    <a:bodyPr/>
                    <a:lstStyle/>
                    <a:p>
                      <a:r>
                        <a:rPr lang="en-US" dirty="0" err="1" smtClean="0">
                          <a:solidFill>
                            <a:schemeClr val="accent1">
                              <a:lumMod val="50000"/>
                            </a:schemeClr>
                          </a:solidFill>
                        </a:rPr>
                        <a:t>Larutan</a:t>
                      </a:r>
                      <a:r>
                        <a:rPr lang="en-US" dirty="0" smtClean="0">
                          <a:solidFill>
                            <a:schemeClr val="accent1">
                              <a:lumMod val="50000"/>
                            </a:schemeClr>
                          </a:solidFill>
                        </a:rPr>
                        <a:t> oral</a:t>
                      </a:r>
                      <a:endParaRPr lang="en-US" dirty="0">
                        <a:solidFill>
                          <a:schemeClr val="accent1">
                            <a:lumMod val="50000"/>
                          </a:schemeClr>
                        </a:solidFill>
                      </a:endParaRPr>
                    </a:p>
                  </a:txBody>
                  <a:tcPr/>
                </a:tc>
                <a:tc>
                  <a:txBody>
                    <a:bodyPr/>
                    <a:lstStyle/>
                    <a:p>
                      <a:pPr marL="342900" indent="-342900">
                        <a:buFont typeface="+mj-lt"/>
                        <a:buAutoNum type="arabicPeriod"/>
                      </a:pPr>
                      <a:r>
                        <a:rPr lang="en-US" dirty="0" err="1" smtClean="0">
                          <a:solidFill>
                            <a:schemeClr val="accent1">
                              <a:lumMod val="50000"/>
                            </a:schemeClr>
                          </a:solidFill>
                        </a:rPr>
                        <a:t>Hilangnya</a:t>
                      </a:r>
                      <a:r>
                        <a:rPr lang="en-US" dirty="0" smtClean="0">
                          <a:solidFill>
                            <a:schemeClr val="accent1">
                              <a:lumMod val="50000"/>
                            </a:schemeClr>
                          </a:solidFill>
                        </a:rPr>
                        <a:t> rasa</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smtClean="0">
                          <a:solidFill>
                            <a:schemeClr val="accent1">
                              <a:lumMod val="50000"/>
                            </a:schemeClr>
                          </a:solidFill>
                        </a:rPr>
                        <a:t>Perubahan</a:t>
                      </a:r>
                      <a:r>
                        <a:rPr lang="en-US" dirty="0" smtClean="0">
                          <a:solidFill>
                            <a:schemeClr val="accent1">
                              <a:lumMod val="50000"/>
                            </a:schemeClr>
                          </a:solidFill>
                        </a:rPr>
                        <a:t> </a:t>
                      </a:r>
                      <a:r>
                        <a:rPr lang="en-US" dirty="0" err="1" smtClean="0">
                          <a:solidFill>
                            <a:schemeClr val="accent1">
                              <a:lumMod val="50000"/>
                            </a:schemeClr>
                          </a:solidFill>
                        </a:rPr>
                        <a:t>dalam</a:t>
                      </a:r>
                      <a:r>
                        <a:rPr lang="en-US" dirty="0" smtClean="0">
                          <a:solidFill>
                            <a:schemeClr val="accent1">
                              <a:lumMod val="50000"/>
                            </a:schemeClr>
                          </a:solidFill>
                        </a:rPr>
                        <a:t> rasa</a:t>
                      </a:r>
                    </a:p>
                    <a:p>
                      <a:pPr marL="342900" indent="-342900">
                        <a:buFont typeface="+mj-lt"/>
                        <a:buAutoNum type="arabicPeriod"/>
                      </a:pPr>
                      <a:r>
                        <a:rPr lang="en-US" dirty="0" err="1" smtClean="0">
                          <a:solidFill>
                            <a:schemeClr val="accent1">
                              <a:lumMod val="50000"/>
                            </a:schemeClr>
                          </a:solidFill>
                        </a:rPr>
                        <a:t>Kehadiran</a:t>
                      </a:r>
                      <a:r>
                        <a:rPr lang="en-US" dirty="0" smtClean="0">
                          <a:solidFill>
                            <a:schemeClr val="accent1">
                              <a:lumMod val="50000"/>
                            </a:schemeClr>
                          </a:solidFill>
                        </a:rPr>
                        <a:t> rasa </a:t>
                      </a:r>
                      <a:r>
                        <a:rPr lang="en-US" dirty="0" err="1" smtClean="0">
                          <a:solidFill>
                            <a:schemeClr val="accent1">
                              <a:lumMod val="50000"/>
                            </a:schemeClr>
                          </a:solidFill>
                        </a:rPr>
                        <a:t>karena</a:t>
                      </a:r>
                      <a:r>
                        <a:rPr lang="en-US" baseline="0" dirty="0" smtClean="0">
                          <a:solidFill>
                            <a:schemeClr val="accent1">
                              <a:lumMod val="50000"/>
                            </a:schemeClr>
                          </a:solidFill>
                        </a:rPr>
                        <a:t> </a:t>
                      </a:r>
                      <a:r>
                        <a:rPr lang="en-US" dirty="0" err="1" smtClean="0">
                          <a:solidFill>
                            <a:schemeClr val="accent1">
                              <a:lumMod val="50000"/>
                            </a:schemeClr>
                          </a:solidFill>
                        </a:rPr>
                        <a:t>interaksi</a:t>
                      </a:r>
                      <a:r>
                        <a:rPr lang="en-US" dirty="0" smtClean="0">
                          <a:solidFill>
                            <a:schemeClr val="accent1">
                              <a:lumMod val="50000"/>
                            </a:schemeClr>
                          </a:solidFill>
                        </a:rPr>
                        <a:t> </a:t>
                      </a:r>
                      <a:r>
                        <a:rPr lang="en-US" dirty="0" err="1" smtClean="0">
                          <a:solidFill>
                            <a:schemeClr val="accent1">
                              <a:lumMod val="50000"/>
                            </a:schemeClr>
                          </a:solidFill>
                        </a:rPr>
                        <a:t>dengan</a:t>
                      </a:r>
                      <a:r>
                        <a:rPr lang="en-US" dirty="0" smtClean="0">
                          <a:solidFill>
                            <a:schemeClr val="accent1">
                              <a:lumMod val="50000"/>
                            </a:schemeClr>
                          </a:solidFill>
                        </a:rPr>
                        <a:t> </a:t>
                      </a:r>
                      <a:r>
                        <a:rPr lang="en-US" dirty="0" err="1" smtClean="0">
                          <a:solidFill>
                            <a:schemeClr val="accent1">
                              <a:lumMod val="50000"/>
                            </a:schemeClr>
                          </a:solidFill>
                        </a:rPr>
                        <a:t>botol</a:t>
                      </a:r>
                      <a:r>
                        <a:rPr lang="en-US" dirty="0" smtClean="0">
                          <a:solidFill>
                            <a:schemeClr val="accent1">
                              <a:lumMod val="50000"/>
                            </a:schemeClr>
                          </a:solidFill>
                        </a:rPr>
                        <a:t> </a:t>
                      </a:r>
                      <a:r>
                        <a:rPr lang="en-US" dirty="0" err="1" smtClean="0">
                          <a:solidFill>
                            <a:schemeClr val="accent1">
                              <a:lumMod val="50000"/>
                            </a:schemeClr>
                          </a:solidFill>
                        </a:rPr>
                        <a:t>plastik</a:t>
                      </a:r>
                      <a:endParaRPr lang="en-US" dirty="0" smtClean="0">
                        <a:solidFill>
                          <a:schemeClr val="accent1">
                            <a:lumMod val="50000"/>
                          </a:schemeClr>
                        </a:solidFill>
                      </a:endParaRPr>
                    </a:p>
                    <a:p>
                      <a:pPr marL="342900" indent="-342900">
                        <a:buFont typeface="+mj-lt"/>
                        <a:buAutoNum type="arabicPeriod"/>
                      </a:pPr>
                      <a:r>
                        <a:rPr lang="en-US" dirty="0" err="1" smtClean="0">
                          <a:solidFill>
                            <a:schemeClr val="accent1">
                              <a:lumMod val="50000"/>
                            </a:schemeClr>
                          </a:solidFill>
                        </a:rPr>
                        <a:t>Kehilangan</a:t>
                      </a:r>
                      <a:r>
                        <a:rPr lang="en-US" dirty="0" smtClean="0">
                          <a:solidFill>
                            <a:schemeClr val="accent1">
                              <a:lumMod val="50000"/>
                            </a:schemeClr>
                          </a:solidFill>
                        </a:rPr>
                        <a:t> </a:t>
                      </a:r>
                      <a:r>
                        <a:rPr lang="en-US" dirty="0" err="1" smtClean="0">
                          <a:solidFill>
                            <a:schemeClr val="accent1">
                              <a:lumMod val="50000"/>
                            </a:schemeClr>
                          </a:solidFill>
                        </a:rPr>
                        <a:t>warna</a:t>
                      </a:r>
                      <a:endParaRPr lang="en-US" dirty="0" smtClean="0">
                        <a:solidFill>
                          <a:schemeClr val="accent1">
                            <a:lumMod val="50000"/>
                          </a:schemeClr>
                        </a:solidFill>
                      </a:endParaRPr>
                    </a:p>
                    <a:p>
                      <a:pPr marL="342900" indent="-342900">
                        <a:buFont typeface="+mj-lt"/>
                        <a:buAutoNum type="arabicPeriod"/>
                      </a:pPr>
                      <a:r>
                        <a:rPr lang="en-US" dirty="0" err="1" smtClean="0">
                          <a:solidFill>
                            <a:schemeClr val="accent1">
                              <a:lumMod val="50000"/>
                            </a:schemeClr>
                          </a:solidFill>
                        </a:rPr>
                        <a:t>Pengendapan</a:t>
                      </a:r>
                      <a:endParaRPr lang="en-US" dirty="0" smtClean="0">
                        <a:solidFill>
                          <a:schemeClr val="accent1">
                            <a:lumMod val="50000"/>
                          </a:schemeClr>
                        </a:solidFill>
                      </a:endParaRPr>
                    </a:p>
                    <a:p>
                      <a:pPr marL="342900" indent="-342900">
                        <a:buFont typeface="+mj-lt"/>
                        <a:buAutoNum type="arabicPeriod"/>
                      </a:pPr>
                      <a:r>
                        <a:rPr lang="en-US" dirty="0" err="1" smtClean="0">
                          <a:solidFill>
                            <a:schemeClr val="accent1">
                              <a:lumMod val="50000"/>
                            </a:schemeClr>
                          </a:solidFill>
                        </a:rPr>
                        <a:t>Perubahan</a:t>
                      </a:r>
                      <a:r>
                        <a:rPr lang="en-US" dirty="0" smtClean="0">
                          <a:solidFill>
                            <a:schemeClr val="accent1">
                              <a:lumMod val="50000"/>
                            </a:schemeClr>
                          </a:solidFill>
                        </a:rPr>
                        <a:t> </a:t>
                      </a:r>
                      <a:r>
                        <a:rPr lang="en-US" dirty="0" err="1" smtClean="0">
                          <a:solidFill>
                            <a:schemeClr val="accent1">
                              <a:lumMod val="50000"/>
                            </a:schemeClr>
                          </a:solidFill>
                        </a:rPr>
                        <a:t>Warna</a:t>
                      </a:r>
                      <a:endParaRPr lang="en-US" dirty="0" smtClean="0">
                        <a:solidFill>
                          <a:schemeClr val="accent1">
                            <a:lumMod val="50000"/>
                          </a:schemeClr>
                        </a:solidFill>
                      </a:endParaRPr>
                    </a:p>
                    <a:p>
                      <a:pPr marL="342900" indent="-342900">
                        <a:buFont typeface="+mj-lt"/>
                        <a:buAutoNum type="arabicPeriod"/>
                      </a:pPr>
                      <a:r>
                        <a:rPr lang="en-US" sz="1800" dirty="0" err="1" smtClean="0"/>
                        <a:t>Organoleptic</a:t>
                      </a:r>
                      <a:r>
                        <a:rPr lang="en-US" sz="1800" dirty="0" smtClean="0"/>
                        <a:t> changes, microbial growth may be accompanied by discoloration , turbidity, or gas formation</a:t>
                      </a:r>
                      <a:endParaRPr lang="en-US" dirty="0">
                        <a:solidFill>
                          <a:schemeClr val="accent1">
                            <a:lumMod val="50000"/>
                          </a:schemeClr>
                        </a:solidFill>
                      </a:endParaRPr>
                    </a:p>
                  </a:txBody>
                  <a:tcPr/>
                </a:tc>
                <a:tc>
                  <a:txBody>
                    <a:bodyPr/>
                    <a:lstStyle/>
                    <a:p>
                      <a:r>
                        <a:rPr lang="en-US" sz="1800" dirty="0" smtClean="0"/>
                        <a:t>Change in smell or feel or taste</a:t>
                      </a:r>
                    </a:p>
                    <a:p>
                      <a:r>
                        <a:rPr lang="en-US" sz="1800" b="1" i="1" dirty="0" smtClean="0"/>
                        <a:t>Steps to prevent instability:</a:t>
                      </a:r>
                    </a:p>
                    <a:p>
                      <a:r>
                        <a:rPr lang="en-US" sz="1800" dirty="0" smtClean="0"/>
                        <a:t>Use of proper and suitable</a:t>
                      </a:r>
                      <a:r>
                        <a:rPr lang="id-ID" sz="1800" noProof="0" dirty="0" smtClean="0"/>
                        <a:t> excipients</a:t>
                      </a:r>
                      <a:r>
                        <a:rPr lang="en-US" sz="1800" dirty="0" smtClean="0"/>
                        <a:t>  packing materials</a:t>
                      </a:r>
                    </a:p>
                  </a:txBody>
                  <a:tcPr/>
                </a:tc>
              </a:tr>
              <a:tr h="2779198">
                <a:tc>
                  <a:txBody>
                    <a:bodyPr/>
                    <a:lstStyle/>
                    <a:p>
                      <a:r>
                        <a:rPr lang="en-US" dirty="0" err="1" smtClean="0"/>
                        <a:t>Larutan</a:t>
                      </a:r>
                      <a:r>
                        <a:rPr lang="en-US" dirty="0" smtClean="0"/>
                        <a:t> parenteral</a:t>
                      </a:r>
                      <a:endParaRPr lang="en-US" dirty="0"/>
                    </a:p>
                  </a:txBody>
                  <a:tcPr/>
                </a:tc>
                <a:tc>
                  <a:txBody>
                    <a:bodyPr/>
                    <a:lstStyle/>
                    <a:p>
                      <a:pPr marL="342900" indent="-342900">
                        <a:buFont typeface="+mj-lt"/>
                        <a:buAutoNum type="arabicPeriod"/>
                      </a:pPr>
                      <a:r>
                        <a:rPr lang="en-US" dirty="0" err="1" smtClean="0"/>
                        <a:t>Perubahan</a:t>
                      </a:r>
                      <a:r>
                        <a:rPr lang="en-US" dirty="0" smtClean="0"/>
                        <a:t> </a:t>
                      </a:r>
                      <a:r>
                        <a:rPr lang="en-US" dirty="0" err="1" smtClean="0"/>
                        <a:t>warna</a:t>
                      </a:r>
                      <a:r>
                        <a:rPr lang="en-US" dirty="0" smtClean="0"/>
                        <a:t> </a:t>
                      </a:r>
                      <a:r>
                        <a:rPr lang="en-US" dirty="0" err="1" smtClean="0"/>
                        <a:t>karena</a:t>
                      </a:r>
                      <a:r>
                        <a:rPr lang="en-US" dirty="0" smtClean="0"/>
                        <a:t> </a:t>
                      </a:r>
                      <a:r>
                        <a:rPr lang="en-US" dirty="0" err="1" smtClean="0"/>
                        <a:t>reaksi</a:t>
                      </a:r>
                      <a:r>
                        <a:rPr lang="en-US" dirty="0" smtClean="0"/>
                        <a:t>         </a:t>
                      </a:r>
                      <a:r>
                        <a:rPr lang="en-US" dirty="0" err="1" smtClean="0"/>
                        <a:t>fotokimia</a:t>
                      </a:r>
                      <a:r>
                        <a:rPr lang="en-US" dirty="0" smtClean="0"/>
                        <a:t>.</a:t>
                      </a:r>
                    </a:p>
                    <a:p>
                      <a:pPr marL="342900" indent="-342900">
                        <a:buFont typeface="+mj-lt"/>
                        <a:buAutoNum type="arabicPeriod"/>
                      </a:pPr>
                      <a:r>
                        <a:rPr lang="en-US" dirty="0" err="1" smtClean="0"/>
                        <a:t>Terjadinya</a:t>
                      </a:r>
                      <a:r>
                        <a:rPr lang="en-US" dirty="0" smtClean="0"/>
                        <a:t> </a:t>
                      </a:r>
                      <a:r>
                        <a:rPr lang="en-US" dirty="0" err="1" smtClean="0"/>
                        <a:t>endapan</a:t>
                      </a:r>
                      <a:r>
                        <a:rPr lang="en-US" dirty="0" smtClean="0"/>
                        <a:t> </a:t>
                      </a:r>
                      <a:r>
                        <a:rPr lang="en-US" dirty="0" err="1" smtClean="0"/>
                        <a:t>akibat</a:t>
                      </a:r>
                      <a:r>
                        <a:rPr lang="en-US" dirty="0" smtClean="0"/>
                        <a:t>              </a:t>
                      </a:r>
                      <a:r>
                        <a:rPr lang="en-US" dirty="0" err="1" smtClean="0"/>
                        <a:t>interaksi</a:t>
                      </a:r>
                      <a:r>
                        <a:rPr lang="en-US" dirty="0" smtClean="0"/>
                        <a:t> </a:t>
                      </a:r>
                      <a:r>
                        <a:rPr lang="en-US" dirty="0" err="1" smtClean="0"/>
                        <a:t>dengan</a:t>
                      </a:r>
                      <a:r>
                        <a:rPr lang="en-US" dirty="0" smtClean="0"/>
                        <a:t> </a:t>
                      </a:r>
                      <a:r>
                        <a:rPr lang="en-US" dirty="0" err="1" smtClean="0"/>
                        <a:t>wadah</a:t>
                      </a:r>
                      <a:r>
                        <a:rPr lang="en-US" dirty="0" smtClean="0"/>
                        <a:t> </a:t>
                      </a:r>
                      <a:r>
                        <a:rPr lang="en-US" dirty="0" err="1" smtClean="0"/>
                        <a:t>atau</a:t>
                      </a:r>
                      <a:r>
                        <a:rPr lang="en-US" dirty="0" smtClean="0"/>
                        <a:t> stopper</a:t>
                      </a:r>
                    </a:p>
                    <a:p>
                      <a:pPr marL="342900" indent="-342900">
                        <a:buFont typeface="+mj-lt"/>
                        <a:buAutoNum type="arabicPeriod"/>
                      </a:pPr>
                      <a:r>
                        <a:rPr lang="en-US" dirty="0" err="1" smtClean="0"/>
                        <a:t>Terjadinya</a:t>
                      </a:r>
                      <a:r>
                        <a:rPr lang="en-US" dirty="0" smtClean="0"/>
                        <a:t> "whiskers"</a:t>
                      </a:r>
                    </a:p>
                    <a:p>
                      <a:pPr marL="342900" indent="-342900">
                        <a:buFont typeface="+mj-lt"/>
                        <a:buAutoNum type="arabicPeriod"/>
                      </a:pPr>
                      <a:r>
                        <a:rPr lang="en-US" dirty="0" err="1" smtClean="0"/>
                        <a:t>Terjadinya</a:t>
                      </a:r>
                      <a:r>
                        <a:rPr lang="en-US" dirty="0" smtClean="0"/>
                        <a:t> clouds:</a:t>
                      </a:r>
                    </a:p>
                    <a:p>
                      <a:pPr marL="342900" indent="-342900">
                        <a:buFont typeface="+mj-lt"/>
                        <a:buNone/>
                      </a:pPr>
                      <a:r>
                        <a:rPr lang="en-US" dirty="0" smtClean="0"/>
                        <a:t>      (i) </a:t>
                      </a:r>
                      <a:r>
                        <a:rPr lang="en-US" dirty="0" err="1" smtClean="0"/>
                        <a:t>perubahan</a:t>
                      </a:r>
                      <a:r>
                        <a:rPr lang="en-US" dirty="0" smtClean="0"/>
                        <a:t> </a:t>
                      </a:r>
                      <a:r>
                        <a:rPr lang="en-US" dirty="0" err="1" smtClean="0"/>
                        <a:t>kimia</a:t>
                      </a:r>
                      <a:endParaRPr lang="en-US" dirty="0" smtClean="0"/>
                    </a:p>
                    <a:p>
                      <a:pPr marL="342900" indent="-342900">
                        <a:buFont typeface="+mj-lt"/>
                        <a:buNone/>
                      </a:pPr>
                      <a:r>
                        <a:rPr lang="en-US" dirty="0" smtClean="0"/>
                        <a:t>      (ii) </a:t>
                      </a:r>
                      <a:r>
                        <a:rPr lang="en-US" dirty="0" err="1" smtClean="0"/>
                        <a:t>Penyusunan</a:t>
                      </a:r>
                      <a:r>
                        <a:rPr lang="en-US" dirty="0" smtClean="0"/>
                        <a:t> </a:t>
                      </a:r>
                      <a:r>
                        <a:rPr lang="en-US" dirty="0" err="1" smtClean="0"/>
                        <a:t>asli</a:t>
                      </a:r>
                      <a:r>
                        <a:rPr lang="en-US" dirty="0" smtClean="0"/>
                        <a:t> </a:t>
                      </a:r>
                      <a:r>
                        <a:rPr lang="en-US" dirty="0" err="1" smtClean="0"/>
                        <a:t>dari</a:t>
                      </a:r>
                      <a:r>
                        <a:rPr lang="en-US" dirty="0" smtClean="0"/>
                        <a:t> </a:t>
                      </a:r>
                      <a:r>
                        <a:rPr lang="ms-MY" sz="1800" kern="1200" baseline="0" dirty="0" smtClean="0">
                          <a:solidFill>
                            <a:schemeClr val="dk1"/>
                          </a:solidFill>
                          <a:latin typeface="+mn-lt"/>
                          <a:ea typeface="+mn-ea"/>
                          <a:cs typeface="+mn-cs"/>
                        </a:rPr>
                        <a:t>larutan                             jenuh</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Perubahan</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dalam</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penampilan</a:t>
                      </a:r>
                      <a:r>
                        <a:rPr lang="en-US" sz="1800" b="0" i="0" u="none" strike="noStrike" kern="1200" baseline="0" dirty="0" smtClean="0">
                          <a:solidFill>
                            <a:schemeClr val="dk1"/>
                          </a:solidFill>
                          <a:latin typeface="+mn-lt"/>
                          <a:ea typeface="+mn-ea"/>
                          <a:cs typeface="+mn-cs"/>
                        </a:rPr>
                        <a:t> </a:t>
                      </a:r>
                      <a:r>
                        <a:rPr lang="en-US" sz="1800" b="0" i="0" u="none" strike="noStrike" kern="1200" baseline="0" dirty="0" err="1" smtClean="0">
                          <a:solidFill>
                            <a:schemeClr val="dk1"/>
                          </a:solidFill>
                          <a:latin typeface="+mn-lt"/>
                          <a:ea typeface="+mn-ea"/>
                          <a:cs typeface="+mn-cs"/>
                        </a:rPr>
                        <a:t>dan</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err="1" smtClean="0">
                          <a:solidFill>
                            <a:schemeClr val="dk1"/>
                          </a:solidFill>
                          <a:latin typeface="+mn-lt"/>
                          <a:ea typeface="+mn-ea"/>
                          <a:cs typeface="+mn-cs"/>
                        </a:rPr>
                        <a:t>bioavailabilitas</a:t>
                      </a:r>
                      <a:endParaRPr lang="en-US" dirty="0"/>
                    </a:p>
                  </a:txBody>
                  <a:tcPr/>
                </a:tc>
              </a:tr>
            </a:tbl>
          </a:graphicData>
        </a:graphic>
      </p:graphicFrame>
    </p:spTree>
    <p:extLst>
      <p:ext uri="{BB962C8B-B14F-4D97-AF65-F5344CB8AC3E}">
        <p14:creationId xmlns:p14="http://schemas.microsoft.com/office/powerpoint/2010/main" val="291142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685800"/>
            <a:ext cx="8153400" cy="5146829"/>
          </a:xfrm>
        </p:spPr>
        <p:txBody>
          <a:bodyPr>
            <a:normAutofit/>
          </a:bodyPr>
          <a:lstStyle/>
          <a:p>
            <a:pPr marL="274320">
              <a:lnSpc>
                <a:spcPct val="170000"/>
              </a:lnSpc>
              <a:spcBef>
                <a:spcPts val="0"/>
              </a:spcBef>
              <a:buFont typeface="Wingdings 2"/>
              <a:buChar char=""/>
              <a:defRPr/>
            </a:pPr>
            <a:r>
              <a:rPr lang="en-US" dirty="0" smtClean="0"/>
              <a:t>Presence of </a:t>
            </a:r>
            <a:r>
              <a:rPr lang="en-US" dirty="0" smtClean="0">
                <a:solidFill>
                  <a:srgbClr val="FF0000"/>
                </a:solidFill>
              </a:rPr>
              <a:t>“whiskers</a:t>
            </a:r>
            <a:r>
              <a:rPr lang="en-US" dirty="0" smtClean="0"/>
              <a:t>”. If some small pinholes are present in the ampoule due to </a:t>
            </a:r>
            <a:r>
              <a:rPr lang="en-US" dirty="0" smtClean="0">
                <a:solidFill>
                  <a:srgbClr val="FF0000"/>
                </a:solidFill>
              </a:rPr>
              <a:t>improper sealing </a:t>
            </a:r>
            <a:r>
              <a:rPr lang="en-US" dirty="0" smtClean="0"/>
              <a:t>the solution wicks out, the liquid evaporates and the solid settles on the outside. It further helps in wicking out more solution and long lines of crystals form on the outside of the vial which are called whiskers. This may happen due too small hole (&lt;0.5 </a:t>
            </a:r>
            <a:r>
              <a:rPr lang="en-US" dirty="0" err="1" smtClean="0"/>
              <a:t>μm</a:t>
            </a:r>
            <a:r>
              <a:rPr lang="en-US" dirty="0" smtClean="0"/>
              <a:t>) going undetected or the crack developing during storage</a:t>
            </a:r>
            <a:endParaRPr lang="ms-MY"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a:t>PHr 416</a:t>
            </a:r>
          </a:p>
        </p:txBody>
      </p:sp>
      <p:sp>
        <p:nvSpPr>
          <p:cNvPr id="15365" name="Content Placeholder 2"/>
          <p:cNvSpPr>
            <a:spLocks noGrp="1"/>
          </p:cNvSpPr>
          <p:nvPr>
            <p:ph sz="quarter" idx="1"/>
          </p:nvPr>
        </p:nvSpPr>
        <p:spPr>
          <a:xfrm>
            <a:off x="457200" y="685800"/>
            <a:ext cx="8229600" cy="5257800"/>
          </a:xfrm>
        </p:spPr>
        <p:txBody>
          <a:bodyPr>
            <a:normAutofit fontScale="92500" lnSpcReduction="20000"/>
          </a:bodyPr>
          <a:lstStyle/>
          <a:p>
            <a:pPr>
              <a:buNone/>
            </a:pPr>
            <a:r>
              <a:rPr lang="en-US" sz="2000" b="1" dirty="0" smtClean="0"/>
              <a:t>Clouds: A cloud will appear in the product due to:</a:t>
            </a:r>
          </a:p>
          <a:p>
            <a:r>
              <a:rPr lang="en-US" sz="2000" dirty="0" smtClean="0"/>
              <a:t>Chemical changes (an ester </a:t>
            </a:r>
            <a:r>
              <a:rPr lang="en-US" sz="2000" dirty="0" err="1" smtClean="0"/>
              <a:t>eg</a:t>
            </a:r>
            <a:r>
              <a:rPr lang="en-US" sz="2000" dirty="0" smtClean="0"/>
              <a:t>.: </a:t>
            </a:r>
            <a:r>
              <a:rPr lang="en-US" sz="2000" dirty="0" err="1" smtClean="0"/>
              <a:t>polysorbate</a:t>
            </a:r>
            <a:r>
              <a:rPr lang="en-US" sz="2000" dirty="0" smtClean="0"/>
              <a:t> may </a:t>
            </a:r>
            <a:r>
              <a:rPr lang="en-US" sz="2000" dirty="0" err="1" smtClean="0"/>
              <a:t>hydrolyse</a:t>
            </a:r>
            <a:r>
              <a:rPr lang="en-US" sz="2000" dirty="0" smtClean="0"/>
              <a:t> producing an acid which is poorly soluble)</a:t>
            </a:r>
          </a:p>
          <a:p>
            <a:r>
              <a:rPr lang="en-US" sz="2000" dirty="0" smtClean="0"/>
              <a:t>Solubility product may be exceeded.</a:t>
            </a:r>
          </a:p>
          <a:p>
            <a:r>
              <a:rPr lang="en-US" sz="2000" dirty="0" smtClean="0"/>
              <a:t>The original preparation of a supersaturated solution or the use of a </a:t>
            </a:r>
            <a:r>
              <a:rPr lang="en-US" sz="2000" dirty="0" err="1" smtClean="0"/>
              <a:t>metastable</a:t>
            </a:r>
            <a:r>
              <a:rPr lang="en-US" sz="2000" dirty="0" smtClean="0"/>
              <a:t> form (ex: calcium </a:t>
            </a:r>
            <a:r>
              <a:rPr lang="en-US" sz="2000" dirty="0" err="1" smtClean="0"/>
              <a:t>gluceptate</a:t>
            </a:r>
            <a:r>
              <a:rPr lang="en-US" sz="2000" dirty="0" smtClean="0"/>
              <a:t>)</a:t>
            </a:r>
          </a:p>
          <a:p>
            <a:r>
              <a:rPr lang="en-US" sz="2000" b="1" dirty="0" smtClean="0"/>
              <a:t>Effects </a:t>
            </a:r>
          </a:p>
          <a:p>
            <a:r>
              <a:rPr lang="en-US" sz="2000" dirty="0" smtClean="0"/>
              <a:t>Change in appearance and in bioavailability.</a:t>
            </a:r>
          </a:p>
          <a:p>
            <a:r>
              <a:rPr lang="en-US" sz="2000" b="1" dirty="0" smtClean="0"/>
              <a:t>Steps to prevent instability</a:t>
            </a:r>
          </a:p>
          <a:p>
            <a:r>
              <a:rPr lang="en-US" sz="2000" dirty="0" smtClean="0"/>
              <a:t>Use of antioxidants (0.5%) </a:t>
            </a:r>
            <a:r>
              <a:rPr lang="en-US" sz="2000" dirty="0" err="1" smtClean="0"/>
              <a:t>Acetylcystane</a:t>
            </a:r>
            <a:r>
              <a:rPr lang="en-US" sz="2000" dirty="0" smtClean="0"/>
              <a:t> or 0.02 – 1% Ascorbic acid) or Chelating agents (0.01 – 0.075 sodium </a:t>
            </a:r>
            <a:r>
              <a:rPr lang="en-US" sz="2000" dirty="0" err="1" smtClean="0"/>
              <a:t>edetate</a:t>
            </a:r>
            <a:r>
              <a:rPr lang="en-US" sz="2000" dirty="0" smtClean="0"/>
              <a:t>) to prevent discoloration.</a:t>
            </a:r>
          </a:p>
          <a:p>
            <a:r>
              <a:rPr lang="en-US" sz="2000" dirty="0" smtClean="0"/>
              <a:t>Change in stopper or material of the container will eliminate the problem.</a:t>
            </a:r>
          </a:p>
          <a:p>
            <a:r>
              <a:rPr lang="en-US" sz="2000" dirty="0" smtClean="0"/>
              <a:t>Checking of the manufacturing process Increasing solubility by the use of co</a:t>
            </a:r>
            <a:r>
              <a:rPr lang="id-ID" sz="2000" dirty="0" smtClean="0"/>
              <a:t>-</a:t>
            </a:r>
            <a:r>
              <a:rPr lang="en-US" sz="2000" dirty="0" smtClean="0"/>
              <a:t>solvents (</a:t>
            </a:r>
            <a:r>
              <a:rPr lang="en-US" sz="2000" dirty="0" err="1" smtClean="0"/>
              <a:t>eg</a:t>
            </a:r>
            <a:r>
              <a:rPr lang="en-US" sz="2000" dirty="0" smtClean="0"/>
              <a:t>: polyethylene glycol) or by other methods such as </a:t>
            </a:r>
            <a:r>
              <a:rPr lang="en-US" sz="2000" dirty="0" err="1" smtClean="0"/>
              <a:t>micellar</a:t>
            </a:r>
            <a:r>
              <a:rPr lang="en-US" sz="2000" dirty="0" smtClean="0"/>
              <a:t> approach or </a:t>
            </a:r>
            <a:r>
              <a:rPr lang="en-US" sz="2000" dirty="0" err="1" smtClean="0"/>
              <a:t>complexation</a:t>
            </a:r>
            <a:r>
              <a:rPr lang="en-US" sz="2000" dirty="0" smtClean="0"/>
              <a:t> will reduce clouding.</a:t>
            </a:r>
          </a:p>
          <a:p>
            <a:endParaRPr lang="en-US" sz="20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381000"/>
          <a:ext cx="8153399" cy="6186974"/>
        </p:xfrm>
        <a:graphic>
          <a:graphicData uri="http://schemas.openxmlformats.org/drawingml/2006/table">
            <a:tbl>
              <a:tblPr firstRow="1" bandRow="1">
                <a:tableStyleId>{5C22544A-7EE6-4342-B048-85BDC9FD1C3A}</a:tableStyleId>
              </a:tblPr>
              <a:tblGrid>
                <a:gridCol w="1953836"/>
                <a:gridCol w="3191513"/>
                <a:gridCol w="3008050"/>
              </a:tblGrid>
              <a:tr h="2163614">
                <a:tc>
                  <a:txBody>
                    <a:bodyPr/>
                    <a:lstStyle/>
                    <a:p>
                      <a:r>
                        <a:rPr lang="ms-MY" sz="1800" b="1" kern="1200" baseline="0" dirty="0" smtClean="0">
                          <a:solidFill>
                            <a:schemeClr val="lt1"/>
                          </a:solidFill>
                          <a:latin typeface="+mn-lt"/>
                          <a:ea typeface="+mn-ea"/>
                          <a:cs typeface="+mn-cs"/>
                        </a:rPr>
                        <a:t>Suspensi</a:t>
                      </a:r>
                      <a:endParaRPr lang="ms-MY" dirty="0"/>
                    </a:p>
                  </a:txBody>
                  <a:tcPr/>
                </a:tc>
                <a:tc>
                  <a:txBody>
                    <a:bodyPr/>
                    <a:lstStyle/>
                    <a:p>
                      <a:pPr marL="342900" indent="-342900">
                        <a:buFont typeface="+mj-lt"/>
                        <a:buAutoNum type="arabicPeriod"/>
                      </a:pPr>
                      <a:r>
                        <a:rPr lang="ms-MY" sz="1800" b="1" kern="1200" baseline="0" dirty="0" smtClean="0">
                          <a:solidFill>
                            <a:schemeClr val="lt1"/>
                          </a:solidFill>
                          <a:latin typeface="+mn-lt"/>
                          <a:ea typeface="+mn-ea"/>
                          <a:cs typeface="+mn-cs"/>
                        </a:rPr>
                        <a:t>Settling → partikel</a:t>
                      </a:r>
                    </a:p>
                    <a:p>
                      <a:pPr marL="342900" indent="-342900">
                        <a:buFont typeface="+mj-lt"/>
                        <a:buNone/>
                      </a:pPr>
                      <a:r>
                        <a:rPr lang="ms-MY" sz="1800" b="1" kern="1200" baseline="0" dirty="0" smtClean="0">
                          <a:solidFill>
                            <a:schemeClr val="lt1"/>
                          </a:solidFill>
                          <a:latin typeface="+mn-lt"/>
                          <a:ea typeface="+mn-ea"/>
                          <a:cs typeface="+mn-cs"/>
                        </a:rPr>
                        <a:t>      mengendap</a:t>
                      </a:r>
                    </a:p>
                    <a:p>
                      <a:pPr marL="342900" indent="-342900">
                        <a:buFont typeface="+mj-lt"/>
                        <a:buAutoNum type="arabicPeriod" startAt="2"/>
                      </a:pPr>
                      <a:r>
                        <a:rPr lang="ms-MY" sz="1800" b="1" kern="1200" baseline="0" dirty="0" smtClean="0">
                          <a:solidFill>
                            <a:schemeClr val="lt1"/>
                          </a:solidFill>
                          <a:latin typeface="+mn-lt"/>
                          <a:ea typeface="+mn-ea"/>
                          <a:cs typeface="+mn-cs"/>
                        </a:rPr>
                        <a:t>Caking → mengendap</a:t>
                      </a:r>
                    </a:p>
                    <a:p>
                      <a:pPr marL="342900" indent="-342900">
                        <a:buFont typeface="+mj-lt"/>
                        <a:buAutoNum type="arabicPeriod" startAt="2"/>
                      </a:pPr>
                      <a:r>
                        <a:rPr lang="ms-MY" sz="1800" b="1" kern="1200" baseline="0" dirty="0" smtClean="0">
                          <a:solidFill>
                            <a:schemeClr val="lt1"/>
                          </a:solidFill>
                          <a:latin typeface="+mn-lt"/>
                          <a:ea typeface="+mn-ea"/>
                          <a:cs typeface="+mn-cs"/>
                        </a:rPr>
                        <a:t>Pertumbuhan kristal</a:t>
                      </a:r>
                      <a:endParaRPr lang="ms-MY" dirty="0"/>
                    </a:p>
                  </a:txBody>
                  <a:tcPr/>
                </a:tc>
                <a:tc>
                  <a:txBody>
                    <a:bodyPr/>
                    <a:lstStyle/>
                    <a:p>
                      <a:pPr marL="342900" indent="-342900">
                        <a:buFont typeface="+mj-lt"/>
                        <a:buAutoNum type="arabicPeriod"/>
                      </a:pPr>
                      <a:r>
                        <a:rPr lang="ms-MY" sz="1800" b="1" kern="1200" baseline="0" dirty="0" smtClean="0">
                          <a:solidFill>
                            <a:schemeClr val="lt1"/>
                          </a:solidFill>
                          <a:latin typeface="+mn-lt"/>
                          <a:ea typeface="+mn-ea"/>
                          <a:cs typeface="+mn-cs"/>
                        </a:rPr>
                        <a:t>Hilangnya keseragaman</a:t>
                      </a:r>
                    </a:p>
                    <a:p>
                      <a:pPr marL="342900" indent="-342900">
                        <a:buFont typeface="+mj-lt"/>
                        <a:buNone/>
                      </a:pPr>
                      <a:r>
                        <a:rPr lang="ms-MY" sz="1800" b="1" kern="1200" baseline="0" dirty="0" smtClean="0">
                          <a:solidFill>
                            <a:schemeClr val="lt1"/>
                          </a:solidFill>
                          <a:latin typeface="+mn-lt"/>
                          <a:ea typeface="+mn-ea"/>
                          <a:cs typeface="+mn-cs"/>
                        </a:rPr>
                        <a:t>      konten obat dalam dosisyang berbeda dari botol</a:t>
                      </a:r>
                    </a:p>
                    <a:p>
                      <a:pPr marL="342900" indent="-342900">
                        <a:buFont typeface="+mj-lt"/>
                        <a:buAutoNum type="arabicPeriod" startAt="2"/>
                      </a:pPr>
                      <a:r>
                        <a:rPr lang="ms-MY" sz="1800" b="1" kern="1200" baseline="0" dirty="0" smtClean="0">
                          <a:solidFill>
                            <a:schemeClr val="lt1"/>
                          </a:solidFill>
                          <a:latin typeface="+mn-lt"/>
                          <a:ea typeface="+mn-ea"/>
                          <a:cs typeface="+mn-cs"/>
                        </a:rPr>
                        <a:t>Hilangnya keanggunan</a:t>
                      </a:r>
                      <a:endParaRPr lang="ms-MY" dirty="0"/>
                    </a:p>
                  </a:txBody>
                  <a:tcPr/>
                </a:tc>
              </a:tr>
              <a:tr h="350986">
                <a:tc>
                  <a:txBody>
                    <a:bodyPr/>
                    <a:lstStyle/>
                    <a:p>
                      <a:r>
                        <a:rPr lang="ms-MY" sz="1800" b="1" kern="1200" baseline="0" dirty="0" smtClean="0">
                          <a:solidFill>
                            <a:schemeClr val="accent1">
                              <a:lumMod val="50000"/>
                            </a:schemeClr>
                          </a:solidFill>
                          <a:latin typeface="+mn-lt"/>
                          <a:ea typeface="+mn-ea"/>
                          <a:cs typeface="+mn-cs"/>
                        </a:rPr>
                        <a:t>Emulsi</a:t>
                      </a:r>
                      <a:endParaRPr lang="ms-MY" b="1" dirty="0">
                        <a:solidFill>
                          <a:schemeClr val="accent1">
                            <a:lumMod val="50000"/>
                          </a:schemeClr>
                        </a:solidFill>
                      </a:endParaRPr>
                    </a:p>
                  </a:txBody>
                  <a:tcPr/>
                </a:tc>
                <a:tc>
                  <a:txBody>
                    <a:bodyPr/>
                    <a:lstStyle/>
                    <a:p>
                      <a:pPr marL="342900" indent="-342900">
                        <a:buFont typeface="+mj-lt"/>
                        <a:buAutoNum type="arabicPeriod"/>
                      </a:pPr>
                      <a:r>
                        <a:rPr lang="ms-MY" sz="1800" b="1" kern="1200" baseline="0" dirty="0" smtClean="0">
                          <a:solidFill>
                            <a:schemeClr val="accent1">
                              <a:lumMod val="50000"/>
                            </a:schemeClr>
                          </a:solidFill>
                          <a:latin typeface="+mn-lt"/>
                          <a:ea typeface="+mn-ea"/>
                          <a:cs typeface="+mn-cs"/>
                        </a:rPr>
                        <a:t>Creaming</a:t>
                      </a:r>
                    </a:p>
                    <a:p>
                      <a:pPr marL="342900" indent="-342900">
                        <a:buFont typeface="+mj-lt"/>
                        <a:buAutoNum type="arabicPeriod"/>
                      </a:pPr>
                      <a:r>
                        <a:rPr lang="ms-MY" sz="1800" b="1" kern="1200" baseline="0" dirty="0" smtClean="0">
                          <a:solidFill>
                            <a:schemeClr val="accent1">
                              <a:lumMod val="50000"/>
                            </a:schemeClr>
                          </a:solidFill>
                          <a:latin typeface="+mn-lt"/>
                          <a:ea typeface="+mn-ea"/>
                          <a:cs typeface="+mn-cs"/>
                        </a:rPr>
                        <a:t>Coalscence→ minyak</a:t>
                      </a:r>
                    </a:p>
                    <a:p>
                      <a:pPr marL="342900" indent="-342900">
                        <a:buFont typeface="+mj-lt"/>
                        <a:buNone/>
                      </a:pPr>
                      <a:r>
                        <a:rPr lang="ms-MY" sz="1800" b="1" kern="1200" baseline="0" dirty="0" smtClean="0">
                          <a:solidFill>
                            <a:schemeClr val="accent1">
                              <a:lumMod val="50000"/>
                            </a:schemeClr>
                          </a:solidFill>
                          <a:latin typeface="+mn-lt"/>
                          <a:ea typeface="+mn-ea"/>
                          <a:cs typeface="+mn-cs"/>
                        </a:rPr>
                        <a:t>      memisah</a:t>
                      </a:r>
                    </a:p>
                    <a:p>
                      <a:pPr marL="342900" indent="-342900">
                        <a:buFont typeface="+mj-lt"/>
                        <a:buNone/>
                      </a:pPr>
                      <a:r>
                        <a:rPr lang="en-US" sz="1800" b="1" kern="1200" baseline="0" dirty="0" smtClean="0">
                          <a:solidFill>
                            <a:schemeClr val="accent1">
                              <a:lumMod val="50000"/>
                            </a:schemeClr>
                          </a:solidFill>
                          <a:latin typeface="+mn-lt"/>
                          <a:ea typeface="+mn-ea"/>
                          <a:cs typeface="+mn-cs"/>
                        </a:rPr>
                        <a:t>3. Cracking</a:t>
                      </a:r>
                      <a:endParaRPr lang="ms-MY" b="1" dirty="0">
                        <a:solidFill>
                          <a:schemeClr val="accent1">
                            <a:lumMod val="50000"/>
                          </a:schemeClr>
                        </a:solidFill>
                      </a:endParaRPr>
                    </a:p>
                  </a:txBody>
                  <a:tcPr/>
                </a:tc>
                <a:tc>
                  <a:txBody>
                    <a:bodyPr/>
                    <a:lstStyle/>
                    <a:p>
                      <a:pPr marL="342900" indent="-342900">
                        <a:buFont typeface="+mj-lt"/>
                        <a:buAutoNum type="arabicPeriod"/>
                      </a:pPr>
                      <a:r>
                        <a:rPr lang="ms-MY" sz="1800" b="1" kern="1200" baseline="0" dirty="0" smtClean="0">
                          <a:solidFill>
                            <a:schemeClr val="accent1">
                              <a:lumMod val="50000"/>
                            </a:schemeClr>
                          </a:solidFill>
                          <a:latin typeface="+mn-lt"/>
                          <a:ea typeface="+mn-ea"/>
                          <a:cs typeface="+mn-cs"/>
                        </a:rPr>
                        <a:t>Hilangnya keseragaman</a:t>
                      </a:r>
                    </a:p>
                    <a:p>
                      <a:pPr marL="342900" indent="-342900">
                        <a:buFont typeface="+mj-lt"/>
                        <a:buNone/>
                      </a:pPr>
                      <a:r>
                        <a:rPr lang="ms-MY" sz="1800" b="1" kern="1200" baseline="0" dirty="0" smtClean="0">
                          <a:solidFill>
                            <a:schemeClr val="accent1">
                              <a:lumMod val="50000"/>
                            </a:schemeClr>
                          </a:solidFill>
                          <a:latin typeface="+mn-lt"/>
                          <a:ea typeface="+mn-ea"/>
                          <a:cs typeface="+mn-cs"/>
                        </a:rPr>
                        <a:t>      konten obat dalam dosisyang berbeda dari botol</a:t>
                      </a:r>
                    </a:p>
                    <a:p>
                      <a:pPr marL="342900" indent="-342900">
                        <a:buFont typeface="+mj-lt"/>
                        <a:buAutoNum type="arabicPeriod" startAt="2"/>
                      </a:pPr>
                      <a:r>
                        <a:rPr lang="ms-MY" sz="1800" b="1" kern="1200" baseline="0" dirty="0" smtClean="0">
                          <a:solidFill>
                            <a:schemeClr val="accent1">
                              <a:lumMod val="50000"/>
                            </a:schemeClr>
                          </a:solidFill>
                          <a:latin typeface="+mn-lt"/>
                          <a:ea typeface="+mn-ea"/>
                          <a:cs typeface="+mn-cs"/>
                        </a:rPr>
                        <a:t>Hilangnya keanggunan</a:t>
                      </a:r>
                      <a:endParaRPr lang="ms-MY" dirty="0">
                        <a:solidFill>
                          <a:schemeClr val="accent1">
                            <a:lumMod val="50000"/>
                          </a:schemeClr>
                        </a:solidFill>
                      </a:endParaRPr>
                    </a:p>
                  </a:txBody>
                  <a:tcPr/>
                </a:tc>
              </a:tr>
              <a:tr h="350986">
                <a:tc>
                  <a:txBody>
                    <a:bodyPr/>
                    <a:lstStyle/>
                    <a:p>
                      <a:r>
                        <a:rPr lang="ms-MY" sz="1800" kern="1200" baseline="0" dirty="0" smtClean="0">
                          <a:solidFill>
                            <a:schemeClr val="dk1"/>
                          </a:solidFill>
                          <a:latin typeface="+mn-lt"/>
                          <a:ea typeface="+mn-ea"/>
                          <a:cs typeface="+mn-cs"/>
                        </a:rPr>
                        <a:t>Semisolid (obat salep dan</a:t>
                      </a:r>
                    </a:p>
                    <a:p>
                      <a:r>
                        <a:rPr lang="ms-MY" sz="1800" kern="1200" baseline="0" dirty="0" smtClean="0">
                          <a:solidFill>
                            <a:schemeClr val="dk1"/>
                          </a:solidFill>
                          <a:latin typeface="+mn-lt"/>
                          <a:ea typeface="+mn-ea"/>
                          <a:cs typeface="+mn-cs"/>
                        </a:rPr>
                        <a:t>suppositoria)</a:t>
                      </a:r>
                      <a:endParaRPr lang="ms-MY" b="1" dirty="0">
                        <a:solidFill>
                          <a:schemeClr val="accent1">
                            <a:lumMod val="50000"/>
                          </a:schemeClr>
                        </a:solidFill>
                      </a:endParaRPr>
                    </a:p>
                  </a:txBody>
                  <a:tcPr/>
                </a:tc>
                <a:tc>
                  <a:txBody>
                    <a:bodyPr/>
                    <a:lstStyle/>
                    <a:p>
                      <a:pPr marL="342900" indent="-342900">
                        <a:buFont typeface="+mj-lt"/>
                        <a:buAutoNum type="arabicPeriod"/>
                      </a:pPr>
                      <a:r>
                        <a:rPr lang="ms-MY" sz="1800" kern="1200" baseline="0" dirty="0" smtClean="0">
                          <a:solidFill>
                            <a:schemeClr val="dk1"/>
                          </a:solidFill>
                          <a:latin typeface="+mn-lt"/>
                          <a:ea typeface="+mn-ea"/>
                          <a:cs typeface="+mn-cs"/>
                        </a:rPr>
                        <a:t>Perubahan:</a:t>
                      </a:r>
                    </a:p>
                    <a:p>
                      <a:pPr marL="342900" indent="-342900">
                        <a:buFont typeface="+mj-lt"/>
                        <a:buNone/>
                      </a:pPr>
                      <a:r>
                        <a:rPr lang="ms-MY" sz="1800" kern="1200" baseline="0" dirty="0" smtClean="0">
                          <a:solidFill>
                            <a:schemeClr val="dk1"/>
                          </a:solidFill>
                          <a:latin typeface="+mn-lt"/>
                          <a:ea typeface="+mn-ea"/>
                          <a:cs typeface="+mn-cs"/>
                        </a:rPr>
                        <a:t>      a) Ukuran partikel</a:t>
                      </a:r>
                    </a:p>
                    <a:p>
                      <a:pPr marL="342900" indent="-342900">
                        <a:buFont typeface="+mj-lt"/>
                        <a:buNone/>
                      </a:pPr>
                      <a:r>
                        <a:rPr lang="ms-MY" sz="1800" kern="1200" baseline="0" dirty="0" smtClean="0">
                          <a:solidFill>
                            <a:schemeClr val="dk1"/>
                          </a:solidFill>
                          <a:latin typeface="+mn-lt"/>
                          <a:ea typeface="+mn-ea"/>
                          <a:cs typeface="+mn-cs"/>
                        </a:rPr>
                        <a:t>      b) Konsistensi</a:t>
                      </a:r>
                    </a:p>
                    <a:p>
                      <a:pPr marL="342900" indent="-342900">
                        <a:buFont typeface="+mj-lt"/>
                        <a:buAutoNum type="arabicPeriod" startAt="2"/>
                      </a:pPr>
                      <a:r>
                        <a:rPr lang="ms-MY" sz="1800" kern="1200" baseline="0" dirty="0" smtClean="0">
                          <a:solidFill>
                            <a:schemeClr val="dk1"/>
                          </a:solidFill>
                          <a:latin typeface="+mn-lt"/>
                          <a:ea typeface="+mn-ea"/>
                          <a:cs typeface="+mn-cs"/>
                        </a:rPr>
                        <a:t>Caking atau coalescence</a:t>
                      </a:r>
                    </a:p>
                    <a:p>
                      <a:pPr marL="342900" indent="-342900">
                        <a:buFont typeface="+mj-lt"/>
                        <a:buAutoNum type="arabicPeriod" startAt="2"/>
                      </a:pPr>
                      <a:r>
                        <a:rPr lang="ms-MY" sz="1800" kern="1200" baseline="0" dirty="0" smtClean="0">
                          <a:solidFill>
                            <a:schemeClr val="dk1"/>
                          </a:solidFill>
                          <a:latin typeface="+mn-lt"/>
                          <a:ea typeface="+mn-ea"/>
                          <a:cs typeface="+mn-cs"/>
                        </a:rPr>
                        <a:t>Bleeding → cairan</a:t>
                      </a:r>
                    </a:p>
                    <a:p>
                      <a:pPr marL="342900" indent="-342900">
                        <a:buFont typeface="+mj-lt"/>
                        <a:buNone/>
                      </a:pPr>
                      <a:r>
                        <a:rPr lang="ms-MY" sz="1800" kern="1200" baseline="0" dirty="0" smtClean="0">
                          <a:solidFill>
                            <a:schemeClr val="dk1"/>
                          </a:solidFill>
                          <a:latin typeface="+mn-lt"/>
                          <a:ea typeface="+mn-ea"/>
                          <a:cs typeface="+mn-cs"/>
                        </a:rPr>
                        <a:t>      Memerah</a:t>
                      </a:r>
                      <a:endParaRPr lang="ms-MY" b="1" dirty="0">
                        <a:solidFill>
                          <a:schemeClr val="accent1">
                            <a:lumMod val="50000"/>
                          </a:schemeClr>
                        </a:solidFill>
                      </a:endParaRPr>
                    </a:p>
                  </a:txBody>
                  <a:tcPr/>
                </a:tc>
                <a:tc>
                  <a:txBody>
                    <a:bodyPr/>
                    <a:lstStyle/>
                    <a:p>
                      <a:pPr marL="342900" indent="-342900">
                        <a:buFont typeface="+mj-lt"/>
                        <a:buAutoNum type="arabicPeriod"/>
                      </a:pPr>
                      <a:r>
                        <a:rPr lang="ms-MY" sz="1800" kern="1200" baseline="0" dirty="0" smtClean="0">
                          <a:solidFill>
                            <a:schemeClr val="dk1"/>
                          </a:solidFill>
                          <a:latin typeface="+mn-lt"/>
                          <a:ea typeface="+mn-ea"/>
                          <a:cs typeface="+mn-cs"/>
                        </a:rPr>
                        <a:t>Hilangnya keseragaman obat konten</a:t>
                      </a:r>
                    </a:p>
                    <a:p>
                      <a:pPr marL="342900" indent="-342900">
                        <a:buFont typeface="+mj-lt"/>
                        <a:buAutoNum type="arabicPeriod"/>
                      </a:pPr>
                      <a:r>
                        <a:rPr lang="ms-MY" sz="1800" kern="1200" baseline="0" dirty="0" smtClean="0">
                          <a:solidFill>
                            <a:schemeClr val="dk1"/>
                          </a:solidFill>
                          <a:latin typeface="+mn-lt"/>
                          <a:ea typeface="+mn-ea"/>
                          <a:cs typeface="+mn-cs"/>
                        </a:rPr>
                        <a:t>Hilangnya keanggunan</a:t>
                      </a:r>
                    </a:p>
                    <a:p>
                      <a:pPr marL="342900" indent="-342900">
                        <a:buFont typeface="+mj-lt"/>
                        <a:buAutoNum type="arabicPeriod"/>
                      </a:pPr>
                      <a:r>
                        <a:rPr lang="ms-MY" sz="1800" kern="1200" baseline="0" dirty="0" smtClean="0">
                          <a:solidFill>
                            <a:schemeClr val="dk1"/>
                          </a:solidFill>
                          <a:latin typeface="+mn-lt"/>
                          <a:ea typeface="+mn-ea"/>
                          <a:cs typeface="+mn-cs"/>
                        </a:rPr>
                        <a:t>Perubahan tingkat pelepasan obat.</a:t>
                      </a:r>
                      <a:endParaRPr lang="ms-MY" dirty="0">
                        <a:solidFill>
                          <a:schemeClr val="accent1">
                            <a:lumMod val="50000"/>
                          </a:schemeClr>
                        </a:solidFill>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a:t>PHr 416</a:t>
            </a:r>
          </a:p>
        </p:txBody>
      </p:sp>
      <p:sp>
        <p:nvSpPr>
          <p:cNvPr id="11266" name="Content Placeholder 2"/>
          <p:cNvSpPr>
            <a:spLocks noGrp="1"/>
          </p:cNvSpPr>
          <p:nvPr>
            <p:ph sz="quarter" idx="1"/>
          </p:nvPr>
        </p:nvSpPr>
        <p:spPr>
          <a:xfrm>
            <a:off x="381000" y="762000"/>
            <a:ext cx="8229600" cy="5486400"/>
          </a:xfrm>
        </p:spPr>
        <p:txBody>
          <a:bodyPr>
            <a:normAutofit fontScale="92500" lnSpcReduction="20000"/>
          </a:bodyPr>
          <a:lstStyle/>
          <a:p>
            <a:pPr marL="274320" indent="-274320" fontAlgn="auto">
              <a:spcBef>
                <a:spcPts val="580"/>
              </a:spcBef>
              <a:spcAft>
                <a:spcPts val="0"/>
              </a:spcAft>
              <a:buFont typeface="Arial" charset="0"/>
              <a:buNone/>
              <a:defRPr/>
            </a:pPr>
            <a:r>
              <a:rPr lang="en-US" sz="2200" b="1" dirty="0" smtClean="0">
                <a:solidFill>
                  <a:srgbClr val="0070C0"/>
                </a:solidFill>
              </a:rPr>
              <a:t>3. Suspensions</a:t>
            </a:r>
          </a:p>
          <a:p>
            <a:pPr marL="274320" indent="-274320" fontAlgn="auto">
              <a:spcBef>
                <a:spcPts val="580"/>
              </a:spcBef>
              <a:spcAft>
                <a:spcPts val="0"/>
              </a:spcAft>
              <a:buFont typeface="Wingdings 2"/>
              <a:buNone/>
              <a:defRPr/>
            </a:pPr>
            <a:r>
              <a:rPr lang="en-US" sz="2200" dirty="0" smtClean="0"/>
              <a:t> This instability occurs due to:</a:t>
            </a:r>
          </a:p>
          <a:p>
            <a:pPr marL="274320" indent="-274320" fontAlgn="auto">
              <a:spcBef>
                <a:spcPts val="580"/>
              </a:spcBef>
              <a:spcAft>
                <a:spcPts val="0"/>
              </a:spcAft>
              <a:buNone/>
              <a:defRPr/>
            </a:pPr>
            <a:r>
              <a:rPr lang="en-US" sz="2200" dirty="0" smtClean="0"/>
              <a:t>	a. Particle diameter</a:t>
            </a:r>
          </a:p>
          <a:p>
            <a:pPr marL="274320" indent="-274320" fontAlgn="auto">
              <a:spcBef>
                <a:spcPts val="580"/>
              </a:spcBef>
              <a:spcAft>
                <a:spcPts val="0"/>
              </a:spcAft>
              <a:buNone/>
              <a:defRPr/>
            </a:pPr>
            <a:r>
              <a:rPr lang="en-US" sz="2200" dirty="0" smtClean="0"/>
              <a:t>	b. Viscosity of surrounded media</a:t>
            </a:r>
          </a:p>
          <a:p>
            <a:pPr marL="274320" indent="-274320" fontAlgn="auto">
              <a:spcBef>
                <a:spcPts val="580"/>
              </a:spcBef>
              <a:spcAft>
                <a:spcPts val="0"/>
              </a:spcAft>
              <a:buNone/>
              <a:defRPr/>
            </a:pPr>
            <a:r>
              <a:rPr lang="en-US" sz="2200" dirty="0" smtClean="0"/>
              <a:t>	c. Temperature                                           </a:t>
            </a:r>
          </a:p>
          <a:p>
            <a:pPr marL="274320" indent="-274320" fontAlgn="auto">
              <a:spcBef>
                <a:spcPts val="580"/>
              </a:spcBef>
              <a:spcAft>
                <a:spcPts val="0"/>
              </a:spcAft>
              <a:buNone/>
              <a:defRPr/>
            </a:pPr>
            <a:r>
              <a:rPr lang="en-US" sz="2200" dirty="0" smtClean="0"/>
              <a:t>	d. pH</a:t>
            </a:r>
          </a:p>
          <a:p>
            <a:pPr marL="274320" indent="-274320" fontAlgn="auto">
              <a:spcBef>
                <a:spcPts val="580"/>
              </a:spcBef>
              <a:spcAft>
                <a:spcPts val="0"/>
              </a:spcAft>
              <a:buNone/>
              <a:defRPr/>
            </a:pPr>
            <a:r>
              <a:rPr lang="en-US" sz="2200" dirty="0" smtClean="0"/>
              <a:t>	e. Presence of microbes</a:t>
            </a:r>
          </a:p>
          <a:p>
            <a:pPr marL="274320" indent="-274320" fontAlgn="auto">
              <a:spcBef>
                <a:spcPts val="580"/>
              </a:spcBef>
              <a:spcAft>
                <a:spcPts val="0"/>
              </a:spcAft>
              <a:buFont typeface="Wingdings 2"/>
              <a:buChar char=""/>
              <a:defRPr/>
            </a:pPr>
            <a:r>
              <a:rPr lang="en-US" sz="2200" b="1" i="1" dirty="0" smtClean="0"/>
              <a:t>Instability problems</a:t>
            </a:r>
          </a:p>
          <a:p>
            <a:pPr marL="457200" indent="-457200" fontAlgn="auto">
              <a:spcBef>
                <a:spcPts val="580"/>
              </a:spcBef>
              <a:spcAft>
                <a:spcPts val="0"/>
              </a:spcAft>
              <a:buNone/>
              <a:defRPr/>
            </a:pPr>
            <a:r>
              <a:rPr lang="en-US" sz="2200" dirty="0" smtClean="0"/>
              <a:t>	1. Settling                                                    </a:t>
            </a:r>
          </a:p>
          <a:p>
            <a:pPr marL="457200" indent="-457200" fontAlgn="auto">
              <a:spcBef>
                <a:spcPts val="580"/>
              </a:spcBef>
              <a:spcAft>
                <a:spcPts val="0"/>
              </a:spcAft>
              <a:buNone/>
              <a:defRPr/>
            </a:pPr>
            <a:r>
              <a:rPr lang="en-US" sz="2200" dirty="0" smtClean="0"/>
              <a:t>	2. Caking</a:t>
            </a:r>
          </a:p>
          <a:p>
            <a:pPr marL="274320" indent="-274320" fontAlgn="auto">
              <a:spcBef>
                <a:spcPts val="580"/>
              </a:spcBef>
              <a:spcAft>
                <a:spcPts val="0"/>
              </a:spcAft>
              <a:buNone/>
              <a:defRPr/>
            </a:pPr>
            <a:r>
              <a:rPr lang="en-US" sz="2200" dirty="0" smtClean="0"/>
              <a:t>	   3. Crystal growth</a:t>
            </a:r>
          </a:p>
          <a:p>
            <a:pPr marL="274320" indent="-274320" fontAlgn="auto">
              <a:spcBef>
                <a:spcPts val="580"/>
              </a:spcBef>
              <a:spcAft>
                <a:spcPts val="0"/>
              </a:spcAft>
              <a:buFont typeface="Wingdings 2"/>
              <a:buChar char=""/>
              <a:defRPr/>
            </a:pPr>
            <a:r>
              <a:rPr lang="en-US" sz="2200" b="1" dirty="0" smtClean="0"/>
              <a:t>Effects</a:t>
            </a:r>
          </a:p>
          <a:p>
            <a:pPr marL="274320" indent="-274320" fontAlgn="auto">
              <a:spcBef>
                <a:spcPts val="580"/>
              </a:spcBef>
              <a:spcAft>
                <a:spcPts val="0"/>
              </a:spcAft>
              <a:buNone/>
              <a:defRPr/>
            </a:pPr>
            <a:r>
              <a:rPr lang="en-US" sz="2200" dirty="0" smtClean="0"/>
              <a:t>	Loss of drug content uniformity in different doses from the bottle and loss of elegance.</a:t>
            </a:r>
          </a:p>
          <a:p>
            <a:pPr marL="274320" indent="-274320" fontAlgn="auto">
              <a:spcBef>
                <a:spcPts val="580"/>
              </a:spcBef>
              <a:spcAft>
                <a:spcPts val="0"/>
              </a:spcAft>
              <a:buFont typeface="Wingdings 2"/>
              <a:buChar char=""/>
              <a:defRPr/>
            </a:pPr>
            <a:r>
              <a:rPr lang="en-US" sz="2200" b="1" dirty="0" smtClean="0"/>
              <a:t>Steps to prevent instability</a:t>
            </a:r>
          </a:p>
          <a:p>
            <a:pPr marL="274320" indent="-274320" fontAlgn="auto">
              <a:spcBef>
                <a:spcPts val="580"/>
              </a:spcBef>
              <a:spcAft>
                <a:spcPts val="0"/>
              </a:spcAft>
              <a:buNone/>
              <a:defRPr/>
            </a:pPr>
            <a:r>
              <a:rPr lang="en-US" sz="2200" dirty="0" smtClean="0"/>
              <a:t>	Design of product based on proper pre-formulation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a:t>PHr 416</a:t>
            </a:r>
          </a:p>
        </p:txBody>
      </p:sp>
      <p:sp>
        <p:nvSpPr>
          <p:cNvPr id="12290" name="Content Placeholder 2"/>
          <p:cNvSpPr>
            <a:spLocks noGrp="1"/>
          </p:cNvSpPr>
          <p:nvPr>
            <p:ph sz="quarter" idx="1"/>
          </p:nvPr>
        </p:nvSpPr>
        <p:spPr>
          <a:xfrm>
            <a:off x="304800" y="304800"/>
            <a:ext cx="8534400" cy="6248400"/>
          </a:xfrm>
          <a:solidFill>
            <a:schemeClr val="bg1"/>
          </a:solidFill>
        </p:spPr>
        <p:txBody>
          <a:bodyPr>
            <a:normAutofit fontScale="92500" lnSpcReduction="10000"/>
          </a:bodyPr>
          <a:lstStyle/>
          <a:p>
            <a:pPr marL="274320" indent="-274320" fontAlgn="auto">
              <a:spcBef>
                <a:spcPts val="580"/>
              </a:spcBef>
              <a:spcAft>
                <a:spcPts val="0"/>
              </a:spcAft>
              <a:buFont typeface="Arial" charset="0"/>
              <a:buNone/>
              <a:defRPr/>
            </a:pPr>
            <a:r>
              <a:rPr lang="en-US" sz="2400" b="1" dirty="0" smtClean="0">
                <a:solidFill>
                  <a:srgbClr val="FF0000"/>
                </a:solidFill>
              </a:rPr>
              <a:t>4. Emulsions</a:t>
            </a:r>
          </a:p>
          <a:p>
            <a:pPr marL="274320" indent="-274320" fontAlgn="auto">
              <a:spcBef>
                <a:spcPts val="580"/>
              </a:spcBef>
              <a:spcAft>
                <a:spcPts val="0"/>
              </a:spcAft>
              <a:buFont typeface="Wingdings 2"/>
              <a:buNone/>
              <a:defRPr/>
            </a:pPr>
            <a:r>
              <a:rPr lang="en-US" sz="2000" b="1" dirty="0" smtClean="0"/>
              <a:t>This instability occurs due to:</a:t>
            </a:r>
          </a:p>
          <a:p>
            <a:pPr marL="274320" indent="-274320" fontAlgn="auto">
              <a:spcBef>
                <a:spcPts val="580"/>
              </a:spcBef>
              <a:spcAft>
                <a:spcPts val="0"/>
              </a:spcAft>
              <a:buNone/>
              <a:defRPr/>
            </a:pPr>
            <a:r>
              <a:rPr lang="en-US" sz="2000" dirty="0" smtClean="0"/>
              <a:t>	a. Droplet diameter</a:t>
            </a:r>
          </a:p>
          <a:p>
            <a:pPr marL="274320" indent="-274320" fontAlgn="auto">
              <a:spcBef>
                <a:spcPts val="580"/>
              </a:spcBef>
              <a:spcAft>
                <a:spcPts val="0"/>
              </a:spcAft>
              <a:buNone/>
              <a:defRPr/>
            </a:pPr>
            <a:r>
              <a:rPr lang="en-US" sz="2000" dirty="0" smtClean="0"/>
              <a:t>	b. Viscosity</a:t>
            </a:r>
          </a:p>
          <a:p>
            <a:pPr marL="274320" indent="-274320" fontAlgn="auto">
              <a:spcBef>
                <a:spcPts val="580"/>
              </a:spcBef>
              <a:spcAft>
                <a:spcPts val="0"/>
              </a:spcAft>
              <a:buNone/>
              <a:defRPr/>
            </a:pPr>
            <a:r>
              <a:rPr lang="en-US" sz="2000" dirty="0" smtClean="0"/>
              <a:t>	c. Difference in Density</a:t>
            </a:r>
          </a:p>
          <a:p>
            <a:pPr marL="274320" indent="-274320" fontAlgn="auto">
              <a:spcBef>
                <a:spcPts val="580"/>
              </a:spcBef>
              <a:spcAft>
                <a:spcPts val="0"/>
              </a:spcAft>
              <a:buNone/>
              <a:defRPr/>
            </a:pPr>
            <a:r>
              <a:rPr lang="en-US" sz="2000" dirty="0" smtClean="0"/>
              <a:t>	d. Temperature</a:t>
            </a:r>
          </a:p>
          <a:p>
            <a:pPr marL="274320" indent="-274320" fontAlgn="auto">
              <a:spcBef>
                <a:spcPts val="580"/>
              </a:spcBef>
              <a:spcAft>
                <a:spcPts val="0"/>
              </a:spcAft>
              <a:buNone/>
              <a:defRPr/>
            </a:pPr>
            <a:r>
              <a:rPr lang="en-US" sz="2000" dirty="0" smtClean="0"/>
              <a:t>	e. pH</a:t>
            </a:r>
          </a:p>
          <a:p>
            <a:pPr marL="274320" indent="-274320" fontAlgn="auto">
              <a:spcBef>
                <a:spcPts val="580"/>
              </a:spcBef>
              <a:spcAft>
                <a:spcPts val="0"/>
              </a:spcAft>
              <a:buNone/>
              <a:defRPr/>
            </a:pPr>
            <a:r>
              <a:rPr lang="en-US" sz="2000" dirty="0" smtClean="0"/>
              <a:t>	f. Presence of microbes</a:t>
            </a:r>
          </a:p>
          <a:p>
            <a:pPr marL="274320" indent="-274320" fontAlgn="auto">
              <a:spcBef>
                <a:spcPts val="580"/>
              </a:spcBef>
              <a:spcAft>
                <a:spcPts val="0"/>
              </a:spcAft>
              <a:buFont typeface="Wingdings 2"/>
              <a:buChar char=""/>
              <a:defRPr/>
            </a:pPr>
            <a:r>
              <a:rPr lang="en-US" sz="2000" b="1" dirty="0" smtClean="0"/>
              <a:t>Instability problems</a:t>
            </a:r>
          </a:p>
          <a:p>
            <a:pPr marL="274320">
              <a:spcBef>
                <a:spcPts val="580"/>
              </a:spcBef>
              <a:buNone/>
              <a:defRPr/>
            </a:pPr>
            <a:r>
              <a:rPr lang="en-US" sz="2000" dirty="0" smtClean="0"/>
              <a:t>	1. Creaming </a:t>
            </a:r>
            <a:r>
              <a:rPr lang="en-US" sz="2000" dirty="0" smtClean="0">
                <a:sym typeface="Wingdings" pitchFamily="2" charset="2"/>
              </a:rPr>
              <a:t> </a:t>
            </a:r>
            <a:r>
              <a:rPr lang="en-US" sz="2000" dirty="0" smtClean="0"/>
              <a:t>occurs when dispersed oil droplets merge and rise to the top of an o/w emulsion or settle to the bottom in w/o emulsions. In both cases, the emulsion can be easily </a:t>
            </a:r>
            <a:r>
              <a:rPr lang="en-US" sz="2000" dirty="0" err="1" smtClean="0"/>
              <a:t>redispersed</a:t>
            </a:r>
            <a:r>
              <a:rPr lang="en-US" sz="2000" dirty="0" smtClean="0"/>
              <a:t> by shaking.</a:t>
            </a:r>
          </a:p>
          <a:p>
            <a:pPr marL="274320">
              <a:spcBef>
                <a:spcPts val="580"/>
              </a:spcBef>
              <a:buNone/>
              <a:defRPr/>
            </a:pPr>
            <a:r>
              <a:rPr lang="en-US" sz="2000" dirty="0" smtClean="0"/>
              <a:t>	2. Cracking/</a:t>
            </a:r>
            <a:r>
              <a:rPr lang="ms-MY" sz="2000" b="1" dirty="0" smtClean="0">
                <a:solidFill>
                  <a:schemeClr val="accent1">
                    <a:lumMod val="50000"/>
                  </a:schemeClr>
                </a:solidFill>
              </a:rPr>
              <a:t> Coalscence </a:t>
            </a:r>
            <a:r>
              <a:rPr lang="ms-MY" sz="2000" b="1" dirty="0" smtClean="0">
                <a:solidFill>
                  <a:schemeClr val="accent1">
                    <a:lumMod val="50000"/>
                  </a:schemeClr>
                </a:solidFill>
                <a:sym typeface="Wingdings" pitchFamily="2" charset="2"/>
              </a:rPr>
              <a:t></a:t>
            </a:r>
            <a:r>
              <a:rPr lang="en-US" sz="2000" b="1" dirty="0" smtClean="0"/>
              <a:t> Coalescence (breaking or cracking)</a:t>
            </a:r>
            <a:r>
              <a:rPr lang="en-US" sz="2000" dirty="0" smtClean="0"/>
              <a:t> is the complete and irreversible separation and fusion of the dispersed phase. Finally, a phenomenon known as </a:t>
            </a:r>
            <a:r>
              <a:rPr lang="en-US" sz="2000" b="1" dirty="0" smtClean="0"/>
              <a:t>phase inversion </a:t>
            </a:r>
            <a:r>
              <a:rPr lang="en-US" sz="2000" dirty="0" smtClean="0"/>
              <a:t>or a change from w/o to o/w (or vice versa) may occur</a:t>
            </a:r>
          </a:p>
          <a:p>
            <a:pPr marL="274320" indent="-274320" fontAlgn="auto">
              <a:spcBef>
                <a:spcPts val="580"/>
              </a:spcBef>
              <a:spcAft>
                <a:spcPts val="0"/>
              </a:spcAft>
              <a:buFont typeface="Wingdings 2"/>
              <a:buChar char=""/>
              <a:defRPr/>
            </a:pPr>
            <a:r>
              <a:rPr lang="en-US" sz="2000" b="1" dirty="0" smtClean="0"/>
              <a:t>Effects</a:t>
            </a:r>
          </a:p>
          <a:p>
            <a:pPr marL="274320" indent="-274320" fontAlgn="auto">
              <a:spcBef>
                <a:spcPts val="580"/>
              </a:spcBef>
              <a:spcAft>
                <a:spcPts val="0"/>
              </a:spcAft>
              <a:buNone/>
              <a:defRPr/>
            </a:pPr>
            <a:r>
              <a:rPr lang="en-US" sz="2000" dirty="0" smtClean="0"/>
              <a:t>	Loss of drug content uniformity in different doses from the bottle and loss of elegance.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a:t>PHr 416</a:t>
            </a:r>
          </a:p>
        </p:txBody>
      </p:sp>
      <p:sp>
        <p:nvSpPr>
          <p:cNvPr id="18437" name="Content Placeholder 2"/>
          <p:cNvSpPr>
            <a:spLocks noGrp="1"/>
          </p:cNvSpPr>
          <p:nvPr>
            <p:ph sz="quarter" idx="1"/>
          </p:nvPr>
        </p:nvSpPr>
        <p:spPr>
          <a:xfrm>
            <a:off x="381000" y="731837"/>
            <a:ext cx="8229600" cy="4525963"/>
          </a:xfrm>
        </p:spPr>
        <p:txBody>
          <a:bodyPr>
            <a:noAutofit/>
          </a:bodyPr>
          <a:lstStyle/>
          <a:p>
            <a:pPr>
              <a:buFont typeface="Arial" charset="0"/>
              <a:buNone/>
            </a:pPr>
            <a:r>
              <a:rPr lang="en-US" sz="2000" b="1" dirty="0" smtClean="0">
                <a:solidFill>
                  <a:srgbClr val="00B050"/>
                </a:solidFill>
              </a:rPr>
              <a:t>5. Semisolids (Ointments and suppositories)</a:t>
            </a:r>
          </a:p>
          <a:p>
            <a:pPr>
              <a:buFont typeface="Wingdings 2" pitchFamily="18" charset="2"/>
              <a:buNone/>
            </a:pPr>
            <a:r>
              <a:rPr lang="en-US" sz="2000" b="1" dirty="0" smtClean="0"/>
              <a:t>  Instability problems</a:t>
            </a:r>
          </a:p>
          <a:p>
            <a:pPr>
              <a:buNone/>
            </a:pPr>
            <a:r>
              <a:rPr lang="en-US" sz="2000" dirty="0" smtClean="0"/>
              <a:t>Changes in:</a:t>
            </a:r>
          </a:p>
          <a:p>
            <a:pPr>
              <a:buNone/>
            </a:pPr>
            <a:r>
              <a:rPr lang="en-US" sz="2000" dirty="0" smtClean="0"/>
              <a:t>	a. Particle size, grittiness</a:t>
            </a:r>
          </a:p>
          <a:p>
            <a:pPr>
              <a:buNone/>
            </a:pPr>
            <a:r>
              <a:rPr lang="en-US" sz="2000" dirty="0" smtClean="0"/>
              <a:t>	b. Polymorphic state, or hydration or </a:t>
            </a:r>
            <a:r>
              <a:rPr lang="en-US" sz="2000" dirty="0" err="1" smtClean="0"/>
              <a:t>solvation</a:t>
            </a:r>
            <a:r>
              <a:rPr lang="en-US" sz="2000" dirty="0" smtClean="0"/>
              <a:t> state</a:t>
            </a:r>
          </a:p>
          <a:p>
            <a:pPr>
              <a:buNone/>
            </a:pPr>
            <a:r>
              <a:rPr lang="en-US" sz="2000" dirty="0" smtClean="0"/>
              <a:t>	c. loss of Consistency of ointment, </a:t>
            </a:r>
          </a:p>
          <a:p>
            <a:pPr>
              <a:buNone/>
            </a:pPr>
            <a:r>
              <a:rPr lang="en-US" sz="2000" dirty="0" smtClean="0"/>
              <a:t>	d. softening of suppository</a:t>
            </a:r>
          </a:p>
          <a:p>
            <a:pPr>
              <a:buNone/>
            </a:pPr>
            <a:r>
              <a:rPr lang="en-US" sz="2000" dirty="0" smtClean="0"/>
              <a:t>	e. drug release rate</a:t>
            </a:r>
          </a:p>
          <a:p>
            <a:pPr>
              <a:buNone/>
            </a:pPr>
            <a:r>
              <a:rPr lang="en-US" sz="2000" dirty="0" smtClean="0"/>
              <a:t>	f. Caking or coalescence.</a:t>
            </a:r>
          </a:p>
          <a:p>
            <a:pPr>
              <a:buNone/>
            </a:pPr>
            <a:r>
              <a:rPr lang="en-US" sz="2000" dirty="0" smtClean="0"/>
              <a:t>	g. Bleeding (separation of excessive amount of liquid )</a:t>
            </a:r>
          </a:p>
          <a:p>
            <a:pPr>
              <a:buNone/>
            </a:pPr>
            <a:r>
              <a:rPr lang="en-US" sz="2000" dirty="0" smtClean="0"/>
              <a:t>	H. discoloration </a:t>
            </a:r>
          </a:p>
          <a:p>
            <a:pPr>
              <a:buFont typeface="Wingdings 2" pitchFamily="18" charset="2"/>
              <a:buNone/>
            </a:pPr>
            <a:r>
              <a:rPr lang="en-US" sz="2000" b="1" dirty="0" smtClean="0"/>
              <a:t>Effects</a:t>
            </a:r>
          </a:p>
          <a:p>
            <a:pPr>
              <a:buNone/>
            </a:pPr>
            <a:r>
              <a:rPr lang="en-US" sz="2000" dirty="0" smtClean="0"/>
              <a:t>	Loss of drug content uniformity, loss of elegance and change in drug release rate.</a:t>
            </a:r>
          </a:p>
          <a:p>
            <a:pPr>
              <a:buNone/>
            </a:pPr>
            <a:r>
              <a:rPr lang="en-US" sz="2000" b="1" i="1" dirty="0" smtClean="0"/>
              <a:t>Steps to prevent instability</a:t>
            </a:r>
          </a:p>
          <a:p>
            <a:pPr>
              <a:buNone/>
            </a:pPr>
            <a:r>
              <a:rPr lang="en-US" sz="2000" dirty="0" smtClean="0"/>
              <a:t>	Design of product based on proper pre-formulation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A982B4E6-1AE7-4C68-99C6-206852BD696C}" type="datetime1">
              <a:rPr lang="en-US"/>
              <a:pPr/>
              <a:t>12/8/2016</a:t>
            </a:fld>
            <a:endParaRPr lang="en-US"/>
          </a:p>
        </p:txBody>
      </p:sp>
      <p:sp>
        <p:nvSpPr>
          <p:cNvPr id="19459"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a:t>PHr 416</a:t>
            </a:r>
          </a:p>
        </p:txBody>
      </p:sp>
      <p:sp>
        <p:nvSpPr>
          <p:cNvPr id="6" name="Slide Number Placeholder 5"/>
          <p:cNvSpPr>
            <a:spLocks noGrp="1"/>
          </p:cNvSpPr>
          <p:nvPr>
            <p:ph type="sldNum" sz="quarter" idx="12"/>
          </p:nvPr>
        </p:nvSpPr>
        <p:spPr/>
        <p:txBody>
          <a:bodyPr/>
          <a:lstStyle/>
          <a:p>
            <a:pPr>
              <a:defRPr/>
            </a:pPr>
            <a:fld id="{81834067-8F85-4069-9B31-AD28786B7CFB}" type="slidenum">
              <a:rPr lang="en-US"/>
              <a:pPr>
                <a:defRPr/>
              </a:pPr>
              <a:t>17</a:t>
            </a:fld>
            <a:endParaRPr lang="en-US"/>
          </a:p>
        </p:txBody>
      </p:sp>
      <p:sp>
        <p:nvSpPr>
          <p:cNvPr id="19461" name="Content Placeholder 2"/>
          <p:cNvSpPr>
            <a:spLocks noGrp="1"/>
          </p:cNvSpPr>
          <p:nvPr>
            <p:ph sz="quarter" idx="1"/>
          </p:nvPr>
        </p:nvSpPr>
        <p:spPr>
          <a:xfrm>
            <a:off x="533400" y="609600"/>
            <a:ext cx="8229600" cy="4525963"/>
          </a:xfrm>
        </p:spPr>
        <p:txBody>
          <a:bodyPr>
            <a:normAutofit fontScale="92500" lnSpcReduction="20000"/>
          </a:bodyPr>
          <a:lstStyle/>
          <a:p>
            <a:pPr>
              <a:buFont typeface="Arial" charset="0"/>
              <a:buNone/>
            </a:pPr>
            <a:r>
              <a:rPr lang="en-US" sz="2000" b="1" dirty="0" smtClean="0">
                <a:solidFill>
                  <a:srgbClr val="7030A0"/>
                </a:solidFill>
              </a:rPr>
              <a:t>6. Tablets</a:t>
            </a:r>
          </a:p>
          <a:p>
            <a:pPr>
              <a:buFont typeface="Wingdings 2" pitchFamily="18" charset="2"/>
              <a:buNone/>
            </a:pPr>
            <a:r>
              <a:rPr lang="en-US" sz="2000" b="1" dirty="0" smtClean="0"/>
              <a:t> Instability problems</a:t>
            </a:r>
          </a:p>
          <a:p>
            <a:pPr>
              <a:buNone/>
            </a:pPr>
            <a:r>
              <a:rPr lang="en-US" sz="2000" dirty="0" smtClean="0"/>
              <a:t>Change in</a:t>
            </a:r>
          </a:p>
          <a:p>
            <a:pPr>
              <a:buNone/>
            </a:pPr>
            <a:r>
              <a:rPr lang="en-US" sz="2000" dirty="0" smtClean="0"/>
              <a:t>	a. Disintegration time</a:t>
            </a:r>
          </a:p>
          <a:p>
            <a:pPr>
              <a:buNone/>
            </a:pPr>
            <a:r>
              <a:rPr lang="en-US" sz="2000" dirty="0" smtClean="0"/>
              <a:t>	b. Dissolution profile</a:t>
            </a:r>
          </a:p>
          <a:p>
            <a:pPr lvl="1">
              <a:buNone/>
            </a:pPr>
            <a:r>
              <a:rPr lang="en-US" sz="1800" dirty="0" smtClean="0"/>
              <a:t>c. Hardness</a:t>
            </a:r>
          </a:p>
          <a:p>
            <a:pPr>
              <a:buNone/>
            </a:pPr>
            <a:r>
              <a:rPr lang="en-US" sz="2000" dirty="0" smtClean="0"/>
              <a:t>	d. Appearance</a:t>
            </a:r>
          </a:p>
          <a:p>
            <a:pPr>
              <a:buNone/>
            </a:pPr>
            <a:r>
              <a:rPr lang="en-US" sz="2000" dirty="0" smtClean="0"/>
              <a:t>	E. excessive powders/ and/or pieces of tablets at the bottom of the containers (from abraded, crushed or broken tablets)</a:t>
            </a:r>
          </a:p>
          <a:p>
            <a:pPr>
              <a:buNone/>
            </a:pPr>
            <a:r>
              <a:rPr lang="en-US" sz="2000" dirty="0" smtClean="0"/>
              <a:t>	Cracks or chips on tablet surface; swelling; mottling; discoloration; fusion between tablets or the appearance of crystals on the tablets or the container walls</a:t>
            </a:r>
          </a:p>
          <a:p>
            <a:pPr>
              <a:buFont typeface="Wingdings 2" pitchFamily="18" charset="2"/>
              <a:buNone/>
            </a:pPr>
            <a:r>
              <a:rPr lang="en-US" sz="2000" b="1" dirty="0" smtClean="0"/>
              <a:t>Effects</a:t>
            </a:r>
          </a:p>
          <a:p>
            <a:pPr>
              <a:buNone/>
            </a:pPr>
            <a:r>
              <a:rPr lang="en-US" sz="2000" dirty="0" smtClean="0"/>
              <a:t>	Change in drug release</a:t>
            </a:r>
          </a:p>
          <a:p>
            <a:pPr>
              <a:buNone/>
            </a:pPr>
            <a:r>
              <a:rPr lang="en-US" sz="2000" b="1" i="1" dirty="0" smtClean="0"/>
              <a:t>Steps to prevent instability</a:t>
            </a:r>
          </a:p>
          <a:p>
            <a:pPr>
              <a:buNone/>
            </a:pPr>
            <a:r>
              <a:rPr lang="en-US" sz="2000" dirty="0" smtClean="0"/>
              <a:t>	Design of product based on proper pre-formulation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199" y="381000"/>
          <a:ext cx="8229600" cy="6492240"/>
        </p:xfrm>
        <a:graphic>
          <a:graphicData uri="http://schemas.openxmlformats.org/drawingml/2006/table">
            <a:tbl>
              <a:tblPr firstRow="1" bandRow="1">
                <a:tableStyleId>{5C22544A-7EE6-4342-B048-85BDC9FD1C3A}</a:tableStyleId>
              </a:tblPr>
              <a:tblGrid>
                <a:gridCol w="1371601"/>
                <a:gridCol w="3810000"/>
                <a:gridCol w="3047999"/>
              </a:tblGrid>
              <a:tr h="637540">
                <a:tc>
                  <a:txBody>
                    <a:bodyPr/>
                    <a:lstStyle/>
                    <a:p>
                      <a:r>
                        <a:rPr lang="ms-MY" sz="1800" b="1" kern="1200" baseline="0" dirty="0" smtClean="0">
                          <a:solidFill>
                            <a:schemeClr val="lt1"/>
                          </a:solidFill>
                          <a:latin typeface="+mn-lt"/>
                          <a:ea typeface="+mn-ea"/>
                          <a:cs typeface="+mn-cs"/>
                        </a:rPr>
                        <a:t>Tablet</a:t>
                      </a:r>
                      <a:endParaRPr lang="ms-MY" dirty="0"/>
                    </a:p>
                  </a:txBody>
                  <a:tcPr/>
                </a:tc>
                <a:tc>
                  <a:txBody>
                    <a:bodyPr/>
                    <a:lstStyle/>
                    <a:p>
                      <a:r>
                        <a:rPr lang="ms-MY" sz="1800" b="1" kern="1200" baseline="0" dirty="0" smtClean="0">
                          <a:solidFill>
                            <a:schemeClr val="lt1"/>
                          </a:solidFill>
                          <a:latin typeface="+mn-lt"/>
                          <a:ea typeface="+mn-ea"/>
                          <a:cs typeface="+mn-cs"/>
                        </a:rPr>
                        <a:t>Perubahan:</a:t>
                      </a:r>
                    </a:p>
                    <a:p>
                      <a:pPr marL="342900" indent="-342900">
                        <a:buFont typeface="+mj-lt"/>
                        <a:buAutoNum type="alphaLcParenR"/>
                      </a:pPr>
                      <a:r>
                        <a:rPr lang="ms-MY" sz="1800" b="1" kern="1200" baseline="0" dirty="0" smtClean="0">
                          <a:solidFill>
                            <a:schemeClr val="lt1"/>
                          </a:solidFill>
                          <a:latin typeface="+mn-lt"/>
                          <a:ea typeface="+mn-ea"/>
                          <a:cs typeface="+mn-cs"/>
                        </a:rPr>
                        <a:t>Disintegrasi waktu</a:t>
                      </a:r>
                    </a:p>
                    <a:p>
                      <a:pPr marL="342900" indent="-342900">
                        <a:buFont typeface="+mj-lt"/>
                        <a:buAutoNum type="alphaLcParenR"/>
                      </a:pPr>
                      <a:r>
                        <a:rPr lang="ms-MY" sz="1800" b="1" kern="1200" baseline="0" dirty="0" smtClean="0">
                          <a:solidFill>
                            <a:schemeClr val="lt1"/>
                          </a:solidFill>
                          <a:latin typeface="+mn-lt"/>
                          <a:ea typeface="+mn-ea"/>
                          <a:cs typeface="+mn-cs"/>
                        </a:rPr>
                        <a:t>Pembubaran profil</a:t>
                      </a:r>
                    </a:p>
                    <a:p>
                      <a:pPr marL="342900" indent="-342900">
                        <a:buFont typeface="+mj-lt"/>
                        <a:buAutoNum type="alphaLcParenR"/>
                      </a:pPr>
                      <a:r>
                        <a:rPr lang="ms-MY" sz="1800" b="1" kern="1200" baseline="0" dirty="0" smtClean="0">
                          <a:solidFill>
                            <a:schemeClr val="lt1"/>
                          </a:solidFill>
                          <a:latin typeface="+mn-lt"/>
                          <a:ea typeface="+mn-ea"/>
                          <a:cs typeface="+mn-cs"/>
                        </a:rPr>
                        <a:t>Kekerasan</a:t>
                      </a:r>
                    </a:p>
                    <a:p>
                      <a:pPr marL="342900" indent="-342900">
                        <a:buFont typeface="+mj-lt"/>
                        <a:buAutoNum type="alphaLcParenR"/>
                      </a:pPr>
                      <a:r>
                        <a:rPr lang="ms-MY" sz="1800" b="1" kern="1200" baseline="0" dirty="0" smtClean="0">
                          <a:solidFill>
                            <a:schemeClr val="lt1"/>
                          </a:solidFill>
                          <a:latin typeface="+mn-lt"/>
                          <a:ea typeface="+mn-ea"/>
                          <a:cs typeface="+mn-cs"/>
                        </a:rPr>
                        <a:t>Penampilan (lembut      dan jelek atau menjadi sangatkeras)</a:t>
                      </a:r>
                    </a:p>
                    <a:p>
                      <a:pPr marL="342900" indent="-342900">
                        <a:buFont typeface="+mj-lt"/>
                        <a:buAutoNum type="alphaLcParenR"/>
                      </a:pPr>
                      <a:r>
                        <a:rPr lang="en-US" sz="1800" dirty="0" smtClean="0"/>
                        <a:t>excessive powders/ and/or      pieces of tablets at the bottom of the containers (from abraded, crushed or broken tablets)</a:t>
                      </a:r>
                    </a:p>
                    <a:p>
                      <a:pPr marL="342900" indent="-342900">
                        <a:buFont typeface="+mj-lt"/>
                        <a:buAutoNum type="alphaLcParenR"/>
                      </a:pPr>
                      <a:r>
                        <a:rPr lang="en-US" sz="1800" dirty="0" smtClean="0"/>
                        <a:t>Cracks or chips on tablet surface; swelling; mottling; discoloration; fusion between tablets or the appearance of crystals on the tablets or the container walls</a:t>
                      </a:r>
                    </a:p>
                    <a:p>
                      <a:pPr marL="342900" indent="-342900">
                        <a:buFont typeface="+mj-lt"/>
                        <a:buAutoNum type="alphaLcParenR"/>
                      </a:pPr>
                      <a:endParaRPr lang="ms-MY" dirty="0"/>
                    </a:p>
                  </a:txBody>
                  <a:tcPr/>
                </a:tc>
                <a:tc>
                  <a:txBody>
                    <a:bodyPr/>
                    <a:lstStyle/>
                    <a:p>
                      <a:r>
                        <a:rPr lang="ms-MY" sz="1800" b="1" kern="1200" baseline="0" dirty="0" smtClean="0">
                          <a:solidFill>
                            <a:schemeClr val="lt1"/>
                          </a:solidFill>
                          <a:latin typeface="+mn-lt"/>
                          <a:ea typeface="+mn-ea"/>
                          <a:cs typeface="+mn-cs"/>
                        </a:rPr>
                        <a:t>Perubahan pelepasan obat</a:t>
                      </a:r>
                    </a:p>
                    <a:p>
                      <a:r>
                        <a:rPr lang="en-US" sz="1800" b="1" i="1" dirty="0" smtClean="0">
                          <a:solidFill>
                            <a:srgbClr val="FF0000"/>
                          </a:solidFill>
                        </a:rPr>
                        <a:t>Steps to prevent instability</a:t>
                      </a:r>
                    </a:p>
                    <a:p>
                      <a:r>
                        <a:rPr lang="en-US" sz="1800" dirty="0" smtClean="0"/>
                        <a:t>Design of product based on proper pre-formulation studies</a:t>
                      </a:r>
                      <a:endParaRPr lang="ms-MY" dirty="0"/>
                    </a:p>
                  </a:txBody>
                  <a:tcPr/>
                </a:tc>
              </a:tr>
              <a:tr h="637540">
                <a:tc>
                  <a:txBody>
                    <a:bodyPr/>
                    <a:lstStyle/>
                    <a:p>
                      <a:r>
                        <a:rPr lang="ms-MY" sz="1800" kern="1200" baseline="0" dirty="0" smtClean="0">
                          <a:solidFill>
                            <a:schemeClr val="dk1"/>
                          </a:solidFill>
                          <a:latin typeface="+mn-lt"/>
                          <a:ea typeface="+mn-ea"/>
                          <a:cs typeface="+mn-cs"/>
                        </a:rPr>
                        <a:t>Kapsul</a:t>
                      </a:r>
                      <a:endParaRPr lang="ms-MY" dirty="0"/>
                    </a:p>
                  </a:txBody>
                  <a:tcPr/>
                </a:tc>
                <a:tc>
                  <a:txBody>
                    <a:bodyPr/>
                    <a:lstStyle/>
                    <a:p>
                      <a:r>
                        <a:rPr lang="ms-MY" sz="1800" kern="1200" baseline="0" dirty="0" smtClean="0">
                          <a:solidFill>
                            <a:schemeClr val="dk1"/>
                          </a:solidFill>
                          <a:latin typeface="+mn-lt"/>
                          <a:ea typeface="+mn-ea"/>
                          <a:cs typeface="+mn-cs"/>
                        </a:rPr>
                        <a:t>Perubahan:</a:t>
                      </a:r>
                    </a:p>
                    <a:p>
                      <a:r>
                        <a:rPr lang="ms-MY" sz="1800" kern="1200" baseline="0" dirty="0" smtClean="0">
                          <a:solidFill>
                            <a:schemeClr val="dk1"/>
                          </a:solidFill>
                          <a:latin typeface="+mn-lt"/>
                          <a:ea typeface="+mn-ea"/>
                          <a:cs typeface="+mn-cs"/>
                        </a:rPr>
                        <a:t>a) Penampilan</a:t>
                      </a:r>
                    </a:p>
                    <a:p>
                      <a:r>
                        <a:rPr lang="ms-MY" sz="1800" kern="1200" baseline="0" dirty="0" smtClean="0">
                          <a:solidFill>
                            <a:schemeClr val="dk1"/>
                          </a:solidFill>
                          <a:latin typeface="+mn-lt"/>
                          <a:ea typeface="+mn-ea"/>
                          <a:cs typeface="+mn-cs"/>
                        </a:rPr>
                        <a:t>b) Pembubaran</a:t>
                      </a:r>
                    </a:p>
                    <a:p>
                      <a:r>
                        <a:rPr lang="ms-MY" sz="1800" kern="1200" baseline="0" dirty="0" smtClean="0">
                          <a:solidFill>
                            <a:schemeClr val="dk1"/>
                          </a:solidFill>
                          <a:latin typeface="+mn-lt"/>
                          <a:ea typeface="+mn-ea"/>
                          <a:cs typeface="+mn-cs"/>
                        </a:rPr>
                        <a:t>c) Kekuatan</a:t>
                      </a:r>
                      <a:endParaRPr lang="ms-MY" dirty="0"/>
                    </a:p>
                  </a:txBody>
                  <a:tcPr/>
                </a:tc>
                <a:tc>
                  <a:txBody>
                    <a:bodyPr/>
                    <a:lstStyle/>
                    <a:p>
                      <a:r>
                        <a:rPr lang="ms-MY" sz="1800" kern="1200" baseline="0" dirty="0" smtClean="0">
                          <a:solidFill>
                            <a:schemeClr val="dk1"/>
                          </a:solidFill>
                          <a:latin typeface="+mn-lt"/>
                          <a:ea typeface="+mn-ea"/>
                          <a:cs typeface="+mn-cs"/>
                        </a:rPr>
                        <a:t>Perubahan pelepasan obat</a:t>
                      </a:r>
                      <a:endParaRPr lang="ms-MY"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980367DA-6412-45C6-A41D-E82E0EA13FD5}" type="datetime1">
              <a:rPr lang="en-US"/>
              <a:pPr/>
              <a:t>12/8/2016</a:t>
            </a:fld>
            <a:endParaRPr lang="en-US"/>
          </a:p>
        </p:txBody>
      </p:sp>
      <p:sp>
        <p:nvSpPr>
          <p:cNvPr id="20483"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a:t>PHr 416</a:t>
            </a:r>
          </a:p>
        </p:txBody>
      </p:sp>
      <p:sp>
        <p:nvSpPr>
          <p:cNvPr id="6" name="Slide Number Placeholder 5"/>
          <p:cNvSpPr>
            <a:spLocks noGrp="1"/>
          </p:cNvSpPr>
          <p:nvPr>
            <p:ph type="sldNum" sz="quarter" idx="12"/>
          </p:nvPr>
        </p:nvSpPr>
        <p:spPr/>
        <p:txBody>
          <a:bodyPr/>
          <a:lstStyle/>
          <a:p>
            <a:pPr>
              <a:defRPr/>
            </a:pPr>
            <a:fld id="{856F5C13-097D-4DD4-B027-E53B0BC555D0}" type="slidenum">
              <a:rPr lang="en-US"/>
              <a:pPr>
                <a:defRPr/>
              </a:pPr>
              <a:t>19</a:t>
            </a:fld>
            <a:endParaRPr lang="en-US"/>
          </a:p>
        </p:txBody>
      </p:sp>
      <p:sp>
        <p:nvSpPr>
          <p:cNvPr id="15363" name="Content Placeholder 2"/>
          <p:cNvSpPr>
            <a:spLocks noGrp="1"/>
          </p:cNvSpPr>
          <p:nvPr>
            <p:ph sz="quarter" idx="1"/>
          </p:nvPr>
        </p:nvSpPr>
        <p:spPr>
          <a:xfrm>
            <a:off x="533400" y="990600"/>
            <a:ext cx="8382000" cy="4525963"/>
          </a:xfrm>
        </p:spPr>
        <p:txBody>
          <a:bodyPr>
            <a:normAutofit/>
          </a:bodyPr>
          <a:lstStyle/>
          <a:p>
            <a:pPr marL="274320" indent="-274320" fontAlgn="auto">
              <a:spcBef>
                <a:spcPts val="580"/>
              </a:spcBef>
              <a:spcAft>
                <a:spcPts val="0"/>
              </a:spcAft>
              <a:buFont typeface="Arial" charset="0"/>
              <a:buNone/>
              <a:defRPr/>
            </a:pPr>
            <a:r>
              <a:rPr lang="en-US" sz="2400" b="1" dirty="0" smtClean="0">
                <a:solidFill>
                  <a:schemeClr val="accent1">
                    <a:lumMod val="75000"/>
                  </a:schemeClr>
                </a:solidFill>
              </a:rPr>
              <a:t>7. Effervescent tablets, granules and powders</a:t>
            </a:r>
            <a:r>
              <a:rPr lang="en-US" sz="2400" b="1" dirty="0" smtClean="0"/>
              <a:t>: </a:t>
            </a:r>
          </a:p>
          <a:p>
            <a:pPr marL="274320" indent="-274320" fontAlgn="auto">
              <a:spcBef>
                <a:spcPts val="580"/>
              </a:spcBef>
              <a:spcAft>
                <a:spcPts val="0"/>
              </a:spcAft>
              <a:buFont typeface="Wingdings 2"/>
              <a:buChar char=""/>
              <a:defRPr/>
            </a:pPr>
            <a:r>
              <a:rPr lang="en-US" sz="2400" dirty="0" smtClean="0"/>
              <a:t>swelling of the mass or development of gas pressure is a specific sign of instability, indicating that some of the effervescent action has occurred prematurely.</a:t>
            </a:r>
            <a:r>
              <a:rPr lang="en-US" sz="2400" dirty="0" smtClean="0">
                <a:sym typeface="Wingdings" pitchFamily="2" charset="2"/>
              </a:rPr>
              <a:t> </a:t>
            </a:r>
            <a:r>
              <a:rPr lang="en-US" sz="2400" dirty="0" err="1" smtClean="0">
                <a:sym typeface="Wingdings" pitchFamily="2" charset="2"/>
              </a:rPr>
              <a:t>sediaan</a:t>
            </a:r>
            <a:r>
              <a:rPr lang="en-US" sz="2400" dirty="0" smtClean="0">
                <a:sym typeface="Wingdings" pitchFamily="2" charset="2"/>
              </a:rPr>
              <a:t>/</a:t>
            </a:r>
            <a:r>
              <a:rPr lang="en-US" sz="2400" dirty="0" err="1" smtClean="0">
                <a:sym typeface="Wingdings" pitchFamily="2" charset="2"/>
              </a:rPr>
              <a:t>kemasan</a:t>
            </a:r>
            <a:r>
              <a:rPr lang="en-US" sz="2400" dirty="0" smtClean="0">
                <a:sym typeface="Wingdings" pitchFamily="2" charset="2"/>
              </a:rPr>
              <a:t> </a:t>
            </a:r>
            <a:r>
              <a:rPr lang="en-US" sz="2400" dirty="0" err="1" smtClean="0">
                <a:sym typeface="Wingdings" pitchFamily="2" charset="2"/>
              </a:rPr>
              <a:t>mengembang</a:t>
            </a:r>
            <a:r>
              <a:rPr lang="en-US" sz="2400" dirty="0" smtClean="0">
                <a:sym typeface="Wingdings" pitchFamily="2" charset="2"/>
              </a:rPr>
              <a:t> </a:t>
            </a:r>
            <a:endParaRPr lang="en-US" sz="2400" dirty="0" smtClean="0"/>
          </a:p>
          <a:p>
            <a:pPr marL="274320" indent="-274320" fontAlgn="auto">
              <a:spcBef>
                <a:spcPts val="580"/>
              </a:spcBef>
              <a:spcAft>
                <a:spcPts val="0"/>
              </a:spcAft>
              <a:buFont typeface="Wingdings 2"/>
              <a:buChar char=""/>
              <a:defRPr/>
            </a:pPr>
            <a:r>
              <a:rPr lang="en-US" sz="2400" dirty="0" smtClean="0"/>
              <a:t>Powders and granules intended for constitution as suspension: unusual caked appearance ; </a:t>
            </a:r>
          </a:p>
          <a:p>
            <a:pPr marL="274320" indent="-274320" fontAlgn="auto">
              <a:spcBef>
                <a:spcPts val="580"/>
              </a:spcBef>
              <a:spcAft>
                <a:spcPts val="0"/>
              </a:spcAft>
              <a:buFont typeface="Wingdings 2"/>
              <a:buChar char=""/>
              <a:defRPr/>
            </a:pPr>
            <a:r>
              <a:rPr lang="en-US" sz="2400" dirty="0" smtClean="0"/>
              <a:t>presence of </a:t>
            </a:r>
            <a:r>
              <a:rPr lang="en-US" sz="2400" dirty="0" err="1" smtClean="0"/>
              <a:t>objectional</a:t>
            </a:r>
            <a:r>
              <a:rPr lang="en-US" sz="2400" dirty="0" smtClean="0"/>
              <a:t> </a:t>
            </a:r>
            <a:r>
              <a:rPr lang="en-US" sz="2400" dirty="0" err="1" smtClean="0"/>
              <a:t>odour</a:t>
            </a:r>
            <a:r>
              <a:rPr lang="en-US" sz="2400" dirty="0" smtClean="0"/>
              <a:t> may be evidence of instability </a:t>
            </a:r>
          </a:p>
          <a:p>
            <a:pPr marL="274320" indent="-274320" fontAlgn="auto">
              <a:spcBef>
                <a:spcPts val="580"/>
              </a:spcBef>
              <a:spcAft>
                <a:spcPts val="0"/>
              </a:spcAft>
              <a:buFont typeface="Wingdings 2"/>
              <a:buChar char=""/>
              <a:defRPr/>
            </a:pPr>
            <a:endParaRPr lang="en-US" sz="2400" dirty="0" smtClean="0"/>
          </a:p>
          <a:p>
            <a:pPr marL="274320" indent="-274320" fontAlgn="auto">
              <a:spcBef>
                <a:spcPts val="580"/>
              </a:spcBef>
              <a:spcAft>
                <a:spcPts val="0"/>
              </a:spcAft>
              <a:buFont typeface="Wingdings 2"/>
              <a:buChar char=""/>
              <a:defRPr/>
            </a:pPr>
            <a:endParaRPr lang="en-US"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PENDAHULUAN</a:t>
            </a:r>
            <a:endParaRPr lang="en-US" b="1" dirty="0"/>
          </a:p>
        </p:txBody>
      </p:sp>
      <p:sp>
        <p:nvSpPr>
          <p:cNvPr id="3" name="Content Placeholder 2"/>
          <p:cNvSpPr>
            <a:spLocks noGrp="1"/>
          </p:cNvSpPr>
          <p:nvPr>
            <p:ph idx="1"/>
          </p:nvPr>
        </p:nvSpPr>
        <p:spPr>
          <a:xfrm>
            <a:off x="1043492" y="2323653"/>
            <a:ext cx="6957508" cy="1333947"/>
          </a:xfrm>
        </p:spPr>
        <p:txBody>
          <a:bodyPr>
            <a:normAutofit/>
          </a:bodyPr>
          <a:lstStyle/>
          <a:p>
            <a:pPr marL="68580" indent="0">
              <a:buNone/>
            </a:pPr>
            <a:r>
              <a:rPr lang="en-US" b="1" dirty="0" smtClean="0"/>
              <a:t>STABILITAS </a:t>
            </a:r>
            <a:r>
              <a:rPr lang="en-US" b="1" dirty="0" err="1" smtClean="0"/>
              <a:t>adalah</a:t>
            </a:r>
            <a:r>
              <a:rPr lang="en-US" b="1" dirty="0" smtClean="0"/>
              <a:t> </a:t>
            </a:r>
            <a:r>
              <a:rPr lang="en-US" b="1" dirty="0" err="1" smtClean="0"/>
              <a:t>simbol</a:t>
            </a:r>
            <a:r>
              <a:rPr lang="en-US" b="1" dirty="0" smtClean="0"/>
              <a:t> </a:t>
            </a:r>
            <a:r>
              <a:rPr lang="en-US" b="1" dirty="0" err="1" smtClean="0"/>
              <a:t>dari</a:t>
            </a:r>
            <a:r>
              <a:rPr lang="en-US" b="1" dirty="0" smtClean="0"/>
              <a:t> </a:t>
            </a:r>
            <a:r>
              <a:rPr lang="en-US" b="1" dirty="0" err="1" smtClean="0"/>
              <a:t>kualitas</a:t>
            </a:r>
            <a:r>
              <a:rPr lang="en-US" b="1" dirty="0" smtClean="0"/>
              <a:t> </a:t>
            </a:r>
            <a:r>
              <a:rPr lang="en-US" b="1" dirty="0" err="1" smtClean="0"/>
              <a:t>suatu</a:t>
            </a:r>
            <a:r>
              <a:rPr lang="en-US" b="1" dirty="0" smtClean="0"/>
              <a:t> </a:t>
            </a:r>
            <a:r>
              <a:rPr lang="en-US" b="1" dirty="0" err="1" smtClean="0"/>
              <a:t>produk</a:t>
            </a:r>
            <a:r>
              <a:rPr lang="en-US" b="1" dirty="0" smtClean="0"/>
              <a:t> (</a:t>
            </a:r>
            <a:r>
              <a:rPr lang="en-US" b="1" dirty="0" err="1" smtClean="0"/>
              <a:t>obat</a:t>
            </a:r>
            <a:r>
              <a:rPr lang="en-US" b="1" dirty="0" smtClean="0"/>
              <a:t>, </a:t>
            </a:r>
            <a:r>
              <a:rPr lang="en-US" b="1" dirty="0" err="1" smtClean="0"/>
              <a:t>kosmetik</a:t>
            </a:r>
            <a:r>
              <a:rPr lang="en-US" b="1" dirty="0" smtClean="0"/>
              <a:t>, </a:t>
            </a:r>
            <a:r>
              <a:rPr lang="en-US" b="1" dirty="0" err="1" smtClean="0"/>
              <a:t>dan</a:t>
            </a:r>
            <a:r>
              <a:rPr lang="en-US" b="1" dirty="0" smtClean="0"/>
              <a:t> </a:t>
            </a:r>
            <a:r>
              <a:rPr lang="en-US" b="1" dirty="0" err="1" smtClean="0">
                <a:solidFill>
                  <a:srgbClr val="FF0000"/>
                </a:solidFill>
              </a:rPr>
              <a:t>atau</a:t>
            </a:r>
            <a:r>
              <a:rPr lang="en-US" b="1" dirty="0" smtClean="0">
                <a:solidFill>
                  <a:srgbClr val="FF0000"/>
                </a:solidFill>
              </a:rPr>
              <a:t> </a:t>
            </a:r>
            <a:r>
              <a:rPr lang="en-US" b="1" dirty="0" err="1" smtClean="0">
                <a:solidFill>
                  <a:srgbClr val="FF0000"/>
                </a:solidFill>
              </a:rPr>
              <a:t>makanan</a:t>
            </a:r>
            <a:r>
              <a:rPr lang="en-US" b="1" dirty="0" smtClean="0">
                <a:solidFill>
                  <a:srgbClr val="FF0000"/>
                </a:solidFill>
              </a:rPr>
              <a:t> </a:t>
            </a:r>
            <a:r>
              <a:rPr lang="en-US" b="1" dirty="0" err="1" smtClean="0">
                <a:solidFill>
                  <a:schemeClr val="tx1"/>
                </a:solidFill>
              </a:rPr>
              <a:t>dll</a:t>
            </a:r>
            <a:r>
              <a:rPr lang="en-US" b="1" dirty="0" smtClean="0"/>
              <a:t>)</a:t>
            </a:r>
            <a:endParaRPr lang="en-US"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495800"/>
            <a:ext cx="25908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45599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455994"/>
            <a:ext cx="2776824"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6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fld id="{72A26C18-B267-4971-AB8C-FF59EF031732}" type="datetime1">
              <a:rPr lang="en-US"/>
              <a:pPr/>
              <a:t>12/8/2016</a:t>
            </a:fld>
            <a:endParaRPr lang="en-US"/>
          </a:p>
        </p:txBody>
      </p:sp>
      <p:sp>
        <p:nvSpPr>
          <p:cNvPr id="21507" name="Footer Placeholder 4"/>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en-US"/>
              <a:t>PHr 416</a:t>
            </a:r>
          </a:p>
        </p:txBody>
      </p:sp>
      <p:sp>
        <p:nvSpPr>
          <p:cNvPr id="6" name="Slide Number Placeholder 5"/>
          <p:cNvSpPr>
            <a:spLocks noGrp="1"/>
          </p:cNvSpPr>
          <p:nvPr>
            <p:ph type="sldNum" sz="quarter" idx="12"/>
          </p:nvPr>
        </p:nvSpPr>
        <p:spPr/>
        <p:txBody>
          <a:bodyPr/>
          <a:lstStyle/>
          <a:p>
            <a:pPr>
              <a:defRPr/>
            </a:pPr>
            <a:fld id="{BDC54CE3-A68A-4908-9938-29CC101200F3}" type="slidenum">
              <a:rPr lang="en-US"/>
              <a:pPr>
                <a:defRPr/>
              </a:pPr>
              <a:t>20</a:t>
            </a:fld>
            <a:endParaRPr lang="en-US"/>
          </a:p>
        </p:txBody>
      </p:sp>
      <p:sp>
        <p:nvSpPr>
          <p:cNvPr id="21509" name="Content Placeholder 2"/>
          <p:cNvSpPr>
            <a:spLocks noGrp="1"/>
          </p:cNvSpPr>
          <p:nvPr>
            <p:ph sz="quarter" idx="1"/>
          </p:nvPr>
        </p:nvSpPr>
        <p:spPr>
          <a:xfrm>
            <a:off x="533400" y="838200"/>
            <a:ext cx="8229600" cy="4525963"/>
          </a:xfrm>
        </p:spPr>
        <p:txBody>
          <a:bodyPr>
            <a:normAutofit lnSpcReduction="10000"/>
          </a:bodyPr>
          <a:lstStyle/>
          <a:p>
            <a:pPr>
              <a:buFont typeface="Arial" charset="0"/>
              <a:buNone/>
            </a:pPr>
            <a:r>
              <a:rPr lang="en-US" sz="2400" b="1" dirty="0" smtClean="0">
                <a:solidFill>
                  <a:srgbClr val="C00000"/>
                </a:solidFill>
              </a:rPr>
              <a:t>8. Capsules</a:t>
            </a:r>
          </a:p>
          <a:p>
            <a:pPr>
              <a:buFont typeface="Wingdings 2" pitchFamily="18" charset="2"/>
              <a:buNone/>
            </a:pPr>
            <a:r>
              <a:rPr lang="en-US" sz="2400" b="1" dirty="0" smtClean="0"/>
              <a:t>Instability problems</a:t>
            </a:r>
          </a:p>
          <a:p>
            <a:pPr>
              <a:buNone/>
            </a:pPr>
            <a:r>
              <a:rPr lang="en-US" sz="2400" dirty="0" smtClean="0"/>
              <a:t>Change in</a:t>
            </a:r>
          </a:p>
          <a:p>
            <a:pPr>
              <a:buNone/>
            </a:pPr>
            <a:r>
              <a:rPr lang="en-US" sz="2400" dirty="0" smtClean="0"/>
              <a:t>	a. Appearance, hardness or softening of the shell </a:t>
            </a:r>
          </a:p>
          <a:p>
            <a:pPr>
              <a:buNone/>
            </a:pPr>
            <a:r>
              <a:rPr lang="en-US" sz="2400" dirty="0" smtClean="0"/>
              <a:t>	b. Dissolution</a:t>
            </a:r>
          </a:p>
          <a:p>
            <a:pPr>
              <a:buNone/>
            </a:pPr>
            <a:r>
              <a:rPr lang="en-US" sz="2400" dirty="0" smtClean="0"/>
              <a:t>	c. Strength</a:t>
            </a:r>
          </a:p>
          <a:p>
            <a:pPr>
              <a:buFont typeface="Wingdings 2" pitchFamily="18" charset="2"/>
              <a:buNone/>
            </a:pPr>
            <a:r>
              <a:rPr lang="en-US" sz="2400" b="1" dirty="0" smtClean="0"/>
              <a:t>Effects</a:t>
            </a:r>
          </a:p>
          <a:p>
            <a:pPr>
              <a:buNone/>
            </a:pPr>
            <a:r>
              <a:rPr lang="en-US" sz="2400" dirty="0" smtClean="0"/>
              <a:t>	Change in drug release</a:t>
            </a:r>
          </a:p>
          <a:p>
            <a:pPr>
              <a:buNone/>
            </a:pPr>
            <a:r>
              <a:rPr lang="en-US" sz="2400" b="1" i="1" dirty="0" smtClean="0"/>
              <a:t>Steps to prevent instability</a:t>
            </a:r>
          </a:p>
          <a:p>
            <a:pPr>
              <a:buNone/>
            </a:pPr>
            <a:r>
              <a:rPr lang="en-US" sz="2400" dirty="0" smtClean="0"/>
              <a:t>	Design of product based on proper pre-formulation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722864"/>
          </a:xfrm>
        </p:spPr>
        <p:txBody>
          <a:bodyPr>
            <a:normAutofit/>
          </a:bodyPr>
          <a:lstStyle/>
          <a:p>
            <a:r>
              <a:rPr lang="ms-MY" b="1" dirty="0" smtClean="0"/>
              <a:t>Stabilitas kimia</a:t>
            </a:r>
            <a:endParaRPr lang="ms-MY" dirty="0"/>
          </a:p>
        </p:txBody>
      </p:sp>
      <p:sp>
        <p:nvSpPr>
          <p:cNvPr id="3" name="Content Placeholder 2"/>
          <p:cNvSpPr>
            <a:spLocks noGrp="1"/>
          </p:cNvSpPr>
          <p:nvPr>
            <p:ph idx="1"/>
          </p:nvPr>
        </p:nvSpPr>
        <p:spPr>
          <a:xfrm>
            <a:off x="1043492" y="1447800"/>
            <a:ext cx="6777317" cy="3508977"/>
          </a:xfrm>
        </p:spPr>
        <p:txBody>
          <a:bodyPr/>
          <a:lstStyle/>
          <a:p>
            <a:r>
              <a:rPr lang="ms-MY" dirty="0" smtClean="0"/>
              <a:t>Stabilitas kimia berarti:</a:t>
            </a:r>
          </a:p>
          <a:p>
            <a:pPr>
              <a:buNone/>
            </a:pPr>
            <a:r>
              <a:rPr lang="ms-MY" dirty="0" smtClean="0"/>
              <a:t>   </a:t>
            </a:r>
            <a:r>
              <a:rPr lang="id-ID" dirty="0" smtClean="0"/>
              <a:t>A</a:t>
            </a:r>
            <a:r>
              <a:rPr lang="ms-MY" dirty="0" smtClean="0"/>
              <a:t>danya dekomposisi </a:t>
            </a:r>
            <a:r>
              <a:rPr lang="id-ID" dirty="0" smtClean="0"/>
              <a:t>secara</a:t>
            </a:r>
            <a:r>
              <a:rPr lang="ms-MY" dirty="0" smtClean="0"/>
              <a:t> kimia yang </a:t>
            </a:r>
            <a:r>
              <a:rPr lang="id-ID" dirty="0" smtClean="0"/>
              <a:t>termasuk </a:t>
            </a:r>
            <a:r>
              <a:rPr lang="ms-MY" dirty="0" smtClean="0"/>
              <a:t>dalam perumusan sebagai obat, pengawet atau eksipien lainnya.</a:t>
            </a:r>
          </a:p>
          <a:p>
            <a:r>
              <a:rPr lang="ms-MY" dirty="0" smtClean="0"/>
              <a:t>Dekomposisi ini dapat mempengaruhi stabilitas fisik dan kimia dari obat</a:t>
            </a:r>
            <a:endParaRPr lang="ms-MY"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77634" cy="646664"/>
          </a:xfrm>
        </p:spPr>
        <p:txBody>
          <a:bodyPr>
            <a:normAutofit/>
          </a:bodyPr>
          <a:lstStyle/>
          <a:p>
            <a:r>
              <a:rPr lang="ms-MY" sz="2800" b="1" dirty="0" smtClean="0"/>
              <a:t>Mekanisme Degradasi</a:t>
            </a:r>
            <a:endParaRPr lang="ms-MY" sz="2800" dirty="0"/>
          </a:p>
        </p:txBody>
      </p:sp>
      <p:sp>
        <p:nvSpPr>
          <p:cNvPr id="3" name="Content Placeholder 2"/>
          <p:cNvSpPr>
            <a:spLocks noGrp="1"/>
          </p:cNvSpPr>
          <p:nvPr>
            <p:ph idx="1"/>
          </p:nvPr>
        </p:nvSpPr>
        <p:spPr>
          <a:xfrm>
            <a:off x="533400" y="1295400"/>
            <a:ext cx="8077200" cy="4953000"/>
          </a:xfrm>
        </p:spPr>
        <p:txBody>
          <a:bodyPr>
            <a:normAutofit fontScale="85000" lnSpcReduction="20000"/>
          </a:bodyPr>
          <a:lstStyle/>
          <a:p>
            <a:r>
              <a:rPr lang="ms-MY" b="1" dirty="0" smtClean="0">
                <a:solidFill>
                  <a:schemeClr val="accent3">
                    <a:lumMod val="75000"/>
                  </a:schemeClr>
                </a:solidFill>
              </a:rPr>
              <a:t>Hidrolisis:</a:t>
            </a:r>
          </a:p>
          <a:p>
            <a:pPr>
              <a:buNone/>
            </a:pPr>
            <a:r>
              <a:rPr lang="fi-FI" dirty="0" smtClean="0"/>
              <a:t>   = Hidrolisis berarti "pemisahan oleh air''</a:t>
            </a:r>
          </a:p>
          <a:p>
            <a:pPr>
              <a:buNone/>
            </a:pPr>
            <a:r>
              <a:rPr lang="ms-MY" dirty="0" smtClean="0"/>
              <a:t>   = Terjadinya splitting</a:t>
            </a:r>
          </a:p>
          <a:p>
            <a:pPr>
              <a:buNone/>
            </a:pPr>
            <a:r>
              <a:rPr lang="ms-MY" dirty="0" smtClean="0"/>
              <a:t>   = Terjadi pemutusan ikatan akibat adanya air</a:t>
            </a:r>
          </a:p>
          <a:p>
            <a:pPr lvl="1"/>
            <a:r>
              <a:rPr lang="en-US" dirty="0" smtClean="0"/>
              <a:t>Esters </a:t>
            </a:r>
            <a:r>
              <a:rPr lang="en-US" dirty="0" smtClean="0">
                <a:sym typeface="Wingdings" pitchFamily="2" charset="2"/>
              </a:rPr>
              <a:t></a:t>
            </a:r>
            <a:r>
              <a:rPr lang="en-US" dirty="0" smtClean="0"/>
              <a:t>procaine, atropine, aspirin</a:t>
            </a:r>
          </a:p>
          <a:p>
            <a:pPr lvl="1"/>
            <a:r>
              <a:rPr lang="en-US" dirty="0" smtClean="0"/>
              <a:t>Amides </a:t>
            </a:r>
            <a:r>
              <a:rPr lang="en-US" dirty="0" smtClean="0">
                <a:sym typeface="Wingdings" pitchFamily="2" charset="2"/>
              </a:rPr>
              <a:t></a:t>
            </a:r>
            <a:r>
              <a:rPr lang="en-US" dirty="0" err="1" smtClean="0"/>
              <a:t>chloramphenicol</a:t>
            </a:r>
            <a:r>
              <a:rPr lang="en-US" dirty="0" smtClean="0"/>
              <a:t>, penicillin, </a:t>
            </a:r>
            <a:r>
              <a:rPr lang="en-US" dirty="0" err="1" smtClean="0"/>
              <a:t>cephalosporins</a:t>
            </a:r>
            <a:endParaRPr lang="en-US" dirty="0" smtClean="0"/>
          </a:p>
          <a:p>
            <a:pPr lvl="1"/>
            <a:endParaRPr lang="en-US" dirty="0" smtClean="0"/>
          </a:p>
          <a:p>
            <a:r>
              <a:rPr lang="en-US" b="1" dirty="0" err="1" smtClean="0">
                <a:solidFill>
                  <a:schemeClr val="accent3">
                    <a:lumMod val="75000"/>
                  </a:schemeClr>
                </a:solidFill>
              </a:rPr>
              <a:t>Oksidasi</a:t>
            </a:r>
            <a:r>
              <a:rPr lang="en-US" b="1" dirty="0">
                <a:solidFill>
                  <a:schemeClr val="accent3">
                    <a:lumMod val="75000"/>
                  </a:schemeClr>
                </a:solidFill>
              </a:rPr>
              <a:t>	</a:t>
            </a:r>
          </a:p>
          <a:p>
            <a:pPr>
              <a:buNone/>
            </a:pPr>
            <a:r>
              <a:rPr lang="ms-MY" dirty="0"/>
              <a:t>	Oksidasi senyawa anorganik dan organik dijelaskan oleh </a:t>
            </a:r>
            <a:r>
              <a:rPr lang="ms-MY" dirty="0" smtClean="0"/>
              <a:t>penambahan molekul oksigen (O) dan hilangnya </a:t>
            </a:r>
            <a:r>
              <a:rPr lang="ms-MY" dirty="0"/>
              <a:t>sebuah molekul hidrogen. Umumnya melibatkan radikal bebas yaitu elektron yg tidak punya pasangan sehingga lebih reaktif, contoh : </a:t>
            </a:r>
            <a:r>
              <a:rPr lang="ms-MY" dirty="0" smtClean="0"/>
              <a:t>oksigen</a:t>
            </a:r>
          </a:p>
          <a:p>
            <a:pPr lvl="1"/>
            <a:r>
              <a:rPr lang="en-US" dirty="0" smtClean="0"/>
              <a:t>susceptible compounds </a:t>
            </a:r>
            <a:r>
              <a:rPr lang="en-US" dirty="0" smtClean="0">
                <a:sym typeface="Wingdings" pitchFamily="2" charset="2"/>
              </a:rPr>
              <a:t></a:t>
            </a:r>
            <a:r>
              <a:rPr lang="en-US" dirty="0" smtClean="0"/>
              <a:t>phenols, aromatic amines, </a:t>
            </a:r>
            <a:r>
              <a:rPr lang="en-US" dirty="0" err="1" smtClean="0"/>
              <a:t>aldehydes</a:t>
            </a:r>
            <a:r>
              <a:rPr lang="en-US" dirty="0" smtClean="0"/>
              <a:t>, ethers, unsaturated aliphatic compounds</a:t>
            </a:r>
          </a:p>
          <a:p>
            <a:pPr lvl="1"/>
            <a:r>
              <a:rPr lang="en-US" dirty="0" smtClean="0"/>
              <a:t>Examples </a:t>
            </a:r>
            <a:r>
              <a:rPr lang="en-US" dirty="0" smtClean="0">
                <a:sym typeface="Wingdings" pitchFamily="2" charset="2"/>
              </a:rPr>
              <a:t> </a:t>
            </a:r>
            <a:r>
              <a:rPr lang="en-US" dirty="0" smtClean="0"/>
              <a:t>epinephrine, vitamin A, ascorbic acid</a:t>
            </a:r>
          </a:p>
          <a:p>
            <a:pPr>
              <a:buNone/>
            </a:pPr>
            <a:endParaRPr lang="ms-MY" dirty="0" smtClean="0"/>
          </a:p>
          <a:p>
            <a:endParaRPr lang="en-US" b="1" dirty="0" smtClean="0">
              <a:solidFill>
                <a:schemeClr val="accent3">
                  <a:lumMod val="75000"/>
                </a:schemeClr>
              </a:solidFill>
            </a:endParaRPr>
          </a:p>
        </p:txBody>
      </p:sp>
      <p:sp>
        <p:nvSpPr>
          <p:cNvPr id="5" name="TextBox 4"/>
          <p:cNvSpPr txBox="1"/>
          <p:nvPr/>
        </p:nvSpPr>
        <p:spPr>
          <a:xfrm>
            <a:off x="4724400" y="0"/>
            <a:ext cx="3352800" cy="461665"/>
          </a:xfrm>
          <a:prstGeom prst="rect">
            <a:avLst/>
          </a:prstGeom>
          <a:noFill/>
        </p:spPr>
        <p:txBody>
          <a:bodyPr wrap="square" rtlCol="0">
            <a:spAutoFit/>
          </a:bodyPr>
          <a:lstStyle/>
          <a:p>
            <a:pPr algn="ctr"/>
            <a:r>
              <a:rPr lang="ms-MY" sz="2400" b="1" dirty="0" smtClean="0">
                <a:solidFill>
                  <a:schemeClr val="bg1"/>
                </a:solidFill>
              </a:rPr>
              <a:t>Stabilitas kimia</a:t>
            </a:r>
            <a:endParaRPr lang="ms-MY" sz="2400" dirty="0">
              <a:solidFill>
                <a:schemeClr val="bg1"/>
              </a:solidFill>
            </a:endParaRPr>
          </a:p>
        </p:txBody>
      </p:sp>
    </p:spTree>
    <p:extLst>
      <p:ext uri="{BB962C8B-B14F-4D97-AF65-F5344CB8AC3E}">
        <p14:creationId xmlns:p14="http://schemas.microsoft.com/office/powerpoint/2010/main" val="80429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689629"/>
          </a:xfrm>
        </p:spPr>
        <p:txBody>
          <a:bodyPr>
            <a:normAutofit lnSpcReduction="10000"/>
          </a:bodyPr>
          <a:lstStyle/>
          <a:p>
            <a:r>
              <a:rPr lang="en-US" b="1" dirty="0" err="1" smtClean="0">
                <a:solidFill>
                  <a:schemeClr val="accent3">
                    <a:lumMod val="75000"/>
                  </a:schemeClr>
                </a:solidFill>
              </a:rPr>
              <a:t>Fotolisis</a:t>
            </a:r>
            <a:endParaRPr lang="en-US" b="1" dirty="0" smtClean="0">
              <a:solidFill>
                <a:schemeClr val="accent3">
                  <a:lumMod val="75000"/>
                </a:schemeClr>
              </a:solidFill>
            </a:endParaRPr>
          </a:p>
          <a:p>
            <a:pPr marL="68580" indent="0">
              <a:buNone/>
            </a:pPr>
            <a:r>
              <a:rPr lang="en-US" dirty="0" smtClean="0"/>
              <a:t>    </a:t>
            </a:r>
            <a:r>
              <a:rPr lang="en-US" dirty="0" err="1" smtClean="0"/>
              <a:t>Artinya</a:t>
            </a:r>
            <a:r>
              <a:rPr lang="en-US" dirty="0" smtClean="0"/>
              <a:t>: </a:t>
            </a:r>
            <a:r>
              <a:rPr lang="en-US" dirty="0" err="1" smtClean="0"/>
              <a:t>dekomposisi</a:t>
            </a:r>
            <a:r>
              <a:rPr lang="en-US" dirty="0" smtClean="0"/>
              <a:t>  </a:t>
            </a:r>
            <a:r>
              <a:rPr lang="en-US" dirty="0" err="1" smtClean="0"/>
              <a:t>dikatalisis</a:t>
            </a:r>
            <a:r>
              <a:rPr lang="en-US" dirty="0" smtClean="0"/>
              <a:t> </a:t>
            </a:r>
            <a:r>
              <a:rPr lang="en-US" dirty="0" err="1" smtClean="0"/>
              <a:t>oleh</a:t>
            </a:r>
            <a:r>
              <a:rPr lang="en-US" dirty="0" smtClean="0"/>
              <a:t> </a:t>
            </a:r>
            <a:r>
              <a:rPr lang="en-US" dirty="0" err="1" smtClean="0"/>
              <a:t>cahaya</a:t>
            </a:r>
            <a:r>
              <a:rPr lang="en-US" dirty="0" smtClean="0"/>
              <a:t>.</a:t>
            </a:r>
            <a:endParaRPr lang="en-US" b="1" dirty="0" smtClean="0">
              <a:solidFill>
                <a:schemeClr val="accent3">
                  <a:lumMod val="75000"/>
                </a:schemeClr>
              </a:solidFill>
            </a:endParaRPr>
          </a:p>
          <a:p>
            <a:pPr marL="68580" indent="0">
              <a:buNone/>
            </a:pPr>
            <a:r>
              <a:rPr lang="en-US" dirty="0" smtClean="0"/>
              <a:t>    </a:t>
            </a:r>
            <a:r>
              <a:rPr lang="en-US" dirty="0" err="1" smtClean="0"/>
              <a:t>Molekul</a:t>
            </a:r>
            <a:r>
              <a:rPr lang="en-US" dirty="0" smtClean="0"/>
              <a:t> </a:t>
            </a:r>
            <a:r>
              <a:rPr lang="en-US" dirty="0" err="1" smtClean="0"/>
              <a:t>obat</a:t>
            </a:r>
            <a:r>
              <a:rPr lang="en-US" dirty="0" smtClean="0"/>
              <a:t> </a:t>
            </a:r>
            <a:r>
              <a:rPr lang="en-US" dirty="0" err="1" smtClean="0"/>
              <a:t>terkena</a:t>
            </a:r>
            <a:r>
              <a:rPr lang="en-US" dirty="0" smtClean="0"/>
              <a:t> </a:t>
            </a:r>
            <a:r>
              <a:rPr lang="en-US" dirty="0" err="1" smtClean="0"/>
              <a:t>sinar</a:t>
            </a:r>
            <a:r>
              <a:rPr lang="en-US" dirty="0" smtClean="0"/>
              <a:t> UV → </a:t>
            </a:r>
            <a:r>
              <a:rPr lang="en-US" dirty="0" err="1" smtClean="0"/>
              <a:t>menjadi</a:t>
            </a:r>
            <a:r>
              <a:rPr lang="en-US" dirty="0" smtClean="0"/>
              <a:t> </a:t>
            </a:r>
            <a:r>
              <a:rPr lang="en-US" dirty="0" err="1" smtClean="0"/>
              <a:t>radikal</a:t>
            </a:r>
            <a:r>
              <a:rPr lang="en-US" dirty="0" smtClean="0"/>
              <a:t> 	</a:t>
            </a:r>
            <a:r>
              <a:rPr lang="fi-FI" dirty="0" smtClean="0"/>
              <a:t>bebas → menguraikan/memutuskan ikatan 	kovalen menjadi ikatan terpisah.</a:t>
            </a:r>
          </a:p>
          <a:p>
            <a:pPr marL="68580" indent="0">
              <a:buNone/>
            </a:pPr>
            <a:r>
              <a:rPr lang="fi-FI" dirty="0" smtClean="0"/>
              <a:t>    </a:t>
            </a:r>
            <a:r>
              <a:rPr lang="fi-FI" b="1" dirty="0" smtClean="0">
                <a:solidFill>
                  <a:srgbClr val="0070C0"/>
                </a:solidFill>
              </a:rPr>
              <a:t>Example</a:t>
            </a:r>
            <a:r>
              <a:rPr lang="fi-FI" dirty="0" smtClean="0"/>
              <a:t>:</a:t>
            </a:r>
          </a:p>
          <a:p>
            <a:pPr marL="68580" indent="0">
              <a:buNone/>
            </a:pPr>
            <a:r>
              <a:rPr lang="fi-FI" dirty="0" smtClean="0"/>
              <a:t>	@ </a:t>
            </a:r>
            <a:r>
              <a:rPr lang="en-US" dirty="0" err="1" smtClean="0"/>
              <a:t>Asam</a:t>
            </a:r>
            <a:r>
              <a:rPr lang="en-US" dirty="0" smtClean="0"/>
              <a:t> </a:t>
            </a:r>
            <a:r>
              <a:rPr lang="en-US" dirty="0" err="1" smtClean="0"/>
              <a:t>lemak</a:t>
            </a:r>
            <a:r>
              <a:rPr lang="en-US" dirty="0" smtClean="0"/>
              <a:t> </a:t>
            </a:r>
            <a:r>
              <a:rPr lang="en-US" dirty="0" err="1" smtClean="0"/>
              <a:t>di</a:t>
            </a:r>
            <a:r>
              <a:rPr lang="en-US" dirty="0" smtClean="0"/>
              <a:t> </a:t>
            </a:r>
            <a:r>
              <a:rPr lang="en-US" dirty="0" err="1" smtClean="0"/>
              <a:t>alam</a:t>
            </a:r>
            <a:r>
              <a:rPr lang="en-US" dirty="0" smtClean="0"/>
              <a:t> </a:t>
            </a:r>
            <a:r>
              <a:rPr lang="en-US" dirty="0" err="1" smtClean="0"/>
              <a:t>kebanyakan</a:t>
            </a:r>
            <a:r>
              <a:rPr lang="en-US" dirty="0" smtClean="0"/>
              <a:t> </a:t>
            </a:r>
            <a:r>
              <a:rPr lang="en-US" dirty="0" err="1" smtClean="0"/>
              <a:t>berbetuk</a:t>
            </a:r>
            <a:r>
              <a:rPr lang="en-US" dirty="0" smtClean="0"/>
              <a:t> </a:t>
            </a:r>
            <a:r>
              <a:rPr lang="en-US" dirty="0" err="1" smtClean="0"/>
              <a:t>cis</a:t>
            </a:r>
            <a:endParaRPr lang="en-US" dirty="0" smtClean="0"/>
          </a:p>
          <a:p>
            <a:pPr marL="68580" indent="0">
              <a:buNone/>
            </a:pPr>
            <a:r>
              <a:rPr lang="en-US" dirty="0" smtClean="0">
                <a:sym typeface="Wingdings" pitchFamily="2" charset="2"/>
              </a:rPr>
              <a:t>	 </a:t>
            </a:r>
            <a:r>
              <a:rPr lang="en-US" dirty="0" err="1" smtClean="0"/>
              <a:t>asam</a:t>
            </a:r>
            <a:r>
              <a:rPr lang="en-US" dirty="0" smtClean="0"/>
              <a:t> </a:t>
            </a:r>
            <a:r>
              <a:rPr lang="en-US" dirty="0" err="1" smtClean="0"/>
              <a:t>lemak</a:t>
            </a:r>
            <a:r>
              <a:rPr lang="en-US" dirty="0" smtClean="0"/>
              <a:t> yang </a:t>
            </a:r>
            <a:r>
              <a:rPr lang="en-US" dirty="0" err="1" smtClean="0"/>
              <a:t>berubah</a:t>
            </a:r>
            <a:r>
              <a:rPr lang="en-US" dirty="0" smtClean="0"/>
              <a:t> 	</a:t>
            </a:r>
            <a:r>
              <a:rPr lang="en-US" dirty="0" err="1" smtClean="0"/>
              <a:t>menjadi</a:t>
            </a:r>
            <a:r>
              <a:rPr lang="en-US" dirty="0" smtClean="0"/>
              <a:t> trans </a:t>
            </a:r>
          </a:p>
          <a:p>
            <a:pPr marL="68580" indent="0">
              <a:buNone/>
            </a:pPr>
            <a:r>
              <a:rPr lang="en-US" dirty="0" smtClean="0">
                <a:sym typeface="Wingdings" pitchFamily="2" charset="2"/>
              </a:rPr>
              <a:t>	 </a:t>
            </a:r>
            <a:r>
              <a:rPr lang="en-US" dirty="0" err="1" smtClean="0"/>
              <a:t>didalam</a:t>
            </a:r>
            <a:r>
              <a:rPr lang="en-US" dirty="0" smtClean="0"/>
              <a:t> </a:t>
            </a:r>
            <a:r>
              <a:rPr lang="en-US" dirty="0" err="1" smtClean="0"/>
              <a:t>tubuh</a:t>
            </a:r>
            <a:r>
              <a:rPr lang="en-US" dirty="0" smtClean="0"/>
              <a:t> </a:t>
            </a:r>
            <a:r>
              <a:rPr lang="en-US" dirty="0" err="1" smtClean="0"/>
              <a:t>susah</a:t>
            </a:r>
            <a:r>
              <a:rPr lang="en-US" dirty="0" smtClean="0"/>
              <a:t> 	</a:t>
            </a:r>
            <a:r>
              <a:rPr lang="en-US" dirty="0" err="1" smtClean="0"/>
              <a:t>untuk</a:t>
            </a:r>
            <a:r>
              <a:rPr lang="en-US" dirty="0" smtClean="0"/>
              <a:t> </a:t>
            </a:r>
            <a:r>
              <a:rPr lang="en-US" dirty="0" err="1" smtClean="0"/>
              <a:t>dimetabolisme</a:t>
            </a:r>
            <a:r>
              <a:rPr lang="en-US" dirty="0" smtClean="0"/>
              <a:t>.</a:t>
            </a:r>
          </a:p>
          <a:p>
            <a:pPr marL="68580" indent="0">
              <a:buNone/>
            </a:pPr>
            <a:endParaRPr lang="en-US" dirty="0" smtClean="0"/>
          </a:p>
          <a:p>
            <a:pPr marL="68580" lvl="2" indent="0">
              <a:buNone/>
            </a:pPr>
            <a:r>
              <a:rPr lang="en-US" dirty="0" smtClean="0"/>
              <a:t>	@ </a:t>
            </a:r>
            <a:r>
              <a:rPr lang="en-US" sz="2400" dirty="0" err="1" smtClean="0"/>
              <a:t>nifedipine</a:t>
            </a:r>
            <a:r>
              <a:rPr lang="en-US" sz="2400" dirty="0" smtClean="0"/>
              <a:t>, </a:t>
            </a:r>
            <a:r>
              <a:rPr lang="en-US" sz="2400" dirty="0" err="1" smtClean="0"/>
              <a:t>colchicine</a:t>
            </a:r>
            <a:r>
              <a:rPr lang="en-US" sz="2400" dirty="0" smtClean="0"/>
              <a:t>, chlorpromazine, 	riboflavin</a:t>
            </a:r>
          </a:p>
          <a:p>
            <a:pPr marL="68580" indent="0">
              <a:buNone/>
            </a:pPr>
            <a:endParaRPr lang="ms-MY" dirty="0" smtClean="0"/>
          </a:p>
          <a:p>
            <a:endParaRPr lang="ms-MY"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82136"/>
            <a:ext cx="7001434" cy="418064"/>
          </a:xfrm>
        </p:spPr>
        <p:txBody>
          <a:bodyPr>
            <a:normAutofit fontScale="90000"/>
          </a:bodyPr>
          <a:lstStyle/>
          <a:p>
            <a:r>
              <a:rPr lang="ms-MY" sz="2400" b="1" dirty="0"/>
              <a:t>Beberapa kelompok </a:t>
            </a:r>
            <a:r>
              <a:rPr lang="ms-MY" sz="2400" b="1" dirty="0" smtClean="0"/>
              <a:t>gugus Fungsional yang mengalami Hidrolisis:</a:t>
            </a:r>
            <a:endParaRPr lang="ms-MY"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4929619"/>
              </p:ext>
            </p:extLst>
          </p:nvPr>
        </p:nvGraphicFramePr>
        <p:xfrm>
          <a:off x="1042988" y="1991360"/>
          <a:ext cx="6777038" cy="3952240"/>
        </p:xfrm>
        <a:graphic>
          <a:graphicData uri="http://schemas.openxmlformats.org/drawingml/2006/table">
            <a:tbl>
              <a:tblPr firstRow="1" bandRow="1">
                <a:tableStyleId>{5C22544A-7EE6-4342-B048-85BDC9FD1C3A}</a:tableStyleId>
              </a:tblPr>
              <a:tblGrid>
                <a:gridCol w="3388519"/>
                <a:gridCol w="3388519"/>
              </a:tblGrid>
              <a:tr h="370840">
                <a:tc>
                  <a:txBody>
                    <a:bodyPr/>
                    <a:lstStyle/>
                    <a:p>
                      <a:r>
                        <a:rPr lang="en-US" dirty="0" err="1" smtClean="0"/>
                        <a:t>Tipe</a:t>
                      </a:r>
                      <a:r>
                        <a:rPr lang="en-US" dirty="0" smtClean="0"/>
                        <a:t> </a:t>
                      </a:r>
                      <a:r>
                        <a:rPr lang="en-US" dirty="0" err="1" smtClean="0"/>
                        <a:t>obat</a:t>
                      </a:r>
                      <a:endParaRPr lang="en-US" dirty="0"/>
                    </a:p>
                  </a:txBody>
                  <a:tcPr/>
                </a:tc>
                <a:tc>
                  <a:txBody>
                    <a:bodyPr/>
                    <a:lstStyle/>
                    <a:p>
                      <a:r>
                        <a:rPr lang="en-US" dirty="0" err="1" smtClean="0"/>
                        <a:t>contoh</a:t>
                      </a:r>
                      <a:endParaRPr lang="en-US" dirty="0" smtClean="0"/>
                    </a:p>
                  </a:txBody>
                  <a:tcPr/>
                </a:tc>
              </a:tr>
              <a:tr h="370840">
                <a:tc>
                  <a:txBody>
                    <a:bodyPr/>
                    <a:lstStyle/>
                    <a:p>
                      <a:r>
                        <a:rPr lang="en-US" dirty="0" smtClean="0"/>
                        <a:t>Ester</a:t>
                      </a:r>
                      <a:endParaRPr lang="en-US" dirty="0"/>
                    </a:p>
                  </a:txBody>
                  <a:tcPr/>
                </a:tc>
                <a:tc>
                  <a:txBody>
                    <a:bodyPr/>
                    <a:lstStyle/>
                    <a:p>
                      <a:r>
                        <a:rPr lang="en-US" dirty="0" smtClean="0"/>
                        <a:t>Aspirin, alkaloids</a:t>
                      </a:r>
                    </a:p>
                    <a:p>
                      <a:r>
                        <a:rPr lang="en-US" dirty="0" err="1" smtClean="0"/>
                        <a:t>Dexmethasne</a:t>
                      </a:r>
                      <a:r>
                        <a:rPr lang="en-US" dirty="0" smtClean="0"/>
                        <a:t> sodium phosphate</a:t>
                      </a:r>
                    </a:p>
                    <a:p>
                      <a:r>
                        <a:rPr lang="en-US" dirty="0" smtClean="0"/>
                        <a:t>Nitroglycerin</a:t>
                      </a:r>
                      <a:endParaRPr lang="en-US" dirty="0"/>
                    </a:p>
                  </a:txBody>
                  <a:tcPr/>
                </a:tc>
              </a:tr>
              <a:tr h="370840">
                <a:tc>
                  <a:txBody>
                    <a:bodyPr/>
                    <a:lstStyle/>
                    <a:p>
                      <a:r>
                        <a:rPr lang="en-US" dirty="0" smtClean="0"/>
                        <a:t>Lactone</a:t>
                      </a:r>
                      <a:endParaRPr lang="en-US" dirty="0"/>
                    </a:p>
                  </a:txBody>
                  <a:tcPr/>
                </a:tc>
                <a:tc>
                  <a:txBody>
                    <a:bodyPr/>
                    <a:lstStyle/>
                    <a:p>
                      <a:r>
                        <a:rPr lang="en-US" dirty="0" err="1" smtClean="0"/>
                        <a:t>Pilocarpine</a:t>
                      </a:r>
                      <a:endParaRPr lang="en-US" dirty="0" smtClean="0"/>
                    </a:p>
                    <a:p>
                      <a:r>
                        <a:rPr lang="en-US" dirty="0" smtClean="0"/>
                        <a:t>Spironolactone</a:t>
                      </a:r>
                      <a:endParaRPr lang="en-US" dirty="0"/>
                    </a:p>
                  </a:txBody>
                  <a:tcPr/>
                </a:tc>
              </a:tr>
              <a:tr h="370840">
                <a:tc>
                  <a:txBody>
                    <a:bodyPr/>
                    <a:lstStyle/>
                    <a:p>
                      <a:r>
                        <a:rPr lang="en-US" dirty="0" err="1" smtClean="0"/>
                        <a:t>Amida</a:t>
                      </a:r>
                      <a:endParaRPr lang="en-US" dirty="0"/>
                    </a:p>
                  </a:txBody>
                  <a:tcPr/>
                </a:tc>
                <a:tc>
                  <a:txBody>
                    <a:bodyPr/>
                    <a:lstStyle/>
                    <a:p>
                      <a:r>
                        <a:rPr lang="en-US" dirty="0" smtClean="0"/>
                        <a:t>Chloramphenicol</a:t>
                      </a:r>
                      <a:endParaRPr lang="en-US" dirty="0"/>
                    </a:p>
                  </a:txBody>
                  <a:tcPr/>
                </a:tc>
              </a:tr>
              <a:tr h="370840">
                <a:tc>
                  <a:txBody>
                    <a:bodyPr/>
                    <a:lstStyle/>
                    <a:p>
                      <a:r>
                        <a:rPr lang="en-US" dirty="0" smtClean="0"/>
                        <a:t>Lactam</a:t>
                      </a:r>
                      <a:endParaRPr lang="en-US" dirty="0"/>
                    </a:p>
                  </a:txBody>
                  <a:tcPr/>
                </a:tc>
                <a:tc>
                  <a:txBody>
                    <a:bodyPr/>
                    <a:lstStyle/>
                    <a:p>
                      <a:r>
                        <a:rPr lang="en-US" dirty="0" err="1" smtClean="0"/>
                        <a:t>Penicillins</a:t>
                      </a:r>
                      <a:endParaRPr lang="en-US" dirty="0" smtClean="0"/>
                    </a:p>
                    <a:p>
                      <a:r>
                        <a:rPr lang="en-US" dirty="0" err="1" smtClean="0"/>
                        <a:t>Cephalosporins</a:t>
                      </a:r>
                      <a:endParaRPr lang="en-US" dirty="0"/>
                    </a:p>
                  </a:txBody>
                  <a:tcPr/>
                </a:tc>
              </a:tr>
              <a:tr h="370840">
                <a:tc>
                  <a:txBody>
                    <a:bodyPr/>
                    <a:lstStyle/>
                    <a:p>
                      <a:r>
                        <a:rPr lang="en-US" dirty="0" err="1" smtClean="0"/>
                        <a:t>Imida</a:t>
                      </a:r>
                      <a:endParaRPr lang="en-US" dirty="0"/>
                    </a:p>
                  </a:txBody>
                  <a:tcPr/>
                </a:tc>
                <a:tc>
                  <a:txBody>
                    <a:bodyPr/>
                    <a:lstStyle/>
                    <a:p>
                      <a:r>
                        <a:rPr lang="en-US" dirty="0" err="1" smtClean="0"/>
                        <a:t>Glutethimide</a:t>
                      </a:r>
                      <a:endParaRPr lang="en-US" dirty="0"/>
                    </a:p>
                  </a:txBody>
                  <a:tcPr/>
                </a:tc>
              </a:tr>
              <a:tr h="370840">
                <a:tc>
                  <a:txBody>
                    <a:bodyPr/>
                    <a:lstStyle/>
                    <a:p>
                      <a:r>
                        <a:rPr lang="en-US" sz="1800" b="0" i="0" u="none" strike="noStrike" kern="1200" baseline="0" dirty="0" err="1" smtClean="0">
                          <a:solidFill>
                            <a:schemeClr val="dk1"/>
                          </a:solidFill>
                          <a:latin typeface="+mn-lt"/>
                          <a:ea typeface="+mn-ea"/>
                          <a:cs typeface="+mn-cs"/>
                        </a:rPr>
                        <a:t>Malonic</a:t>
                      </a:r>
                      <a:r>
                        <a:rPr lang="en-US" sz="1800" b="0" i="0" u="none" strike="noStrike" kern="1200" baseline="0" dirty="0" smtClean="0">
                          <a:solidFill>
                            <a:schemeClr val="dk1"/>
                          </a:solidFill>
                          <a:latin typeface="+mn-lt"/>
                          <a:ea typeface="+mn-ea"/>
                          <a:cs typeface="+mn-cs"/>
                        </a:rPr>
                        <a:t> urea</a:t>
                      </a:r>
                      <a:endParaRPr lang="en-US" dirty="0"/>
                    </a:p>
                  </a:txBody>
                  <a:tcPr/>
                </a:tc>
                <a:tc>
                  <a:txBody>
                    <a:bodyPr/>
                    <a:lstStyle/>
                    <a:p>
                      <a:r>
                        <a:rPr lang="en-US" sz="1800" b="0" i="0" u="none" strike="noStrike" kern="1200" baseline="0" dirty="0" smtClean="0">
                          <a:solidFill>
                            <a:schemeClr val="dk1"/>
                          </a:solidFill>
                          <a:latin typeface="+mn-lt"/>
                          <a:ea typeface="+mn-ea"/>
                          <a:cs typeface="+mn-cs"/>
                        </a:rPr>
                        <a:t>Barbiturates</a:t>
                      </a:r>
                      <a:endParaRPr lang="en-US"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82136"/>
            <a:ext cx="7077634" cy="646664"/>
          </a:xfrm>
        </p:spPr>
        <p:txBody>
          <a:bodyPr>
            <a:normAutofit fontScale="90000"/>
          </a:bodyPr>
          <a:lstStyle/>
          <a:p>
            <a:r>
              <a:rPr lang="en-US" sz="2400" b="1" dirty="0" err="1"/>
              <a:t>Beberapa</a:t>
            </a:r>
            <a:r>
              <a:rPr lang="en-US" sz="2400" b="1" dirty="0"/>
              <a:t> </a:t>
            </a:r>
            <a:r>
              <a:rPr lang="en-US" sz="2400" b="1" dirty="0" err="1" smtClean="0"/>
              <a:t>kelompok</a:t>
            </a:r>
            <a:r>
              <a:rPr lang="en-US" sz="2400" b="1" dirty="0" smtClean="0"/>
              <a:t> </a:t>
            </a:r>
            <a:r>
              <a:rPr lang="en-US" sz="2400" b="1" dirty="0" err="1" smtClean="0"/>
              <a:t>gugus</a:t>
            </a:r>
            <a:r>
              <a:rPr lang="en-US" sz="2400" b="1" dirty="0" smtClean="0"/>
              <a:t> </a:t>
            </a:r>
            <a:r>
              <a:rPr lang="en-US" sz="2400" b="1" dirty="0" err="1"/>
              <a:t>Fungsional</a:t>
            </a:r>
            <a:r>
              <a:rPr lang="en-US" sz="2400" b="1" dirty="0"/>
              <a:t> </a:t>
            </a:r>
            <a:r>
              <a:rPr lang="en-US" sz="2400" b="1" dirty="0" smtClean="0"/>
              <a:t>yang </a:t>
            </a:r>
            <a:r>
              <a:rPr lang="en-US" sz="2400" b="1" dirty="0" err="1" smtClean="0"/>
              <a:t>mengalami</a:t>
            </a:r>
            <a:r>
              <a:rPr lang="en-US" sz="2400" b="1" dirty="0" smtClean="0"/>
              <a:t> </a:t>
            </a:r>
            <a:r>
              <a:rPr lang="en-US" sz="2400" b="1" dirty="0" err="1" smtClean="0"/>
              <a:t>autoksidasi</a:t>
            </a:r>
            <a:r>
              <a:rPr lang="en-US" sz="2400" b="1" dirty="0" smtClean="0"/>
              <a:t>:</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6309662"/>
              </p:ext>
            </p:extLst>
          </p:nvPr>
        </p:nvGraphicFramePr>
        <p:xfrm>
          <a:off x="1042988" y="2324100"/>
          <a:ext cx="6777038" cy="2494280"/>
        </p:xfrm>
        <a:graphic>
          <a:graphicData uri="http://schemas.openxmlformats.org/drawingml/2006/table">
            <a:tbl>
              <a:tblPr firstRow="1" bandRow="1">
                <a:tableStyleId>{5C22544A-7EE6-4342-B048-85BDC9FD1C3A}</a:tableStyleId>
              </a:tblPr>
              <a:tblGrid>
                <a:gridCol w="3388519"/>
                <a:gridCol w="3388519"/>
              </a:tblGrid>
              <a:tr h="370840">
                <a:tc>
                  <a:txBody>
                    <a:bodyPr/>
                    <a:lstStyle/>
                    <a:p>
                      <a:r>
                        <a:rPr lang="en-US" dirty="0" smtClean="0"/>
                        <a:t>Functional group</a:t>
                      </a:r>
                      <a:endParaRPr lang="en-US" dirty="0"/>
                    </a:p>
                  </a:txBody>
                  <a:tcPr/>
                </a:tc>
                <a:tc>
                  <a:txBody>
                    <a:bodyPr/>
                    <a:lstStyle/>
                    <a:p>
                      <a:r>
                        <a:rPr lang="en-US" dirty="0" err="1" smtClean="0"/>
                        <a:t>Contoh</a:t>
                      </a:r>
                      <a:endParaRPr lang="en-US" dirty="0"/>
                    </a:p>
                  </a:txBody>
                  <a:tcPr/>
                </a:tc>
              </a:tr>
              <a:tr h="370840">
                <a:tc>
                  <a:txBody>
                    <a:bodyPr/>
                    <a:lstStyle/>
                    <a:p>
                      <a:r>
                        <a:rPr lang="en-US" sz="1800" b="0" i="0" u="none" strike="noStrike" kern="1200" baseline="0" dirty="0" err="1" smtClean="0">
                          <a:solidFill>
                            <a:schemeClr val="dk1"/>
                          </a:solidFill>
                          <a:latin typeface="+mn-lt"/>
                          <a:ea typeface="+mn-ea"/>
                          <a:cs typeface="+mn-cs"/>
                        </a:rPr>
                        <a:t>Catechols</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Catecholamines</a:t>
                      </a:r>
                      <a:r>
                        <a:rPr lang="en-US" sz="1800" b="0" i="0" u="none" strike="noStrike" kern="1200" baseline="0" dirty="0" smtClean="0">
                          <a:solidFill>
                            <a:schemeClr val="dk1"/>
                          </a:solidFill>
                          <a:latin typeface="+mn-lt"/>
                          <a:ea typeface="+mn-ea"/>
                          <a:cs typeface="+mn-cs"/>
                        </a:rPr>
                        <a:t> (dopamine)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Ethers</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Diethylether</a:t>
                      </a:r>
                      <a:endParaRPr lang="en-US" dirty="0"/>
                    </a:p>
                  </a:txBody>
                  <a:tcPr/>
                </a:tc>
              </a:tr>
              <a:tr h="370840">
                <a:tc>
                  <a:txBody>
                    <a:bodyPr/>
                    <a:lstStyle/>
                    <a:p>
                      <a:r>
                        <a:rPr lang="en-US" sz="1800" b="0" i="0" u="none" strike="noStrike" kern="1200" baseline="0" dirty="0" err="1" smtClean="0">
                          <a:solidFill>
                            <a:schemeClr val="dk1"/>
                          </a:solidFill>
                          <a:latin typeface="+mn-lt"/>
                          <a:ea typeface="+mn-ea"/>
                          <a:cs typeface="+mn-cs"/>
                        </a:rPr>
                        <a:t>Thiols</a:t>
                      </a:r>
                      <a:endParaRPr lang="en-US" dirty="0"/>
                    </a:p>
                  </a:txBody>
                  <a:tcPr/>
                </a:tc>
                <a:tc>
                  <a:txBody>
                    <a:bodyPr/>
                    <a:lstStyle/>
                    <a:p>
                      <a:r>
                        <a:rPr lang="en-US" sz="1800" b="0" i="0" u="none" strike="noStrike" kern="1200" baseline="0" dirty="0" err="1" smtClean="0">
                          <a:solidFill>
                            <a:schemeClr val="dk1"/>
                          </a:solidFill>
                          <a:latin typeface="+mn-lt"/>
                          <a:ea typeface="+mn-ea"/>
                          <a:cs typeface="+mn-cs"/>
                        </a:rPr>
                        <a:t>Dimercaprol</a:t>
                      </a:r>
                      <a:r>
                        <a:rPr lang="en-US" sz="1800" b="0" i="0" u="none" strike="noStrike" kern="1200" baseline="0" dirty="0" smtClean="0">
                          <a:solidFill>
                            <a:schemeClr val="dk1"/>
                          </a:solidFill>
                          <a:latin typeface="+mn-lt"/>
                          <a:ea typeface="+mn-ea"/>
                          <a:cs typeface="+mn-cs"/>
                        </a:rPr>
                        <a:t> (BAL)</a:t>
                      </a:r>
                      <a:endParaRPr lang="en-US" dirty="0"/>
                    </a:p>
                  </a:txBody>
                  <a:tcPr/>
                </a:tc>
              </a:tr>
              <a:tr h="370840">
                <a:tc>
                  <a:txBody>
                    <a:bodyPr/>
                    <a:lstStyle/>
                    <a:p>
                      <a:r>
                        <a:rPr lang="en-US" dirty="0" err="1" smtClean="0"/>
                        <a:t>Thioethers</a:t>
                      </a:r>
                      <a:endParaRPr lang="en-US" dirty="0"/>
                    </a:p>
                  </a:txBody>
                  <a:tcPr/>
                </a:tc>
                <a:tc>
                  <a:txBody>
                    <a:bodyPr/>
                    <a:lstStyle/>
                    <a:p>
                      <a:r>
                        <a:rPr lang="en-US" dirty="0" smtClean="0"/>
                        <a:t>Chlorpromazine</a:t>
                      </a:r>
                      <a:endParaRPr lang="en-US" dirty="0"/>
                    </a:p>
                  </a:txBody>
                  <a:tcPr/>
                </a:tc>
              </a:tr>
              <a:tr h="370840">
                <a:tc>
                  <a:txBody>
                    <a:bodyPr/>
                    <a:lstStyle/>
                    <a:p>
                      <a:r>
                        <a:rPr lang="en-US" dirty="0" smtClean="0"/>
                        <a:t>Carboxylic acids</a:t>
                      </a:r>
                      <a:endParaRPr lang="en-US" dirty="0"/>
                    </a:p>
                  </a:txBody>
                  <a:tcPr/>
                </a:tc>
                <a:tc>
                  <a:txBody>
                    <a:bodyPr/>
                    <a:lstStyle/>
                    <a:p>
                      <a:r>
                        <a:rPr lang="en-US" dirty="0" err="1" smtClean="0"/>
                        <a:t>Asam</a:t>
                      </a:r>
                      <a:r>
                        <a:rPr lang="en-US" dirty="0" smtClean="0"/>
                        <a:t> </a:t>
                      </a:r>
                      <a:r>
                        <a:rPr lang="en-US" dirty="0" err="1" smtClean="0"/>
                        <a:t>lemak</a:t>
                      </a:r>
                      <a:endParaRPr lang="en-US" dirty="0"/>
                    </a:p>
                  </a:txBody>
                  <a:tcPr/>
                </a:tc>
              </a:tr>
            </a:tbl>
          </a:graphicData>
        </a:graphic>
      </p:graphicFrame>
    </p:spTree>
    <p:extLst>
      <p:ext uri="{BB962C8B-B14F-4D97-AF65-F5344CB8AC3E}">
        <p14:creationId xmlns:p14="http://schemas.microsoft.com/office/powerpoint/2010/main" val="4108760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66800"/>
            <a:ext cx="7024744" cy="494264"/>
          </a:xfrm>
        </p:spPr>
        <p:txBody>
          <a:bodyPr>
            <a:normAutofit/>
          </a:bodyPr>
          <a:lstStyle/>
          <a:p>
            <a:r>
              <a:rPr lang="fi-FI" sz="2400" b="1" dirty="0"/>
              <a:t>Perbedaan reaksi hidrolisis dan oksidasi</a:t>
            </a:r>
            <a:r>
              <a:rPr lang="fi-FI" sz="2400" b="1" dirty="0" smtClean="0"/>
              <a:t>:</a:t>
            </a:r>
            <a:endParaRPr lang="en-US" sz="2400" dirty="0"/>
          </a:p>
        </p:txBody>
      </p:sp>
      <p:sp>
        <p:nvSpPr>
          <p:cNvPr id="3" name="Content Placeholder 2"/>
          <p:cNvSpPr>
            <a:spLocks noGrp="1"/>
          </p:cNvSpPr>
          <p:nvPr>
            <p:ph idx="1"/>
          </p:nvPr>
        </p:nvSpPr>
        <p:spPr>
          <a:xfrm>
            <a:off x="1043492" y="1676400"/>
            <a:ext cx="6777317" cy="4419600"/>
          </a:xfrm>
        </p:spPr>
        <p:txBody>
          <a:bodyPr>
            <a:normAutofit fontScale="85000" lnSpcReduction="10000"/>
          </a:bodyPr>
          <a:lstStyle/>
          <a:p>
            <a:pPr marL="68580" indent="0">
              <a:buNone/>
            </a:pPr>
            <a:r>
              <a:rPr lang="en-US" dirty="0" err="1" smtClean="0"/>
              <a:t>Oksidasi</a:t>
            </a:r>
            <a:endParaRPr lang="en-US" dirty="0"/>
          </a:p>
          <a:p>
            <a:pPr marL="68580" indent="0">
              <a:buNone/>
            </a:pPr>
            <a:r>
              <a:rPr lang="en-US" dirty="0" smtClean="0"/>
              <a:t>	</a:t>
            </a:r>
            <a:r>
              <a:rPr lang="en-US" dirty="0" err="1" smtClean="0"/>
              <a:t>Jika</a:t>
            </a:r>
            <a:r>
              <a:rPr lang="en-US" dirty="0" smtClean="0"/>
              <a:t> </a:t>
            </a:r>
            <a:r>
              <a:rPr lang="en-US" dirty="0" err="1"/>
              <a:t>dibuat</a:t>
            </a:r>
            <a:r>
              <a:rPr lang="en-US" dirty="0"/>
              <a:t> </a:t>
            </a:r>
            <a:r>
              <a:rPr lang="en-US" dirty="0" smtClean="0"/>
              <a:t>plot </a:t>
            </a:r>
            <a:r>
              <a:rPr lang="en-US" dirty="0" err="1" smtClean="0"/>
              <a:t>hubungan</a:t>
            </a:r>
            <a:r>
              <a:rPr lang="en-US" dirty="0" smtClean="0"/>
              <a:t> </a:t>
            </a:r>
            <a:r>
              <a:rPr lang="en-US" dirty="0" err="1" smtClean="0"/>
              <a:t>antara</a:t>
            </a:r>
            <a:r>
              <a:rPr lang="en-US" dirty="0" smtClean="0"/>
              <a:t> </a:t>
            </a:r>
            <a:r>
              <a:rPr lang="en-US" dirty="0" err="1" smtClean="0"/>
              <a:t>kadar</a:t>
            </a:r>
            <a:r>
              <a:rPr lang="en-US" dirty="0" smtClean="0"/>
              <a:t> </a:t>
            </a:r>
            <a:r>
              <a:rPr lang="en-US" dirty="0" err="1"/>
              <a:t>obat</a:t>
            </a:r>
            <a:r>
              <a:rPr lang="en-US" dirty="0"/>
              <a:t> </a:t>
            </a:r>
            <a:r>
              <a:rPr lang="en-US" dirty="0" smtClean="0"/>
              <a:t>	</a:t>
            </a:r>
            <a:r>
              <a:rPr lang="en-US" dirty="0" err="1" smtClean="0"/>
              <a:t>sebagai</a:t>
            </a:r>
            <a:r>
              <a:rPr lang="en-US" dirty="0" smtClean="0"/>
              <a:t> </a:t>
            </a:r>
            <a:r>
              <a:rPr lang="en-US" dirty="0" err="1"/>
              <a:t>fungsi</a:t>
            </a:r>
            <a:r>
              <a:rPr lang="en-US" dirty="0"/>
              <a:t> </a:t>
            </a:r>
            <a:r>
              <a:rPr lang="en-US" dirty="0" err="1" smtClean="0"/>
              <a:t>waktu</a:t>
            </a:r>
            <a:r>
              <a:rPr lang="en-US" dirty="0" smtClean="0"/>
              <a:t>	→ </a:t>
            </a:r>
            <a:r>
              <a:rPr lang="en-US" dirty="0" err="1">
                <a:solidFill>
                  <a:srgbClr val="FF0000"/>
                </a:solidFill>
              </a:rPr>
              <a:t>profilnya</a:t>
            </a:r>
            <a:r>
              <a:rPr lang="en-US" dirty="0">
                <a:solidFill>
                  <a:srgbClr val="FF0000"/>
                </a:solidFill>
              </a:rPr>
              <a:t> </a:t>
            </a:r>
            <a:r>
              <a:rPr lang="en-US" dirty="0" smtClean="0">
                <a:solidFill>
                  <a:srgbClr val="FF0000"/>
                </a:solidFill>
              </a:rPr>
              <a:t>sigmoid</a:t>
            </a:r>
          </a:p>
          <a:p>
            <a:pPr marL="68580" indent="0">
              <a:buNone/>
            </a:pPr>
            <a:r>
              <a:rPr lang="en-US" dirty="0"/>
              <a:t>	</a:t>
            </a:r>
            <a:r>
              <a:rPr lang="en-US" dirty="0" err="1" smtClean="0"/>
              <a:t>Terdapat</a:t>
            </a:r>
            <a:r>
              <a:rPr lang="en-US" dirty="0" smtClean="0"/>
              <a:t> </a:t>
            </a:r>
            <a:r>
              <a:rPr lang="en-US" dirty="0" err="1" smtClean="0"/>
              <a:t>proses</a:t>
            </a:r>
            <a:r>
              <a:rPr lang="en-US" dirty="0" smtClean="0"/>
              <a:t>: </a:t>
            </a:r>
            <a:r>
              <a:rPr lang="en-US" dirty="0" err="1" smtClean="0"/>
              <a:t>inisiasi</a:t>
            </a:r>
            <a:r>
              <a:rPr lang="en-US" dirty="0" smtClean="0"/>
              <a:t> </a:t>
            </a:r>
            <a:r>
              <a:rPr lang="en-US" dirty="0"/>
              <a:t>, </a:t>
            </a:r>
            <a:r>
              <a:rPr lang="en-US" dirty="0" err="1"/>
              <a:t>propagasi</a:t>
            </a:r>
            <a:r>
              <a:rPr lang="en-US" dirty="0"/>
              <a:t> , </a:t>
            </a:r>
            <a:r>
              <a:rPr lang="en-US" dirty="0" err="1" smtClean="0"/>
              <a:t>terminasi</a:t>
            </a:r>
            <a:endParaRPr lang="en-US" dirty="0"/>
          </a:p>
          <a:p>
            <a:pPr marL="68580" indent="0">
              <a:buNone/>
            </a:pPr>
            <a:r>
              <a:rPr lang="en-US" dirty="0" err="1" smtClean="0"/>
              <a:t>Hidrolisis</a:t>
            </a:r>
            <a:endParaRPr lang="en-US" dirty="0"/>
          </a:p>
          <a:p>
            <a:pPr marL="68580" indent="0">
              <a:buNone/>
            </a:pPr>
            <a:r>
              <a:rPr lang="en-US" dirty="0"/>
              <a:t>	</a:t>
            </a:r>
            <a:r>
              <a:rPr lang="sv-SE" dirty="0" smtClean="0"/>
              <a:t>Untuk </a:t>
            </a:r>
            <a:r>
              <a:rPr lang="sv-SE" dirty="0"/>
              <a:t>orde 0 : kurvanya </a:t>
            </a:r>
            <a:r>
              <a:rPr lang="sv-SE" dirty="0" smtClean="0"/>
              <a:t>linier</a:t>
            </a:r>
          </a:p>
          <a:p>
            <a:pPr marL="68580" indent="0">
              <a:buNone/>
            </a:pPr>
            <a:r>
              <a:rPr lang="sv-SE" dirty="0"/>
              <a:t>	</a:t>
            </a:r>
            <a:r>
              <a:rPr lang="nn-NO" dirty="0" smtClean="0"/>
              <a:t>Untuk </a:t>
            </a:r>
            <a:r>
              <a:rPr lang="nn-NO" dirty="0"/>
              <a:t>orde 1 : terjadi penurunan yang </a:t>
            </a:r>
            <a:r>
              <a:rPr lang="nn-NO" dirty="0" smtClean="0"/>
              <a:t>tajam</a:t>
            </a:r>
          </a:p>
          <a:p>
            <a:pPr marL="68580" indent="0">
              <a:buNone/>
            </a:pPr>
            <a:endParaRPr lang="en-US" dirty="0" smtClean="0"/>
          </a:p>
          <a:p>
            <a:pPr marL="68580" indent="0">
              <a:buNone/>
            </a:pPr>
            <a:r>
              <a:rPr lang="en-US" dirty="0" err="1" smtClean="0"/>
              <a:t>Umumnya</a:t>
            </a:r>
            <a:r>
              <a:rPr lang="en-US" dirty="0" smtClean="0"/>
              <a:t> </a:t>
            </a:r>
            <a:r>
              <a:rPr lang="en-US" dirty="0" err="1"/>
              <a:t>memberi</a:t>
            </a:r>
            <a:r>
              <a:rPr lang="en-US" dirty="0"/>
              <a:t> </a:t>
            </a:r>
            <a:r>
              <a:rPr lang="en-US" dirty="0" err="1"/>
              <a:t>warna</a:t>
            </a:r>
            <a:r>
              <a:rPr lang="en-US" dirty="0"/>
              <a:t> yang </a:t>
            </a:r>
            <a:r>
              <a:rPr lang="en-US" dirty="0" err="1"/>
              <a:t>lebih</a:t>
            </a:r>
            <a:r>
              <a:rPr lang="en-US" dirty="0"/>
              <a:t> </a:t>
            </a:r>
            <a:r>
              <a:rPr lang="en-US" dirty="0" smtClean="0"/>
              <a:t>(</a:t>
            </a:r>
            <a:r>
              <a:rPr lang="en-US" dirty="0" err="1" smtClean="0"/>
              <a:t>gelap</a:t>
            </a:r>
            <a:r>
              <a:rPr lang="en-US" dirty="0" smtClean="0"/>
              <a:t>)→ 	</a:t>
            </a:r>
            <a:r>
              <a:rPr lang="en-US" dirty="0" err="1" smtClean="0"/>
              <a:t>untuk</a:t>
            </a:r>
            <a:r>
              <a:rPr lang="en-US" dirty="0" smtClean="0"/>
              <a:t> </a:t>
            </a:r>
            <a:r>
              <a:rPr lang="en-US" dirty="0" err="1" smtClean="0"/>
              <a:t>reaksi</a:t>
            </a:r>
            <a:r>
              <a:rPr lang="en-US" dirty="0" smtClean="0"/>
              <a:t> </a:t>
            </a:r>
            <a:r>
              <a:rPr lang="en-US" dirty="0" err="1" smtClean="0"/>
              <a:t>oksidasi</a:t>
            </a:r>
            <a:endParaRPr lang="en-US" dirty="0"/>
          </a:p>
          <a:p>
            <a:pPr marL="68580" indent="0">
              <a:buNone/>
            </a:pPr>
            <a:endParaRPr lang="en-US" dirty="0"/>
          </a:p>
          <a:p>
            <a:pPr marL="68580" indent="0">
              <a:buNone/>
            </a:pPr>
            <a:r>
              <a:rPr lang="en-US" dirty="0" err="1" smtClean="0"/>
              <a:t>Produk</a:t>
            </a:r>
            <a:r>
              <a:rPr lang="en-US" dirty="0" smtClean="0"/>
              <a:t> </a:t>
            </a:r>
            <a:r>
              <a:rPr lang="en-US" dirty="0" err="1"/>
              <a:t>degradasi</a:t>
            </a:r>
            <a:r>
              <a:rPr lang="en-US" dirty="0"/>
              <a:t> → </a:t>
            </a:r>
            <a:r>
              <a:rPr lang="en-US" dirty="0" err="1"/>
              <a:t>ikatan</a:t>
            </a:r>
            <a:r>
              <a:rPr lang="en-US" dirty="0"/>
              <a:t> </a:t>
            </a:r>
            <a:r>
              <a:rPr lang="en-US" dirty="0" err="1"/>
              <a:t>dengan</a:t>
            </a:r>
            <a:r>
              <a:rPr lang="en-US" dirty="0"/>
              <a:t> </a:t>
            </a:r>
            <a:r>
              <a:rPr lang="en-US" dirty="0" err="1"/>
              <a:t>oksigen</a:t>
            </a:r>
            <a:r>
              <a:rPr lang="en-US" dirty="0"/>
              <a:t> </a:t>
            </a:r>
            <a:r>
              <a:rPr lang="en-US" dirty="0" smtClean="0"/>
              <a:t> </a:t>
            </a:r>
            <a:r>
              <a:rPr lang="en-US" dirty="0" err="1" smtClean="0"/>
              <a:t>meningkat</a:t>
            </a:r>
            <a:r>
              <a:rPr lang="en-US" dirty="0" smtClean="0"/>
              <a:t> </a:t>
            </a:r>
            <a:r>
              <a:rPr lang="en-US" dirty="0" err="1"/>
              <a:t>dan</a:t>
            </a:r>
            <a:r>
              <a:rPr lang="en-US" dirty="0"/>
              <a:t> </a:t>
            </a:r>
            <a:r>
              <a:rPr lang="en-US" dirty="0" err="1"/>
              <a:t>ikatan</a:t>
            </a:r>
            <a:r>
              <a:rPr lang="en-US" dirty="0"/>
              <a:t> </a:t>
            </a:r>
            <a:r>
              <a:rPr lang="en-US" dirty="0" err="1" smtClean="0"/>
              <a:t>dengan</a:t>
            </a:r>
            <a:r>
              <a:rPr lang="en-US" dirty="0" smtClean="0"/>
              <a:t> </a:t>
            </a:r>
            <a:r>
              <a:rPr lang="en-US" dirty="0" err="1" smtClean="0"/>
              <a:t>hidrogen</a:t>
            </a:r>
            <a:r>
              <a:rPr lang="en-US" dirty="0" smtClean="0"/>
              <a:t> </a:t>
            </a:r>
            <a:r>
              <a:rPr lang="en-US" dirty="0" err="1" smtClean="0"/>
              <a:t>menurun</a:t>
            </a:r>
            <a:r>
              <a:rPr lang="en-US" dirty="0" smtClean="0"/>
              <a:t>.</a:t>
            </a:r>
            <a:endParaRPr lang="en-US" dirty="0"/>
          </a:p>
        </p:txBody>
      </p:sp>
    </p:spTree>
    <p:extLst>
      <p:ext uri="{BB962C8B-B14F-4D97-AF65-F5344CB8AC3E}">
        <p14:creationId xmlns:p14="http://schemas.microsoft.com/office/powerpoint/2010/main" val="4041348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77634" cy="646664"/>
          </a:xfrm>
        </p:spPr>
        <p:txBody>
          <a:bodyPr>
            <a:normAutofit/>
          </a:bodyPr>
          <a:lstStyle/>
          <a:p>
            <a:r>
              <a:rPr lang="en-US" sz="2400" b="1" dirty="0" err="1" smtClean="0"/>
              <a:t>Contoh</a:t>
            </a:r>
            <a:r>
              <a:rPr lang="en-US" sz="2400" b="1" dirty="0" smtClean="0"/>
              <a:t> </a:t>
            </a:r>
            <a:r>
              <a:rPr lang="en-US" sz="2400" b="1" dirty="0" err="1" smtClean="0"/>
              <a:t>kasus</a:t>
            </a:r>
            <a:r>
              <a:rPr lang="en-US" sz="2400" b="1" dirty="0" smtClean="0"/>
              <a:t> </a:t>
            </a:r>
            <a:r>
              <a:rPr lang="en-US" sz="2400" b="1" dirty="0" err="1" smtClean="0"/>
              <a:t>fotolisis</a:t>
            </a:r>
            <a:endParaRPr lang="en-US" sz="2400" b="1" dirty="0"/>
          </a:p>
        </p:txBody>
      </p:sp>
      <p:sp>
        <p:nvSpPr>
          <p:cNvPr id="3" name="Content Placeholder 2"/>
          <p:cNvSpPr>
            <a:spLocks noGrp="1"/>
          </p:cNvSpPr>
          <p:nvPr>
            <p:ph idx="1"/>
          </p:nvPr>
        </p:nvSpPr>
        <p:spPr>
          <a:xfrm>
            <a:off x="1043492" y="1371600"/>
            <a:ext cx="6777317" cy="4876799"/>
          </a:xfrm>
        </p:spPr>
        <p:txBody>
          <a:bodyPr>
            <a:normAutofit/>
          </a:bodyPr>
          <a:lstStyle/>
          <a:p>
            <a:pPr>
              <a:buFont typeface="Courier New" panose="02070309020205020404" pitchFamily="49" charset="0"/>
              <a:buChar char="o"/>
            </a:pPr>
            <a:r>
              <a:rPr lang="en-US" dirty="0" err="1"/>
              <a:t>misalnya</a:t>
            </a:r>
            <a:r>
              <a:rPr lang="en-US" dirty="0"/>
              <a:t> </a:t>
            </a:r>
            <a:r>
              <a:rPr lang="en-US" dirty="0" err="1" smtClean="0"/>
              <a:t>natrium</a:t>
            </a:r>
            <a:r>
              <a:rPr lang="en-US" dirty="0" smtClean="0"/>
              <a:t> </a:t>
            </a:r>
            <a:r>
              <a:rPr lang="en-US" dirty="0" err="1" smtClean="0"/>
              <a:t>nitroprusside</a:t>
            </a:r>
            <a:r>
              <a:rPr lang="en-US" dirty="0" smtClean="0"/>
              <a:t> </a:t>
            </a:r>
            <a:r>
              <a:rPr lang="en-US" dirty="0" err="1" smtClean="0"/>
              <a:t>dibuat</a:t>
            </a:r>
            <a:r>
              <a:rPr lang="en-US" dirty="0" smtClean="0"/>
              <a:t> </a:t>
            </a:r>
            <a:r>
              <a:rPr lang="en-US" dirty="0" err="1" smtClean="0"/>
              <a:t>infus</a:t>
            </a:r>
            <a:r>
              <a:rPr lang="en-US" dirty="0" smtClean="0"/>
              <a:t> </a:t>
            </a:r>
            <a:r>
              <a:rPr lang="en-US" dirty="0" err="1"/>
              <a:t>intravena</a:t>
            </a:r>
            <a:r>
              <a:rPr lang="en-US" dirty="0"/>
              <a:t> </a:t>
            </a:r>
            <a:r>
              <a:rPr lang="en-US" dirty="0" err="1"/>
              <a:t>untuk</a:t>
            </a:r>
            <a:r>
              <a:rPr lang="en-US" dirty="0"/>
              <a:t> </a:t>
            </a:r>
            <a:r>
              <a:rPr lang="en-US" dirty="0" err="1" smtClean="0"/>
              <a:t>pengelolaan</a:t>
            </a:r>
            <a:r>
              <a:rPr lang="en-US" dirty="0" smtClean="0"/>
              <a:t> </a:t>
            </a:r>
            <a:r>
              <a:rPr lang="en-US" dirty="0" err="1" smtClean="0"/>
              <a:t>hipertensi</a:t>
            </a:r>
            <a:r>
              <a:rPr lang="en-US" dirty="0" smtClean="0"/>
              <a:t> </a:t>
            </a:r>
            <a:r>
              <a:rPr lang="en-US" dirty="0" err="1"/>
              <a:t>akut</a:t>
            </a:r>
            <a:r>
              <a:rPr lang="en-US" dirty="0"/>
              <a:t>.</a:t>
            </a:r>
          </a:p>
          <a:p>
            <a:pPr>
              <a:buFont typeface="Courier New" panose="02070309020205020404" pitchFamily="49" charset="0"/>
              <a:buChar char="o"/>
            </a:pPr>
            <a:r>
              <a:rPr lang="en-US" dirty="0" err="1"/>
              <a:t>Jika</a:t>
            </a:r>
            <a:r>
              <a:rPr lang="en-US" dirty="0"/>
              <a:t> </a:t>
            </a:r>
            <a:r>
              <a:rPr lang="en-US" dirty="0" err="1" smtClean="0"/>
              <a:t>larutann</a:t>
            </a:r>
            <a:r>
              <a:rPr lang="en-US" dirty="0" smtClean="0"/>
              <a:t> </a:t>
            </a:r>
            <a:r>
              <a:rPr lang="en-US" dirty="0" err="1" smtClean="0"/>
              <a:t>ini</a:t>
            </a:r>
            <a:r>
              <a:rPr lang="en-US" dirty="0" smtClean="0"/>
              <a:t> </a:t>
            </a:r>
            <a:r>
              <a:rPr lang="en-US" dirty="0" err="1"/>
              <a:t>dilindungi</a:t>
            </a:r>
            <a:r>
              <a:rPr lang="en-US" dirty="0"/>
              <a:t> </a:t>
            </a:r>
            <a:r>
              <a:rPr lang="en-US" dirty="0" err="1"/>
              <a:t>dari</a:t>
            </a:r>
            <a:r>
              <a:rPr lang="en-US" dirty="0"/>
              <a:t> </a:t>
            </a:r>
            <a:r>
              <a:rPr lang="en-US" dirty="0" err="1"/>
              <a:t>cahaya</a:t>
            </a:r>
            <a:r>
              <a:rPr lang="en-US" dirty="0"/>
              <a:t>, </a:t>
            </a:r>
            <a:r>
              <a:rPr lang="en-US" dirty="0" err="1" smtClean="0"/>
              <a:t>bisa</a:t>
            </a:r>
            <a:r>
              <a:rPr lang="en-US" dirty="0" smtClean="0"/>
              <a:t> </a:t>
            </a:r>
            <a:r>
              <a:rPr lang="en-US" dirty="0" err="1" smtClean="0"/>
              <a:t>stabil</a:t>
            </a:r>
            <a:r>
              <a:rPr lang="en-US" dirty="0" smtClean="0"/>
              <a:t> </a:t>
            </a:r>
            <a:r>
              <a:rPr lang="en-US" dirty="0" err="1"/>
              <a:t>selama</a:t>
            </a:r>
            <a:r>
              <a:rPr lang="en-US" dirty="0"/>
              <a:t> minimal 1 </a:t>
            </a:r>
            <a:r>
              <a:rPr lang="en-US" dirty="0" err="1"/>
              <a:t>tahun</a:t>
            </a:r>
            <a:r>
              <a:rPr lang="en-US" dirty="0"/>
              <a:t>, </a:t>
            </a:r>
            <a:r>
              <a:rPr lang="en-US" dirty="0" err="1"/>
              <a:t>jika</a:t>
            </a:r>
            <a:r>
              <a:rPr lang="en-US" dirty="0"/>
              <a:t> </a:t>
            </a:r>
            <a:r>
              <a:rPr lang="en-US" dirty="0" err="1"/>
              <a:t>terkena</a:t>
            </a:r>
            <a:r>
              <a:rPr lang="en-US" dirty="0"/>
              <a:t> </a:t>
            </a:r>
            <a:r>
              <a:rPr lang="en-US" dirty="0" err="1" smtClean="0"/>
              <a:t>cahaya</a:t>
            </a:r>
            <a:r>
              <a:rPr lang="en-US" dirty="0" smtClean="0"/>
              <a:t> </a:t>
            </a:r>
            <a:r>
              <a:rPr lang="en-US" dirty="0" err="1" smtClean="0"/>
              <a:t>ruang</a:t>
            </a:r>
            <a:r>
              <a:rPr lang="en-US" dirty="0" smtClean="0"/>
              <a:t> </a:t>
            </a:r>
            <a:r>
              <a:rPr lang="en-US" dirty="0"/>
              <a:t>normal, </a:t>
            </a:r>
            <a:r>
              <a:rPr lang="en-US" dirty="0" err="1"/>
              <a:t>memiliki</a:t>
            </a:r>
            <a:r>
              <a:rPr lang="en-US" dirty="0"/>
              <a:t> </a:t>
            </a:r>
            <a:r>
              <a:rPr lang="en-US" dirty="0" err="1"/>
              <a:t>umur</a:t>
            </a:r>
            <a:r>
              <a:rPr lang="en-US" dirty="0"/>
              <a:t> </a:t>
            </a:r>
            <a:r>
              <a:rPr lang="en-US" dirty="0" err="1"/>
              <a:t>simpan</a:t>
            </a:r>
            <a:r>
              <a:rPr lang="en-US" dirty="0"/>
              <a:t> </a:t>
            </a:r>
            <a:r>
              <a:rPr lang="en-US" dirty="0" err="1"/>
              <a:t>hanya</a:t>
            </a:r>
            <a:r>
              <a:rPr lang="en-US" dirty="0"/>
              <a:t> 4 jam</a:t>
            </a:r>
            <a:r>
              <a:rPr lang="en-US" dirty="0" smtClean="0"/>
              <a:t>.</a:t>
            </a:r>
          </a:p>
          <a:p>
            <a:pPr>
              <a:buFont typeface="Courier New" panose="02070309020205020404" pitchFamily="49" charset="0"/>
              <a:buChar char="o"/>
            </a:pPr>
            <a:r>
              <a:rPr lang="en-US" dirty="0" err="1"/>
              <a:t>Fotolisis</a:t>
            </a:r>
            <a:r>
              <a:rPr lang="en-US" dirty="0"/>
              <a:t> </a:t>
            </a:r>
            <a:r>
              <a:rPr lang="en-US" dirty="0" err="1" smtClean="0"/>
              <a:t>itu</a:t>
            </a:r>
            <a:r>
              <a:rPr lang="en-US" dirty="0" smtClean="0"/>
              <a:t> </a:t>
            </a:r>
            <a:r>
              <a:rPr lang="en-US" dirty="0" err="1"/>
              <a:t>dapet</a:t>
            </a:r>
            <a:r>
              <a:rPr lang="en-US" dirty="0"/>
              <a:t> </a:t>
            </a:r>
            <a:r>
              <a:rPr lang="en-US" dirty="0" err="1"/>
              <a:t>dicegah</a:t>
            </a:r>
            <a:r>
              <a:rPr lang="en-US" dirty="0"/>
              <a:t> </a:t>
            </a:r>
            <a:r>
              <a:rPr lang="en-US" dirty="0" err="1" smtClean="0"/>
              <a:t>dengan</a:t>
            </a:r>
            <a:r>
              <a:rPr lang="en-US" dirty="0" smtClean="0"/>
              <a:t>:</a:t>
            </a:r>
            <a:endParaRPr lang="en-US" dirty="0"/>
          </a:p>
          <a:p>
            <a:pPr marL="822960" lvl="1" indent="-457200">
              <a:buFont typeface="+mj-lt"/>
              <a:buAutoNum type="alphaLcPeriod"/>
            </a:pPr>
            <a:r>
              <a:rPr lang="en-US" dirty="0" err="1" smtClean="0"/>
              <a:t>kemasan</a:t>
            </a:r>
            <a:r>
              <a:rPr lang="en-US" dirty="0" smtClean="0"/>
              <a:t> </a:t>
            </a:r>
            <a:r>
              <a:rPr lang="en-US" dirty="0"/>
              <a:t>yang </a:t>
            </a:r>
            <a:r>
              <a:rPr lang="en-US" dirty="0" err="1"/>
              <a:t>sesuai</a:t>
            </a:r>
            <a:r>
              <a:rPr lang="en-US" dirty="0"/>
              <a:t> </a:t>
            </a:r>
            <a:r>
              <a:rPr lang="en-US" dirty="0" err="1"/>
              <a:t>atau</a:t>
            </a:r>
            <a:r>
              <a:rPr lang="en-US" dirty="0"/>
              <a:t> </a:t>
            </a:r>
            <a:r>
              <a:rPr lang="en-US" dirty="0" err="1"/>
              <a:t>didalam</a:t>
            </a:r>
            <a:r>
              <a:rPr lang="en-US" dirty="0"/>
              <a:t> </a:t>
            </a:r>
            <a:r>
              <a:rPr lang="en-US" dirty="0" err="1"/>
              <a:t>botol</a:t>
            </a:r>
            <a:r>
              <a:rPr lang="en-US" dirty="0"/>
              <a:t> </a:t>
            </a:r>
            <a:r>
              <a:rPr lang="en-US" dirty="0" smtClean="0"/>
              <a:t>   amber </a:t>
            </a:r>
            <a:r>
              <a:rPr lang="en-US" dirty="0"/>
              <a:t>yang </a:t>
            </a:r>
            <a:r>
              <a:rPr lang="en-US" dirty="0" err="1"/>
              <a:t>berwarna</a:t>
            </a:r>
            <a:endParaRPr lang="en-US" dirty="0"/>
          </a:p>
          <a:p>
            <a:pPr marL="822960" lvl="1" indent="-457200">
              <a:buFont typeface="+mj-lt"/>
              <a:buAutoNum type="alphaLcPeriod"/>
            </a:pPr>
            <a:r>
              <a:rPr lang="en-US" dirty="0" err="1" smtClean="0"/>
              <a:t>kardus</a:t>
            </a:r>
            <a:r>
              <a:rPr lang="en-US" dirty="0" smtClean="0"/>
              <a:t> </a:t>
            </a:r>
            <a:r>
              <a:rPr lang="en-US" dirty="0" err="1"/>
              <a:t>luarnya</a:t>
            </a:r>
            <a:r>
              <a:rPr lang="en-US" dirty="0"/>
              <a:t> </a:t>
            </a:r>
            <a:r>
              <a:rPr lang="en-US" dirty="0" err="1"/>
              <a:t>tahan</a:t>
            </a:r>
            <a:r>
              <a:rPr lang="en-US" dirty="0"/>
              <a:t> </a:t>
            </a:r>
            <a:r>
              <a:rPr lang="en-US" dirty="0" err="1"/>
              <a:t>cahaya</a:t>
            </a:r>
            <a:r>
              <a:rPr lang="en-US" dirty="0"/>
              <a:t> </a:t>
            </a:r>
            <a:endParaRPr lang="en-US" dirty="0" smtClean="0"/>
          </a:p>
          <a:p>
            <a:pPr marL="822960" lvl="1" indent="-457200">
              <a:buFont typeface="+mj-lt"/>
              <a:buAutoNum type="alphaLcPeriod"/>
            </a:pPr>
            <a:r>
              <a:rPr lang="en-US" dirty="0" err="1" smtClean="0"/>
              <a:t>aluminium</a:t>
            </a:r>
            <a:r>
              <a:rPr lang="en-US" dirty="0" smtClean="0"/>
              <a:t> foil.</a:t>
            </a:r>
            <a:endParaRPr lang="en-US" dirty="0"/>
          </a:p>
        </p:txBody>
      </p:sp>
    </p:spTree>
    <p:extLst>
      <p:ext uri="{BB962C8B-B14F-4D97-AF65-F5344CB8AC3E}">
        <p14:creationId xmlns:p14="http://schemas.microsoft.com/office/powerpoint/2010/main" val="2855778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Radiation type and pertaining energy levels [</a:t>
            </a:r>
            <a:r>
              <a:rPr lang="en-US" sz="2400" b="1" dirty="0" err="1"/>
              <a:t>Masschelein</a:t>
            </a:r>
            <a:r>
              <a:rPr lang="en-US" sz="2400" b="1" dirty="0"/>
              <a:t>, 2002]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9336900"/>
              </p:ext>
            </p:extLst>
          </p:nvPr>
        </p:nvGraphicFramePr>
        <p:xfrm>
          <a:off x="1042988" y="2324100"/>
          <a:ext cx="7034211" cy="3467099"/>
        </p:xfrm>
        <a:graphic>
          <a:graphicData uri="http://schemas.openxmlformats.org/drawingml/2006/table">
            <a:tbl>
              <a:tblPr firstRow="1" bandRow="1">
                <a:tableStyleId>{68D230F3-CF80-4859-8CE7-A43EE81993B5}</a:tableStyleId>
              </a:tblPr>
              <a:tblGrid>
                <a:gridCol w="2344737"/>
                <a:gridCol w="2344737"/>
                <a:gridCol w="2344737"/>
              </a:tblGrid>
              <a:tr h="980869">
                <a:tc>
                  <a:txBody>
                    <a:bodyPr/>
                    <a:lstStyle/>
                    <a:p>
                      <a:pPr marL="0" marR="0" algn="just">
                        <a:spcBef>
                          <a:spcPts val="600"/>
                        </a:spcBef>
                        <a:spcAft>
                          <a:spcPts val="600"/>
                        </a:spcAft>
                      </a:pPr>
                      <a:r>
                        <a:rPr lang="en-US" sz="2400" dirty="0">
                          <a:effectLst/>
                        </a:rPr>
                        <a:t>Radiation</a:t>
                      </a:r>
                      <a:endParaRPr lang="en-US" sz="2400" dirty="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2400" dirty="0">
                          <a:effectLst/>
                        </a:rPr>
                        <a:t>Wavelength  (nm)</a:t>
                      </a:r>
                      <a:endParaRPr lang="en-US" sz="2400" dirty="0">
                        <a:effectLst/>
                        <a:latin typeface="Times New Roman"/>
                        <a:ea typeface="Times New Roman"/>
                      </a:endParaRPr>
                    </a:p>
                  </a:txBody>
                  <a:tcPr marL="68580" marR="68580" marT="0" marB="0"/>
                </a:tc>
                <a:tc>
                  <a:txBody>
                    <a:bodyPr/>
                    <a:lstStyle/>
                    <a:p>
                      <a:pPr marL="0" marR="0" algn="ctr">
                        <a:spcBef>
                          <a:spcPts val="600"/>
                        </a:spcBef>
                        <a:spcAft>
                          <a:spcPts val="600"/>
                        </a:spcAft>
                      </a:pPr>
                      <a:r>
                        <a:rPr lang="en-US" sz="2400">
                          <a:effectLst/>
                        </a:rPr>
                        <a:t>Energy range (kJ Einstein</a:t>
                      </a:r>
                      <a:r>
                        <a:rPr lang="en-US" sz="2400" baseline="30000">
                          <a:effectLst/>
                        </a:rPr>
                        <a:t>-1</a:t>
                      </a:r>
                      <a:r>
                        <a:rPr lang="en-US" sz="2400">
                          <a:effectLst/>
                        </a:rPr>
                        <a:t>)</a:t>
                      </a:r>
                      <a:endParaRPr lang="en-US" sz="2400">
                        <a:effectLst/>
                        <a:latin typeface="Times New Roman"/>
                        <a:ea typeface="Times New Roman"/>
                      </a:endParaRPr>
                    </a:p>
                  </a:txBody>
                  <a:tcPr marL="68580" marR="68580" marT="0" marB="0"/>
                </a:tc>
              </a:tr>
              <a:tr h="497246">
                <a:tc>
                  <a:txBody>
                    <a:bodyPr/>
                    <a:lstStyle/>
                    <a:p>
                      <a:pPr marL="0" marR="0" algn="just">
                        <a:spcBef>
                          <a:spcPts val="0"/>
                        </a:spcBef>
                        <a:spcAft>
                          <a:spcPts val="600"/>
                        </a:spcAft>
                      </a:pPr>
                      <a:r>
                        <a:rPr lang="en-US" sz="2400" dirty="0">
                          <a:effectLst/>
                        </a:rPr>
                        <a:t>IC</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a:effectLst/>
                        </a:rPr>
                        <a:t>&gt;780</a:t>
                      </a:r>
                      <a:endParaRPr lang="en-US" sz="2400" dirty="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a:effectLst/>
                        </a:rPr>
                        <a:t>&lt;155</a:t>
                      </a:r>
                      <a:endParaRPr lang="en-US" sz="2400" dirty="0">
                        <a:effectLst/>
                        <a:latin typeface="Times New Roman"/>
                        <a:ea typeface="Times New Roman"/>
                      </a:endParaRPr>
                    </a:p>
                  </a:txBody>
                  <a:tcPr marL="68580" marR="68580" marT="0" marB="0"/>
                </a:tc>
              </a:tr>
              <a:tr h="497246">
                <a:tc>
                  <a:txBody>
                    <a:bodyPr/>
                    <a:lstStyle/>
                    <a:p>
                      <a:pPr marL="0" marR="0" algn="just">
                        <a:spcBef>
                          <a:spcPts val="0"/>
                        </a:spcBef>
                        <a:spcAft>
                          <a:spcPts val="600"/>
                        </a:spcAft>
                      </a:pPr>
                      <a:r>
                        <a:rPr lang="en-US" sz="2400">
                          <a:effectLst/>
                        </a:rPr>
                        <a:t>VIS</a:t>
                      </a:r>
                      <a:endParaRPr lang="en-US" sz="24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a:effectLst/>
                        </a:rPr>
                        <a:t>780 – 400</a:t>
                      </a:r>
                      <a:endParaRPr lang="en-US" sz="24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a:effectLst/>
                        </a:rPr>
                        <a:t>155 – 300</a:t>
                      </a:r>
                      <a:endParaRPr lang="en-US" sz="2400" dirty="0">
                        <a:effectLst/>
                        <a:latin typeface="Times New Roman"/>
                        <a:ea typeface="Times New Roman"/>
                      </a:endParaRPr>
                    </a:p>
                  </a:txBody>
                  <a:tcPr marL="68580" marR="68580" marT="0" marB="0"/>
                </a:tc>
              </a:tr>
              <a:tr h="497246">
                <a:tc>
                  <a:txBody>
                    <a:bodyPr/>
                    <a:lstStyle/>
                    <a:p>
                      <a:pPr marL="0" marR="0" algn="just">
                        <a:spcBef>
                          <a:spcPts val="0"/>
                        </a:spcBef>
                        <a:spcAft>
                          <a:spcPts val="600"/>
                        </a:spcAft>
                      </a:pPr>
                      <a:r>
                        <a:rPr lang="en-US" sz="2400">
                          <a:effectLst/>
                        </a:rPr>
                        <a:t>UV-A</a:t>
                      </a:r>
                      <a:endParaRPr lang="en-US" sz="24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a:effectLst/>
                        </a:rPr>
                        <a:t>400 – 315</a:t>
                      </a:r>
                      <a:endParaRPr lang="en-US" sz="24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a:effectLst/>
                        </a:rPr>
                        <a:t>300 – 377</a:t>
                      </a:r>
                      <a:endParaRPr lang="en-US" sz="2400" dirty="0">
                        <a:effectLst/>
                        <a:latin typeface="Times New Roman"/>
                        <a:ea typeface="Times New Roman"/>
                      </a:endParaRPr>
                    </a:p>
                  </a:txBody>
                  <a:tcPr marL="68580" marR="68580" marT="0" marB="0"/>
                </a:tc>
              </a:tr>
              <a:tr h="497246">
                <a:tc>
                  <a:txBody>
                    <a:bodyPr/>
                    <a:lstStyle/>
                    <a:p>
                      <a:pPr marL="0" marR="0" algn="just">
                        <a:spcBef>
                          <a:spcPts val="0"/>
                        </a:spcBef>
                        <a:spcAft>
                          <a:spcPts val="600"/>
                        </a:spcAft>
                      </a:pPr>
                      <a:r>
                        <a:rPr lang="en-US" sz="2400">
                          <a:effectLst/>
                        </a:rPr>
                        <a:t>UV-B</a:t>
                      </a:r>
                      <a:endParaRPr lang="en-US" sz="24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a:effectLst/>
                        </a:rPr>
                        <a:t>315 – 280</a:t>
                      </a:r>
                      <a:endParaRPr lang="en-US" sz="24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a:effectLst/>
                        </a:rPr>
                        <a:t>377 – 425</a:t>
                      </a:r>
                      <a:endParaRPr lang="en-US" sz="2400" dirty="0">
                        <a:effectLst/>
                        <a:latin typeface="Times New Roman"/>
                        <a:ea typeface="Times New Roman"/>
                      </a:endParaRPr>
                    </a:p>
                  </a:txBody>
                  <a:tcPr marL="68580" marR="68580" marT="0" marB="0"/>
                </a:tc>
              </a:tr>
              <a:tr h="497246">
                <a:tc>
                  <a:txBody>
                    <a:bodyPr/>
                    <a:lstStyle/>
                    <a:p>
                      <a:pPr marL="0" marR="0" algn="just">
                        <a:spcBef>
                          <a:spcPts val="0"/>
                        </a:spcBef>
                        <a:spcAft>
                          <a:spcPts val="600"/>
                        </a:spcAft>
                      </a:pPr>
                      <a:r>
                        <a:rPr lang="en-US" sz="2400">
                          <a:effectLst/>
                        </a:rPr>
                        <a:t>UV-C</a:t>
                      </a:r>
                      <a:endParaRPr lang="en-US" sz="24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a:effectLst/>
                        </a:rPr>
                        <a:t>280 – 100</a:t>
                      </a:r>
                      <a:endParaRPr lang="en-US" sz="2400">
                        <a:effectLst/>
                        <a:latin typeface="Times New Roman"/>
                        <a:ea typeface="Times New Roman"/>
                      </a:endParaRPr>
                    </a:p>
                  </a:txBody>
                  <a:tcPr marL="68580" marR="68580" marT="0" marB="0"/>
                </a:tc>
                <a:tc>
                  <a:txBody>
                    <a:bodyPr/>
                    <a:lstStyle/>
                    <a:p>
                      <a:pPr marL="0" marR="0" algn="ctr">
                        <a:spcBef>
                          <a:spcPts val="0"/>
                        </a:spcBef>
                        <a:spcAft>
                          <a:spcPts val="600"/>
                        </a:spcAft>
                      </a:pPr>
                      <a:r>
                        <a:rPr lang="en-US" sz="2400" dirty="0">
                          <a:effectLst/>
                        </a:rPr>
                        <a:t>425 – 1198</a:t>
                      </a:r>
                      <a:endParaRPr lang="en-US" sz="2400" dirty="0">
                        <a:effectLst/>
                        <a:latin typeface="Times New Roman"/>
                        <a:ea typeface="Times New Roman"/>
                      </a:endParaRPr>
                    </a:p>
                  </a:txBody>
                  <a:tcPr marL="68580" marR="68580" marT="0" marB="0"/>
                </a:tc>
              </a:tr>
            </a:tbl>
          </a:graphicData>
        </a:graphic>
      </p:graphicFrame>
      <p:sp>
        <p:nvSpPr>
          <p:cNvPr id="5" name="Title 1"/>
          <p:cNvSpPr txBox="1">
            <a:spLocks/>
          </p:cNvSpPr>
          <p:nvPr/>
        </p:nvSpPr>
        <p:spPr>
          <a:xfrm>
            <a:off x="990600" y="5867400"/>
            <a:ext cx="7024744" cy="571500"/>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err="1">
                <a:solidFill>
                  <a:schemeClr val="tx1">
                    <a:lumMod val="95000"/>
                    <a:lumOff val="5000"/>
                  </a:schemeClr>
                </a:solidFill>
              </a:rPr>
              <a:t>Lampu</a:t>
            </a:r>
            <a:r>
              <a:rPr lang="en-US" sz="2400" b="1" dirty="0">
                <a:solidFill>
                  <a:schemeClr val="tx1">
                    <a:lumMod val="95000"/>
                    <a:lumOff val="5000"/>
                  </a:schemeClr>
                </a:solidFill>
              </a:rPr>
              <a:t> </a:t>
            </a:r>
            <a:r>
              <a:rPr lang="en-US" sz="2400" b="1" dirty="0" err="1">
                <a:solidFill>
                  <a:schemeClr val="tx1">
                    <a:lumMod val="95000"/>
                    <a:lumOff val="5000"/>
                  </a:schemeClr>
                </a:solidFill>
              </a:rPr>
              <a:t>filamen</a:t>
            </a:r>
            <a:r>
              <a:rPr lang="en-US" sz="2400" b="1" dirty="0">
                <a:solidFill>
                  <a:schemeClr val="tx1">
                    <a:lumMod val="95000"/>
                    <a:lumOff val="5000"/>
                  </a:schemeClr>
                </a:solidFill>
              </a:rPr>
              <a:t> tungsten→ </a:t>
            </a:r>
            <a:r>
              <a:rPr lang="en-US" sz="2400" b="1" dirty="0" err="1">
                <a:solidFill>
                  <a:schemeClr val="tx1">
                    <a:lumMod val="95000"/>
                    <a:lumOff val="5000"/>
                  </a:schemeClr>
                </a:solidFill>
              </a:rPr>
              <a:t>lampu</a:t>
            </a:r>
            <a:r>
              <a:rPr lang="en-US" sz="2400" b="1" dirty="0">
                <a:solidFill>
                  <a:schemeClr val="tx1">
                    <a:lumMod val="95000"/>
                    <a:lumOff val="5000"/>
                  </a:schemeClr>
                </a:solidFill>
              </a:rPr>
              <a:t> </a:t>
            </a:r>
            <a:r>
              <a:rPr lang="en-US" sz="2400" b="1" dirty="0" err="1">
                <a:solidFill>
                  <a:schemeClr val="tx1">
                    <a:lumMod val="95000"/>
                    <a:lumOff val="5000"/>
                  </a:schemeClr>
                </a:solidFill>
              </a:rPr>
              <a:t>konvensional</a:t>
            </a:r>
            <a:r>
              <a:rPr lang="en-US" sz="2400" b="1" dirty="0">
                <a:solidFill>
                  <a:schemeClr val="tx1">
                    <a:lumMod val="95000"/>
                    <a:lumOff val="5000"/>
                  </a:schemeClr>
                </a:solidFill>
              </a:rPr>
              <a:t> yang </a:t>
            </a:r>
            <a:r>
              <a:rPr lang="en-US" sz="2400" b="1" dirty="0" err="1">
                <a:solidFill>
                  <a:schemeClr val="tx1">
                    <a:lumMod val="95000"/>
                    <a:lumOff val="5000"/>
                  </a:schemeClr>
                </a:solidFill>
              </a:rPr>
              <a:t>aman</a:t>
            </a:r>
            <a:r>
              <a:rPr lang="en-US" sz="2400" b="1" dirty="0">
                <a:solidFill>
                  <a:schemeClr val="tx1">
                    <a:lumMod val="95000"/>
                    <a:lumOff val="5000"/>
                  </a:schemeClr>
                </a:solidFill>
              </a:rPr>
              <a:t> </a:t>
            </a:r>
            <a:r>
              <a:rPr lang="en-US" sz="2400" b="1" dirty="0" err="1">
                <a:solidFill>
                  <a:schemeClr val="tx1">
                    <a:lumMod val="95000"/>
                    <a:lumOff val="5000"/>
                  </a:schemeClr>
                </a:solidFill>
              </a:rPr>
              <a:t>dan</a:t>
            </a:r>
            <a:endParaRPr lang="en-US" sz="2400" b="1" dirty="0">
              <a:solidFill>
                <a:schemeClr val="tx1">
                  <a:lumMod val="95000"/>
                  <a:lumOff val="5000"/>
                </a:schemeClr>
              </a:solidFill>
            </a:endParaRPr>
          </a:p>
          <a:p>
            <a:r>
              <a:rPr lang="en-US" sz="2400" b="1" dirty="0" err="1">
                <a:solidFill>
                  <a:schemeClr val="tx1">
                    <a:lumMod val="95000"/>
                    <a:lumOff val="5000"/>
                  </a:schemeClr>
                </a:solidFill>
              </a:rPr>
              <a:t>tidak</a:t>
            </a:r>
            <a:r>
              <a:rPr lang="en-US" sz="2400" b="1" dirty="0">
                <a:solidFill>
                  <a:schemeClr val="tx1">
                    <a:lumMod val="95000"/>
                    <a:lumOff val="5000"/>
                  </a:schemeClr>
                </a:solidFill>
              </a:rPr>
              <a:t> </a:t>
            </a:r>
            <a:r>
              <a:rPr lang="en-US" sz="2400" b="1" dirty="0" err="1">
                <a:solidFill>
                  <a:schemeClr val="tx1">
                    <a:lumMod val="95000"/>
                    <a:lumOff val="5000"/>
                  </a:schemeClr>
                </a:solidFill>
              </a:rPr>
              <a:t>berkontribusi</a:t>
            </a:r>
            <a:r>
              <a:rPr lang="en-US" sz="2400" b="1" dirty="0">
                <a:solidFill>
                  <a:schemeClr val="tx1">
                    <a:lumMod val="95000"/>
                    <a:lumOff val="5000"/>
                  </a:schemeClr>
                </a:solidFill>
              </a:rPr>
              <a:t> </a:t>
            </a:r>
            <a:r>
              <a:rPr lang="en-US" sz="2400" b="1" dirty="0" err="1">
                <a:solidFill>
                  <a:schemeClr val="tx1">
                    <a:lumMod val="95000"/>
                    <a:lumOff val="5000"/>
                  </a:schemeClr>
                </a:solidFill>
              </a:rPr>
              <a:t>terhadap</a:t>
            </a:r>
            <a:r>
              <a:rPr lang="en-US" sz="2400" b="1" dirty="0">
                <a:solidFill>
                  <a:schemeClr val="tx1">
                    <a:lumMod val="95000"/>
                    <a:lumOff val="5000"/>
                  </a:schemeClr>
                </a:solidFill>
              </a:rPr>
              <a:t> </a:t>
            </a:r>
            <a:r>
              <a:rPr lang="en-US" sz="2400" b="1" dirty="0" err="1">
                <a:solidFill>
                  <a:schemeClr val="tx1">
                    <a:lumMod val="95000"/>
                    <a:lumOff val="5000"/>
                  </a:schemeClr>
                </a:solidFill>
              </a:rPr>
              <a:t>fotolisis</a:t>
            </a:r>
            <a:r>
              <a:rPr lang="en-US" sz="2400" b="1" dirty="0">
                <a:solidFill>
                  <a:schemeClr val="tx1">
                    <a:lumMod val="95000"/>
                    <a:lumOff val="5000"/>
                  </a:schemeClr>
                </a:solidFill>
              </a:rPr>
              <a:t>.</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323207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1"/>
            <a:ext cx="7467600" cy="4267199"/>
          </a:xfrm>
        </p:spPr>
        <p:txBody>
          <a:bodyPr>
            <a:normAutofit fontScale="92500" lnSpcReduction="10000"/>
          </a:bodyPr>
          <a:lstStyle/>
          <a:p>
            <a:r>
              <a:rPr lang="en-GB" b="1" dirty="0" smtClean="0"/>
              <a:t>isomerisation</a:t>
            </a:r>
          </a:p>
          <a:p>
            <a:pPr lvl="1">
              <a:buNone/>
            </a:pPr>
            <a:r>
              <a:rPr lang="en-GB" dirty="0" smtClean="0"/>
              <a:t>- </a:t>
            </a:r>
            <a:r>
              <a:rPr lang="en-GB" dirty="0" err="1" smtClean="0"/>
              <a:t>Perubahan</a:t>
            </a:r>
            <a:r>
              <a:rPr lang="en-GB" dirty="0" smtClean="0"/>
              <a:t> </a:t>
            </a:r>
            <a:r>
              <a:rPr lang="en-GB" dirty="0" err="1" smtClean="0"/>
              <a:t>suatu</a:t>
            </a:r>
            <a:r>
              <a:rPr lang="en-GB" dirty="0" smtClean="0"/>
              <a:t> </a:t>
            </a:r>
            <a:r>
              <a:rPr lang="en-GB" dirty="0" err="1" smtClean="0"/>
              <a:t>senyawa</a:t>
            </a:r>
            <a:r>
              <a:rPr lang="en-GB" dirty="0" smtClean="0"/>
              <a:t> </a:t>
            </a:r>
            <a:r>
              <a:rPr lang="en-GB" dirty="0" err="1" smtClean="0"/>
              <a:t>obat</a:t>
            </a:r>
            <a:r>
              <a:rPr lang="en-GB" dirty="0" smtClean="0"/>
              <a:t> </a:t>
            </a:r>
            <a:r>
              <a:rPr lang="en-GB" dirty="0" err="1" smtClean="0"/>
              <a:t>menjadi</a:t>
            </a:r>
            <a:r>
              <a:rPr lang="en-GB" dirty="0" smtClean="0"/>
              <a:t> </a:t>
            </a:r>
            <a:r>
              <a:rPr lang="en-GB" dirty="0" err="1" smtClean="0"/>
              <a:t>bentuk</a:t>
            </a:r>
            <a:r>
              <a:rPr lang="en-GB" dirty="0" smtClean="0"/>
              <a:t> isomer optic lain </a:t>
            </a:r>
          </a:p>
          <a:p>
            <a:pPr lvl="1">
              <a:buFontTx/>
              <a:buChar char="-"/>
            </a:pPr>
            <a:r>
              <a:rPr lang="en-GB" dirty="0" smtClean="0"/>
              <a:t>enantiomers </a:t>
            </a:r>
            <a:r>
              <a:rPr lang="en-GB" dirty="0" err="1" smtClean="0"/>
              <a:t>sering</a:t>
            </a:r>
            <a:r>
              <a:rPr lang="en-GB" dirty="0" smtClean="0"/>
              <a:t> </a:t>
            </a:r>
            <a:r>
              <a:rPr lang="en-GB" dirty="0" err="1" smtClean="0"/>
              <a:t>mempunyai</a:t>
            </a:r>
            <a:r>
              <a:rPr lang="en-GB" dirty="0" smtClean="0"/>
              <a:t> ADME </a:t>
            </a:r>
            <a:r>
              <a:rPr lang="en-GB" dirty="0" err="1" smtClean="0"/>
              <a:t>dan</a:t>
            </a:r>
            <a:r>
              <a:rPr lang="en-GB" dirty="0" smtClean="0"/>
              <a:t> </a:t>
            </a:r>
            <a:r>
              <a:rPr lang="en-GB" dirty="0" err="1" smtClean="0"/>
              <a:t>aktifitas</a:t>
            </a:r>
            <a:r>
              <a:rPr lang="en-GB" dirty="0" smtClean="0"/>
              <a:t> </a:t>
            </a:r>
            <a:r>
              <a:rPr lang="en-GB" dirty="0" err="1" smtClean="0"/>
              <a:t>farmakologis</a:t>
            </a:r>
            <a:r>
              <a:rPr lang="en-GB" dirty="0" smtClean="0"/>
              <a:t> yang </a:t>
            </a:r>
            <a:r>
              <a:rPr lang="en-GB" dirty="0" err="1" smtClean="0"/>
              <a:t>sangat</a:t>
            </a:r>
            <a:r>
              <a:rPr lang="en-GB" dirty="0" smtClean="0"/>
              <a:t> </a:t>
            </a:r>
            <a:r>
              <a:rPr lang="en-GB" dirty="0" err="1" smtClean="0"/>
              <a:t>berbeda</a:t>
            </a:r>
            <a:r>
              <a:rPr lang="en-GB" dirty="0" smtClean="0"/>
              <a:t> </a:t>
            </a:r>
          </a:p>
          <a:p>
            <a:pPr lvl="1">
              <a:buFontTx/>
              <a:buChar char="-"/>
            </a:pPr>
            <a:r>
              <a:rPr lang="en-GB" dirty="0" err="1" smtClean="0"/>
              <a:t>Sering</a:t>
            </a:r>
            <a:r>
              <a:rPr lang="en-GB" dirty="0" smtClean="0"/>
              <a:t> </a:t>
            </a:r>
            <a:r>
              <a:rPr lang="en-GB" dirty="0" err="1" smtClean="0"/>
              <a:t>dikatalisis</a:t>
            </a:r>
            <a:r>
              <a:rPr lang="en-GB" dirty="0" smtClean="0"/>
              <a:t> </a:t>
            </a:r>
            <a:r>
              <a:rPr lang="en-GB" dirty="0" err="1" smtClean="0"/>
              <a:t>oleh</a:t>
            </a:r>
            <a:r>
              <a:rPr lang="en-GB" dirty="0" smtClean="0"/>
              <a:t> </a:t>
            </a:r>
            <a:r>
              <a:rPr lang="en-GB" dirty="0" err="1" smtClean="0"/>
              <a:t>asam</a:t>
            </a:r>
            <a:r>
              <a:rPr lang="en-GB" dirty="0" smtClean="0"/>
              <a:t> </a:t>
            </a:r>
            <a:r>
              <a:rPr lang="en-GB" dirty="0" err="1" smtClean="0"/>
              <a:t>atau</a:t>
            </a:r>
            <a:r>
              <a:rPr lang="en-GB" dirty="0" smtClean="0"/>
              <a:t> </a:t>
            </a:r>
            <a:r>
              <a:rPr lang="en-GB" dirty="0" err="1" smtClean="0"/>
              <a:t>basa</a:t>
            </a:r>
            <a:endParaRPr lang="en-GB" dirty="0" smtClean="0"/>
          </a:p>
          <a:p>
            <a:pPr lvl="1">
              <a:buFontTx/>
              <a:buChar char="-"/>
            </a:pPr>
            <a:r>
              <a:rPr lang="en-GB" dirty="0" err="1" smtClean="0"/>
              <a:t>contoh</a:t>
            </a:r>
            <a:r>
              <a:rPr lang="en-GB" dirty="0" smtClean="0"/>
              <a:t>  tetracycline, </a:t>
            </a:r>
            <a:r>
              <a:rPr lang="en-GB" dirty="0" err="1" smtClean="0"/>
              <a:t>pilocarpine</a:t>
            </a:r>
            <a:r>
              <a:rPr lang="en-GB" dirty="0" smtClean="0"/>
              <a:t>, cephalosporin esters</a:t>
            </a:r>
          </a:p>
          <a:p>
            <a:pPr lvl="1">
              <a:buFontTx/>
              <a:buChar char="-"/>
            </a:pPr>
            <a:endParaRPr lang="en-US" dirty="0" smtClean="0"/>
          </a:p>
          <a:p>
            <a:r>
              <a:rPr lang="en-US" b="1" dirty="0" smtClean="0"/>
              <a:t>Interactions between formulation compounds</a:t>
            </a:r>
          </a:p>
          <a:p>
            <a:pPr lvl="1">
              <a:buNone/>
            </a:pPr>
            <a:r>
              <a:rPr lang="en-US" dirty="0" smtClean="0"/>
              <a:t>- buffers</a:t>
            </a:r>
          </a:p>
          <a:p>
            <a:pPr lvl="2"/>
            <a:r>
              <a:rPr lang="en-US" dirty="0" smtClean="0"/>
              <a:t>general acid-base catalysts</a:t>
            </a:r>
          </a:p>
          <a:p>
            <a:pPr lvl="2"/>
            <a:r>
              <a:rPr lang="en-US" dirty="0" smtClean="0"/>
              <a:t>formation of amides </a:t>
            </a:r>
            <a:r>
              <a:rPr lang="en-US" dirty="0" smtClean="0">
                <a:sym typeface="Wingdings" pitchFamily="2" charset="2"/>
              </a:rPr>
              <a:t></a:t>
            </a:r>
            <a:r>
              <a:rPr lang="en-US" dirty="0" smtClean="0"/>
              <a:t>Ex: </a:t>
            </a:r>
            <a:r>
              <a:rPr lang="en-US" dirty="0" err="1" smtClean="0"/>
              <a:t>benzocaine</a:t>
            </a:r>
            <a:r>
              <a:rPr lang="en-US" dirty="0" smtClean="0"/>
              <a:t> and citric acid</a:t>
            </a:r>
            <a:endParaRPr lang="ms-MY" dirty="0"/>
          </a:p>
        </p:txBody>
      </p:sp>
      <p:sp>
        <p:nvSpPr>
          <p:cNvPr id="5" name="Content Placeholder 2"/>
          <p:cNvSpPr txBox="1">
            <a:spLocks/>
          </p:cNvSpPr>
          <p:nvPr/>
        </p:nvSpPr>
        <p:spPr>
          <a:xfrm>
            <a:off x="762000" y="5334000"/>
            <a:ext cx="7239000" cy="1295400"/>
          </a:xfrm>
          <a:prstGeom prst="rect">
            <a:avLst/>
          </a:prstGeom>
        </p:spPr>
        <p:txBody>
          <a:bodyPr vert="horz" lIns="91440" tIns="45720" rIns="91440" bIns="45720" rtlCol="0">
            <a:noAutofit/>
          </a:bodyPr>
          <a:lstStyle/>
          <a:p>
            <a:pPr marL="342900" lvl="0" indent="-274320">
              <a:spcBef>
                <a:spcPct val="20000"/>
              </a:spcBef>
              <a:buClr>
                <a:schemeClr val="accent1"/>
              </a:buClr>
              <a:buSzPct val="76000"/>
              <a:buFont typeface="Wingdings 2" pitchFamily="18" charset="2"/>
              <a:buChar char=""/>
            </a:pPr>
            <a:r>
              <a:rPr lang="en-US" sz="2000" b="1" dirty="0" smtClean="0"/>
              <a:t>accelerated photodecomposition</a:t>
            </a:r>
          </a:p>
          <a:p>
            <a:pPr marL="342900" indent="-274320">
              <a:spcBef>
                <a:spcPct val="20000"/>
              </a:spcBef>
              <a:buClr>
                <a:schemeClr val="accent1"/>
              </a:buClr>
              <a:buSzPct val="76000"/>
            </a:pPr>
            <a:r>
              <a:rPr lang="en-US" sz="2000" b="1" dirty="0" smtClean="0"/>
              <a:t>	</a:t>
            </a:r>
            <a:r>
              <a:rPr lang="en-US" sz="2000" dirty="0" smtClean="0"/>
              <a:t>riboflavin in presence of nonionic or anionic surfactant</a:t>
            </a:r>
          </a:p>
          <a:p>
            <a:pPr marL="342900" lvl="0" indent="-274320">
              <a:spcBef>
                <a:spcPct val="20000"/>
              </a:spcBef>
              <a:buClr>
                <a:schemeClr val="accent1"/>
              </a:buClr>
              <a:buSzPct val="76000"/>
            </a:pPr>
            <a:r>
              <a:rPr lang="en-US" sz="2000" b="1" dirty="0" smtClean="0"/>
              <a:t> </a:t>
            </a:r>
            <a:endParaRPr kumimoji="0" lang="en-GB" sz="2000" b="1" i="0" u="none" strike="noStrike" kern="1200" cap="none" spc="0" normalizeH="0" baseline="0" noProof="0" dirty="0" smtClean="0">
              <a:ln>
                <a:noFill/>
              </a:ln>
              <a:solidFill>
                <a:schemeClr val="tx2"/>
              </a:solidFill>
              <a:effectLst/>
              <a:uLnTx/>
              <a:uFillTx/>
              <a:latin typeface="+mn-lt"/>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None/>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848600" cy="5562600"/>
          </a:xfrm>
        </p:spPr>
        <p:txBody>
          <a:bodyPr>
            <a:normAutofit lnSpcReduction="10000"/>
          </a:bodyPr>
          <a:lstStyle/>
          <a:p>
            <a:r>
              <a:rPr lang="en-US" b="1" dirty="0" err="1" smtClean="0"/>
              <a:t>Definisi</a:t>
            </a:r>
            <a:r>
              <a:rPr lang="en-US" b="1" dirty="0" smtClean="0"/>
              <a:t>: </a:t>
            </a:r>
            <a:r>
              <a:rPr lang="en-US" b="1" dirty="0" err="1" smtClean="0"/>
              <a:t>Stabilitas</a:t>
            </a:r>
            <a:r>
              <a:rPr lang="en-US" b="1" dirty="0" smtClean="0"/>
              <a:t> </a:t>
            </a:r>
            <a:r>
              <a:rPr lang="en-US" b="1" dirty="0" smtClean="0">
                <a:sym typeface="Wingdings" pitchFamily="2" charset="2"/>
              </a:rPr>
              <a:t></a:t>
            </a:r>
            <a:r>
              <a:rPr lang="en-US" dirty="0" smtClean="0"/>
              <a:t> </a:t>
            </a:r>
            <a:r>
              <a:rPr lang="en-US" b="1" dirty="0" err="1">
                <a:solidFill>
                  <a:schemeClr val="accent6">
                    <a:lumMod val="75000"/>
                  </a:schemeClr>
                </a:solidFill>
              </a:rPr>
              <a:t>adalah</a:t>
            </a:r>
            <a:r>
              <a:rPr lang="en-US" b="1" dirty="0">
                <a:solidFill>
                  <a:schemeClr val="accent6">
                    <a:lumMod val="75000"/>
                  </a:schemeClr>
                </a:solidFill>
              </a:rPr>
              <a:t> </a:t>
            </a:r>
            <a:r>
              <a:rPr lang="en-US" b="1" dirty="0" err="1">
                <a:solidFill>
                  <a:schemeClr val="accent6">
                    <a:lumMod val="75000"/>
                  </a:schemeClr>
                </a:solidFill>
              </a:rPr>
              <a:t>kapasitas</a:t>
            </a:r>
            <a:r>
              <a:rPr lang="en-US" b="1" dirty="0">
                <a:solidFill>
                  <a:schemeClr val="accent6">
                    <a:lumMod val="75000"/>
                  </a:schemeClr>
                </a:solidFill>
              </a:rPr>
              <a:t> </a:t>
            </a:r>
            <a:r>
              <a:rPr lang="en-US" b="1" dirty="0" err="1">
                <a:solidFill>
                  <a:schemeClr val="accent6">
                    <a:lumMod val="75000"/>
                  </a:schemeClr>
                </a:solidFill>
              </a:rPr>
              <a:t>produk</a:t>
            </a:r>
            <a:r>
              <a:rPr lang="en-US" b="1" dirty="0">
                <a:solidFill>
                  <a:schemeClr val="accent6">
                    <a:lumMod val="75000"/>
                  </a:schemeClr>
                </a:solidFill>
              </a:rPr>
              <a:t> </a:t>
            </a:r>
            <a:r>
              <a:rPr lang="en-US" b="1" dirty="0" err="1">
                <a:solidFill>
                  <a:schemeClr val="accent6">
                    <a:lumMod val="75000"/>
                  </a:schemeClr>
                </a:solidFill>
              </a:rPr>
              <a:t>obat</a:t>
            </a:r>
            <a:r>
              <a:rPr lang="en-US" b="1" dirty="0">
                <a:solidFill>
                  <a:schemeClr val="accent6">
                    <a:lumMod val="75000"/>
                  </a:schemeClr>
                </a:solidFill>
              </a:rPr>
              <a:t> </a:t>
            </a:r>
            <a:r>
              <a:rPr lang="en-US" b="1" dirty="0" err="1">
                <a:solidFill>
                  <a:schemeClr val="accent6">
                    <a:lumMod val="75000"/>
                  </a:schemeClr>
                </a:solidFill>
              </a:rPr>
              <a:t>untuk</a:t>
            </a:r>
            <a:r>
              <a:rPr lang="en-US" b="1" dirty="0">
                <a:solidFill>
                  <a:schemeClr val="accent6">
                    <a:lumMod val="75000"/>
                  </a:schemeClr>
                </a:solidFill>
              </a:rPr>
              <a:t> </a:t>
            </a:r>
            <a:r>
              <a:rPr lang="en-US" b="1" dirty="0" err="1">
                <a:solidFill>
                  <a:schemeClr val="accent6">
                    <a:lumMod val="75000"/>
                  </a:schemeClr>
                </a:solidFill>
              </a:rPr>
              <a:t>tetap</a:t>
            </a:r>
            <a:r>
              <a:rPr lang="en-US" b="1" dirty="0">
                <a:solidFill>
                  <a:schemeClr val="accent6">
                    <a:lumMod val="75000"/>
                  </a:schemeClr>
                </a:solidFill>
              </a:rPr>
              <a:t> </a:t>
            </a:r>
            <a:r>
              <a:rPr lang="en-US" b="1" dirty="0" err="1">
                <a:solidFill>
                  <a:schemeClr val="accent6">
                    <a:lumMod val="75000"/>
                  </a:schemeClr>
                </a:solidFill>
              </a:rPr>
              <a:t>berada</a:t>
            </a:r>
            <a:r>
              <a:rPr lang="en-US" b="1" dirty="0">
                <a:solidFill>
                  <a:schemeClr val="accent6">
                    <a:lumMod val="75000"/>
                  </a:schemeClr>
                </a:solidFill>
              </a:rPr>
              <a:t> </a:t>
            </a:r>
            <a:r>
              <a:rPr lang="en-US" b="1" dirty="0" err="1">
                <a:solidFill>
                  <a:schemeClr val="accent6">
                    <a:lumMod val="75000"/>
                  </a:schemeClr>
                </a:solidFill>
              </a:rPr>
              <a:t>dalam</a:t>
            </a:r>
            <a:r>
              <a:rPr lang="en-US" b="1" dirty="0">
                <a:solidFill>
                  <a:schemeClr val="accent6">
                    <a:lumMod val="75000"/>
                  </a:schemeClr>
                </a:solidFill>
              </a:rPr>
              <a:t> </a:t>
            </a:r>
            <a:r>
              <a:rPr lang="en-US" b="1" dirty="0" err="1">
                <a:solidFill>
                  <a:schemeClr val="accent6">
                    <a:lumMod val="75000"/>
                  </a:schemeClr>
                </a:solidFill>
              </a:rPr>
              <a:t>spesifikasi</a:t>
            </a:r>
            <a:r>
              <a:rPr lang="en-US" b="1" dirty="0">
                <a:solidFill>
                  <a:schemeClr val="accent6">
                    <a:lumMod val="75000"/>
                  </a:schemeClr>
                </a:solidFill>
              </a:rPr>
              <a:t> yang </a:t>
            </a:r>
            <a:r>
              <a:rPr lang="en-US" b="1" dirty="0" err="1" smtClean="0">
                <a:solidFill>
                  <a:schemeClr val="accent6">
                    <a:lumMod val="75000"/>
                  </a:schemeClr>
                </a:solidFill>
              </a:rPr>
              <a:t>telah</a:t>
            </a:r>
            <a:r>
              <a:rPr lang="en-US" b="1" dirty="0" smtClean="0">
                <a:solidFill>
                  <a:schemeClr val="accent6">
                    <a:lumMod val="75000"/>
                  </a:schemeClr>
                </a:solidFill>
              </a:rPr>
              <a:t> </a:t>
            </a:r>
            <a:r>
              <a:rPr lang="en-US" b="1" dirty="0" err="1" smtClean="0">
                <a:solidFill>
                  <a:schemeClr val="accent6">
                    <a:lumMod val="75000"/>
                  </a:schemeClr>
                </a:solidFill>
              </a:rPr>
              <a:t>ditetapkan</a:t>
            </a:r>
            <a:r>
              <a:rPr lang="en-US" b="1" dirty="0" smtClean="0">
                <a:solidFill>
                  <a:schemeClr val="accent6">
                    <a:lumMod val="75000"/>
                  </a:schemeClr>
                </a:solidFill>
              </a:rPr>
              <a:t> </a:t>
            </a:r>
            <a:r>
              <a:rPr lang="en-US" b="1" dirty="0" err="1">
                <a:solidFill>
                  <a:schemeClr val="accent6">
                    <a:lumMod val="75000"/>
                  </a:schemeClr>
                </a:solidFill>
              </a:rPr>
              <a:t>untuk</a:t>
            </a:r>
            <a:r>
              <a:rPr lang="en-US" b="1" dirty="0">
                <a:solidFill>
                  <a:schemeClr val="accent6">
                    <a:lumMod val="75000"/>
                  </a:schemeClr>
                </a:solidFill>
              </a:rPr>
              <a:t> </a:t>
            </a:r>
            <a:r>
              <a:rPr lang="en-US" b="1" dirty="0" err="1">
                <a:solidFill>
                  <a:schemeClr val="accent6">
                    <a:lumMod val="75000"/>
                  </a:schemeClr>
                </a:solidFill>
              </a:rPr>
              <a:t>memastikan</a:t>
            </a:r>
            <a:r>
              <a:rPr lang="en-US" b="1" dirty="0">
                <a:solidFill>
                  <a:schemeClr val="accent6">
                    <a:lumMod val="75000"/>
                  </a:schemeClr>
                </a:solidFill>
              </a:rPr>
              <a:t> </a:t>
            </a:r>
            <a:r>
              <a:rPr lang="en-US" b="1" dirty="0" err="1">
                <a:solidFill>
                  <a:schemeClr val="accent6">
                    <a:lumMod val="75000"/>
                  </a:schemeClr>
                </a:solidFill>
              </a:rPr>
              <a:t>identitasnya</a:t>
            </a:r>
            <a:r>
              <a:rPr lang="en-US" b="1" dirty="0">
                <a:solidFill>
                  <a:schemeClr val="accent6">
                    <a:lumMod val="75000"/>
                  </a:schemeClr>
                </a:solidFill>
              </a:rPr>
              <a:t>, </a:t>
            </a:r>
            <a:r>
              <a:rPr lang="en-US" b="1" dirty="0" err="1">
                <a:solidFill>
                  <a:schemeClr val="accent6">
                    <a:lumMod val="75000"/>
                  </a:schemeClr>
                </a:solidFill>
              </a:rPr>
              <a:t>kekuatan</a:t>
            </a:r>
            <a:r>
              <a:rPr lang="en-US" b="1" dirty="0">
                <a:solidFill>
                  <a:schemeClr val="accent6">
                    <a:lumMod val="75000"/>
                  </a:schemeClr>
                </a:solidFill>
              </a:rPr>
              <a:t> </a:t>
            </a:r>
            <a:r>
              <a:rPr lang="en-US" b="1" dirty="0" err="1">
                <a:solidFill>
                  <a:schemeClr val="accent6">
                    <a:lumMod val="75000"/>
                  </a:schemeClr>
                </a:solidFill>
              </a:rPr>
              <a:t>kualitas</a:t>
            </a:r>
            <a:r>
              <a:rPr lang="en-US" b="1" dirty="0">
                <a:solidFill>
                  <a:schemeClr val="accent6">
                    <a:lumMod val="75000"/>
                  </a:schemeClr>
                </a:solidFill>
              </a:rPr>
              <a:t> </a:t>
            </a:r>
            <a:r>
              <a:rPr lang="en-US" b="1" dirty="0" err="1">
                <a:solidFill>
                  <a:schemeClr val="accent6">
                    <a:lumMod val="75000"/>
                  </a:schemeClr>
                </a:solidFill>
              </a:rPr>
              <a:t>dan</a:t>
            </a:r>
            <a:r>
              <a:rPr lang="en-US" b="1" dirty="0">
                <a:solidFill>
                  <a:schemeClr val="accent6">
                    <a:lumMod val="75000"/>
                  </a:schemeClr>
                </a:solidFill>
              </a:rPr>
              <a:t> </a:t>
            </a:r>
            <a:r>
              <a:rPr lang="en-US" b="1" dirty="0" err="1">
                <a:solidFill>
                  <a:schemeClr val="accent6">
                    <a:lumMod val="75000"/>
                  </a:schemeClr>
                </a:solidFill>
              </a:rPr>
              <a:t>kemurnian</a:t>
            </a:r>
            <a:r>
              <a:rPr lang="en-US" dirty="0" smtClean="0"/>
              <a:t>.</a:t>
            </a:r>
          </a:p>
          <a:p>
            <a:endParaRPr lang="en-US" dirty="0"/>
          </a:p>
          <a:p>
            <a:r>
              <a:rPr lang="en-US" b="1" dirty="0" err="1"/>
              <a:t>Instabilitas</a:t>
            </a:r>
            <a:r>
              <a:rPr lang="en-US" b="1" dirty="0"/>
              <a:t> </a:t>
            </a:r>
            <a:r>
              <a:rPr lang="en-US" b="1" dirty="0" err="1"/>
              <a:t>dapat</a:t>
            </a:r>
            <a:r>
              <a:rPr lang="en-US" b="1" dirty="0"/>
              <a:t> </a:t>
            </a:r>
            <a:r>
              <a:rPr lang="en-US" b="1" dirty="0" err="1"/>
              <a:t>menyebabkan</a:t>
            </a:r>
            <a:r>
              <a:rPr lang="en-US" b="1" dirty="0"/>
              <a:t> :</a:t>
            </a:r>
          </a:p>
          <a:p>
            <a:pPr marL="68580" indent="0">
              <a:buNone/>
            </a:pPr>
            <a:r>
              <a:rPr lang="en-US" b="1" dirty="0">
                <a:solidFill>
                  <a:schemeClr val="accent6">
                    <a:lumMod val="75000"/>
                  </a:schemeClr>
                </a:solidFill>
              </a:rPr>
              <a:t> </a:t>
            </a:r>
            <a:r>
              <a:rPr lang="en-US" b="1" dirty="0" smtClean="0">
                <a:solidFill>
                  <a:schemeClr val="accent6">
                    <a:lumMod val="75000"/>
                  </a:schemeClr>
                </a:solidFill>
              </a:rPr>
              <a:t>   - </a:t>
            </a:r>
            <a:r>
              <a:rPr lang="en-US" b="1" dirty="0" err="1">
                <a:solidFill>
                  <a:schemeClr val="accent6">
                    <a:lumMod val="75000"/>
                  </a:schemeClr>
                </a:solidFill>
              </a:rPr>
              <a:t>Perubahan</a:t>
            </a:r>
            <a:r>
              <a:rPr lang="en-US" b="1" dirty="0">
                <a:solidFill>
                  <a:schemeClr val="accent6">
                    <a:lumMod val="75000"/>
                  </a:schemeClr>
                </a:solidFill>
              </a:rPr>
              <a:t> yang </a:t>
            </a:r>
            <a:r>
              <a:rPr lang="en-US" b="1" dirty="0" err="1">
                <a:solidFill>
                  <a:schemeClr val="accent6">
                    <a:lumMod val="75000"/>
                  </a:schemeClr>
                </a:solidFill>
              </a:rPr>
              <a:t>tidak</a:t>
            </a:r>
            <a:r>
              <a:rPr lang="en-US" b="1" dirty="0">
                <a:solidFill>
                  <a:schemeClr val="accent6">
                    <a:lumMod val="75000"/>
                  </a:schemeClr>
                </a:solidFill>
              </a:rPr>
              <a:t> </a:t>
            </a:r>
            <a:r>
              <a:rPr lang="en-US" b="1" dirty="0" err="1">
                <a:solidFill>
                  <a:schemeClr val="accent6">
                    <a:lumMod val="75000"/>
                  </a:schemeClr>
                </a:solidFill>
              </a:rPr>
              <a:t>diinginkan</a:t>
            </a:r>
            <a:r>
              <a:rPr lang="en-US" b="1" dirty="0">
                <a:solidFill>
                  <a:schemeClr val="accent1">
                    <a:lumMod val="75000"/>
                  </a:schemeClr>
                </a:solidFill>
              </a:rPr>
              <a:t> </a:t>
            </a:r>
            <a:r>
              <a:rPr lang="en-US" b="1" dirty="0" err="1">
                <a:solidFill>
                  <a:schemeClr val="accent6">
                    <a:lumMod val="75000"/>
                  </a:schemeClr>
                </a:solidFill>
              </a:rPr>
              <a:t>dalam</a:t>
            </a:r>
            <a:r>
              <a:rPr lang="en-US" b="1" dirty="0">
                <a:solidFill>
                  <a:schemeClr val="accent6">
                    <a:lumMod val="75000"/>
                  </a:schemeClr>
                </a:solidFill>
              </a:rPr>
              <a:t> </a:t>
            </a:r>
            <a:r>
              <a:rPr lang="en-US" b="1" dirty="0" smtClean="0">
                <a:solidFill>
                  <a:schemeClr val="accent6">
                    <a:lumMod val="75000"/>
                  </a:schemeClr>
                </a:solidFill>
              </a:rPr>
              <a:t>	</a:t>
            </a:r>
            <a:r>
              <a:rPr lang="en-US" b="1" dirty="0" err="1" smtClean="0">
                <a:solidFill>
                  <a:schemeClr val="accent6">
                    <a:lumMod val="75000"/>
                  </a:schemeClr>
                </a:solidFill>
              </a:rPr>
              <a:t>kinerja</a:t>
            </a:r>
            <a:r>
              <a:rPr lang="en-US" b="1" dirty="0">
                <a:solidFill>
                  <a:schemeClr val="accent6">
                    <a:lumMod val="75000"/>
                  </a:schemeClr>
                </a:solidFill>
              </a:rPr>
              <a:t>, </a:t>
            </a:r>
            <a:r>
              <a:rPr lang="en-US" b="1" dirty="0" err="1" smtClean="0">
                <a:solidFill>
                  <a:schemeClr val="accent6">
                    <a:lumMod val="75000"/>
                  </a:schemeClr>
                </a:solidFill>
              </a:rPr>
              <a:t>yaitu</a:t>
            </a:r>
            <a:r>
              <a:rPr lang="en-US" b="1" dirty="0" smtClean="0">
                <a:solidFill>
                  <a:schemeClr val="accent6">
                    <a:lumMod val="75000"/>
                  </a:schemeClr>
                </a:solidFill>
              </a:rPr>
              <a:t> </a:t>
            </a:r>
            <a:r>
              <a:rPr lang="en-US" b="1" dirty="0" err="1" smtClean="0">
                <a:solidFill>
                  <a:schemeClr val="accent6">
                    <a:lumMod val="75000"/>
                  </a:schemeClr>
                </a:solidFill>
              </a:rPr>
              <a:t>disolusi</a:t>
            </a:r>
            <a:r>
              <a:rPr lang="en-US" b="1" dirty="0" smtClean="0">
                <a:solidFill>
                  <a:schemeClr val="accent6">
                    <a:lumMod val="75000"/>
                  </a:schemeClr>
                </a:solidFill>
              </a:rPr>
              <a:t> </a:t>
            </a:r>
            <a:r>
              <a:rPr lang="en-US" b="1" dirty="0">
                <a:solidFill>
                  <a:schemeClr val="accent6">
                    <a:lumMod val="75000"/>
                  </a:schemeClr>
                </a:solidFill>
              </a:rPr>
              <a:t>/ </a:t>
            </a:r>
            <a:r>
              <a:rPr lang="en-US" b="1" dirty="0" err="1">
                <a:solidFill>
                  <a:schemeClr val="accent6">
                    <a:lumMod val="75000"/>
                  </a:schemeClr>
                </a:solidFill>
              </a:rPr>
              <a:t>bioavailabilitas</a:t>
            </a:r>
            <a:r>
              <a:rPr lang="en-US" b="1" dirty="0">
                <a:solidFill>
                  <a:schemeClr val="accent6">
                    <a:lumMod val="75000"/>
                  </a:schemeClr>
                </a:solidFill>
              </a:rPr>
              <a:t>(</a:t>
            </a:r>
            <a:r>
              <a:rPr lang="en-US" b="1" dirty="0" err="1">
                <a:solidFill>
                  <a:schemeClr val="accent6">
                    <a:lumMod val="75000"/>
                  </a:schemeClr>
                </a:solidFill>
              </a:rPr>
              <a:t>jika</a:t>
            </a:r>
            <a:r>
              <a:rPr lang="en-US" b="1" dirty="0">
                <a:solidFill>
                  <a:schemeClr val="accent6">
                    <a:lumMod val="75000"/>
                  </a:schemeClr>
                </a:solidFill>
              </a:rPr>
              <a:t> </a:t>
            </a:r>
            <a:r>
              <a:rPr lang="en-US" b="1" dirty="0" smtClean="0">
                <a:solidFill>
                  <a:schemeClr val="accent6">
                    <a:lumMod val="75000"/>
                  </a:schemeClr>
                </a:solidFill>
              </a:rPr>
              <a:t>	</a:t>
            </a:r>
            <a:r>
              <a:rPr lang="en-US" b="1" dirty="0" err="1" smtClean="0">
                <a:solidFill>
                  <a:schemeClr val="accent6">
                    <a:lumMod val="75000"/>
                  </a:schemeClr>
                </a:solidFill>
              </a:rPr>
              <a:t>berubah</a:t>
            </a:r>
            <a:r>
              <a:rPr lang="en-US" b="1" dirty="0" smtClean="0">
                <a:solidFill>
                  <a:schemeClr val="accent6">
                    <a:lumMod val="75000"/>
                  </a:schemeClr>
                </a:solidFill>
              </a:rPr>
              <a:t> </a:t>
            </a:r>
            <a:r>
              <a:rPr lang="en-US" b="1" dirty="0" err="1" smtClean="0">
                <a:solidFill>
                  <a:schemeClr val="accent6">
                    <a:lumMod val="75000"/>
                  </a:schemeClr>
                </a:solidFill>
              </a:rPr>
              <a:t>maka</a:t>
            </a:r>
            <a:r>
              <a:rPr lang="en-US" b="1" dirty="0" smtClean="0">
                <a:solidFill>
                  <a:schemeClr val="accent6">
                    <a:lumMod val="75000"/>
                  </a:schemeClr>
                </a:solidFill>
              </a:rPr>
              <a:t> </a:t>
            </a:r>
            <a:r>
              <a:rPr lang="en-US" b="1" dirty="0">
                <a:solidFill>
                  <a:schemeClr val="accent6">
                    <a:lumMod val="75000"/>
                  </a:schemeClr>
                </a:solidFill>
              </a:rPr>
              <a:t>BA(</a:t>
            </a:r>
            <a:r>
              <a:rPr lang="en-US" b="1" dirty="0" err="1">
                <a:solidFill>
                  <a:schemeClr val="accent6">
                    <a:lumMod val="75000"/>
                  </a:schemeClr>
                </a:solidFill>
              </a:rPr>
              <a:t>adalah</a:t>
            </a:r>
            <a:r>
              <a:rPr lang="en-US" b="1" dirty="0">
                <a:solidFill>
                  <a:schemeClr val="accent6">
                    <a:lumMod val="75000"/>
                  </a:schemeClr>
                </a:solidFill>
              </a:rPr>
              <a:t> </a:t>
            </a:r>
            <a:r>
              <a:rPr lang="en-US" b="1" dirty="0" err="1">
                <a:solidFill>
                  <a:schemeClr val="accent6">
                    <a:lumMod val="75000"/>
                  </a:schemeClr>
                </a:solidFill>
              </a:rPr>
              <a:t>kecepatan</a:t>
            </a:r>
            <a:r>
              <a:rPr lang="en-US" b="1" dirty="0">
                <a:solidFill>
                  <a:schemeClr val="accent6">
                    <a:lumMod val="75000"/>
                  </a:schemeClr>
                </a:solidFill>
              </a:rPr>
              <a:t> </a:t>
            </a:r>
            <a:r>
              <a:rPr lang="en-US" b="1" dirty="0" err="1">
                <a:solidFill>
                  <a:schemeClr val="accent6">
                    <a:lumMod val="75000"/>
                  </a:schemeClr>
                </a:solidFill>
              </a:rPr>
              <a:t>dan</a:t>
            </a:r>
            <a:r>
              <a:rPr lang="en-US" b="1" dirty="0">
                <a:solidFill>
                  <a:schemeClr val="accent6">
                    <a:lumMod val="75000"/>
                  </a:schemeClr>
                </a:solidFill>
              </a:rPr>
              <a:t> </a:t>
            </a:r>
            <a:r>
              <a:rPr lang="en-US" b="1" dirty="0" smtClean="0">
                <a:solidFill>
                  <a:schemeClr val="accent6">
                    <a:lumMod val="75000"/>
                  </a:schemeClr>
                </a:solidFill>
              </a:rPr>
              <a:t>	</a:t>
            </a:r>
            <a:r>
              <a:rPr lang="en-US" b="1" dirty="0" err="1" smtClean="0">
                <a:solidFill>
                  <a:schemeClr val="accent6">
                    <a:lumMod val="75000"/>
                  </a:schemeClr>
                </a:solidFill>
              </a:rPr>
              <a:t>banyaknya</a:t>
            </a:r>
            <a:r>
              <a:rPr lang="en-US" b="1" dirty="0" smtClean="0">
                <a:solidFill>
                  <a:schemeClr val="accent6">
                    <a:lumMod val="75000"/>
                  </a:schemeClr>
                </a:solidFill>
              </a:rPr>
              <a:t> </a:t>
            </a:r>
            <a:r>
              <a:rPr lang="en-US" b="1" dirty="0" err="1">
                <a:solidFill>
                  <a:schemeClr val="accent6">
                    <a:lumMod val="75000"/>
                  </a:schemeClr>
                </a:solidFill>
              </a:rPr>
              <a:t>obat</a:t>
            </a:r>
            <a:r>
              <a:rPr lang="en-US" b="1" dirty="0">
                <a:solidFill>
                  <a:schemeClr val="accent6">
                    <a:lumMod val="75000"/>
                  </a:schemeClr>
                </a:solidFill>
              </a:rPr>
              <a:t> </a:t>
            </a:r>
            <a:r>
              <a:rPr lang="en-US" b="1" dirty="0" smtClean="0">
                <a:solidFill>
                  <a:schemeClr val="accent6">
                    <a:lumMod val="75000"/>
                  </a:schemeClr>
                </a:solidFill>
              </a:rPr>
              <a:t>di </a:t>
            </a:r>
            <a:r>
              <a:rPr lang="en-US" b="1" dirty="0" err="1">
                <a:solidFill>
                  <a:schemeClr val="accent6">
                    <a:lumMod val="75000"/>
                  </a:schemeClr>
                </a:solidFill>
              </a:rPr>
              <a:t>absorbsi</a:t>
            </a:r>
            <a:r>
              <a:rPr lang="en-US" b="1" dirty="0">
                <a:solidFill>
                  <a:schemeClr val="accent6">
                    <a:lumMod val="75000"/>
                  </a:schemeClr>
                </a:solidFill>
              </a:rPr>
              <a:t>) </a:t>
            </a:r>
            <a:r>
              <a:rPr lang="en-US" b="1" dirty="0" err="1">
                <a:solidFill>
                  <a:schemeClr val="accent6">
                    <a:lumMod val="75000"/>
                  </a:schemeClr>
                </a:solidFill>
              </a:rPr>
              <a:t>akan</a:t>
            </a:r>
            <a:r>
              <a:rPr lang="en-US" b="1" dirty="0">
                <a:solidFill>
                  <a:schemeClr val="accent6">
                    <a:lumMod val="75000"/>
                  </a:schemeClr>
                </a:solidFill>
              </a:rPr>
              <a:t> </a:t>
            </a:r>
            <a:r>
              <a:rPr lang="en-US" b="1" dirty="0" err="1">
                <a:solidFill>
                  <a:schemeClr val="accent6">
                    <a:lumMod val="75000"/>
                  </a:schemeClr>
                </a:solidFill>
              </a:rPr>
              <a:t>berubah</a:t>
            </a:r>
            <a:r>
              <a:rPr lang="en-US" b="1" dirty="0">
                <a:solidFill>
                  <a:schemeClr val="accent6">
                    <a:lumMod val="75000"/>
                  </a:schemeClr>
                </a:solidFill>
              </a:rPr>
              <a:t> </a:t>
            </a:r>
            <a:r>
              <a:rPr lang="en-US" b="1" dirty="0" smtClean="0">
                <a:solidFill>
                  <a:schemeClr val="accent6">
                    <a:lumMod val="75000"/>
                  </a:schemeClr>
                </a:solidFill>
              </a:rPr>
              <a:t>	pula</a:t>
            </a:r>
            <a:r>
              <a:rPr lang="en-US" b="1" dirty="0">
                <a:solidFill>
                  <a:schemeClr val="accent6">
                    <a:lumMod val="75000"/>
                  </a:schemeClr>
                </a:solidFill>
              </a:rPr>
              <a:t>)</a:t>
            </a:r>
          </a:p>
          <a:p>
            <a:pPr marL="365760" lvl="1" indent="0">
              <a:buNone/>
            </a:pPr>
            <a:r>
              <a:rPr lang="en-US" sz="2400" b="1" dirty="0" smtClean="0">
                <a:solidFill>
                  <a:schemeClr val="accent6">
                    <a:lumMod val="75000"/>
                  </a:schemeClr>
                </a:solidFill>
              </a:rPr>
              <a:t>- </a:t>
            </a:r>
            <a:r>
              <a:rPr lang="en-US" sz="2400" b="1" dirty="0" err="1">
                <a:solidFill>
                  <a:schemeClr val="accent6">
                    <a:lumMod val="75000"/>
                  </a:schemeClr>
                </a:solidFill>
              </a:rPr>
              <a:t>Substansial</a:t>
            </a:r>
            <a:r>
              <a:rPr lang="en-US" sz="2400" b="1" dirty="0">
                <a:solidFill>
                  <a:schemeClr val="accent6">
                    <a:lumMod val="75000"/>
                  </a:schemeClr>
                </a:solidFill>
              </a:rPr>
              <a:t> </a:t>
            </a:r>
            <a:r>
              <a:rPr lang="en-US" sz="2400" b="1" dirty="0" err="1">
                <a:solidFill>
                  <a:schemeClr val="accent6">
                    <a:lumMod val="75000"/>
                  </a:schemeClr>
                </a:solidFill>
              </a:rPr>
              <a:t>perubahan</a:t>
            </a:r>
            <a:r>
              <a:rPr lang="en-US" sz="2400" b="1" dirty="0">
                <a:solidFill>
                  <a:schemeClr val="accent6">
                    <a:lumMod val="75000"/>
                  </a:schemeClr>
                </a:solidFill>
              </a:rPr>
              <a:t> </a:t>
            </a:r>
            <a:r>
              <a:rPr lang="en-US" sz="2400" b="1" dirty="0" err="1">
                <a:solidFill>
                  <a:schemeClr val="accent6">
                    <a:lumMod val="75000"/>
                  </a:schemeClr>
                </a:solidFill>
              </a:rPr>
              <a:t>dalam</a:t>
            </a:r>
            <a:r>
              <a:rPr lang="en-US" sz="2400" b="1" dirty="0">
                <a:solidFill>
                  <a:schemeClr val="accent6">
                    <a:lumMod val="75000"/>
                  </a:schemeClr>
                </a:solidFill>
              </a:rPr>
              <a:t> </a:t>
            </a:r>
            <a:r>
              <a:rPr lang="en-US" sz="2400" b="1" dirty="0" err="1">
                <a:solidFill>
                  <a:schemeClr val="accent6">
                    <a:lumMod val="75000"/>
                  </a:schemeClr>
                </a:solidFill>
              </a:rPr>
              <a:t>penampilan</a:t>
            </a:r>
            <a:r>
              <a:rPr lang="en-US" sz="2400" b="1" dirty="0">
                <a:solidFill>
                  <a:schemeClr val="accent6">
                    <a:lumMod val="75000"/>
                  </a:schemeClr>
                </a:solidFill>
              </a:rPr>
              <a:t> </a:t>
            </a:r>
            <a:r>
              <a:rPr lang="en-US" sz="2400" b="1" dirty="0" err="1">
                <a:solidFill>
                  <a:schemeClr val="accent6">
                    <a:lumMod val="75000"/>
                  </a:schemeClr>
                </a:solidFill>
              </a:rPr>
              <a:t>fisik</a:t>
            </a:r>
            <a:r>
              <a:rPr lang="en-US" sz="2400" b="1" dirty="0">
                <a:solidFill>
                  <a:schemeClr val="accent6">
                    <a:lumMod val="75000"/>
                  </a:schemeClr>
                </a:solidFill>
              </a:rPr>
              <a:t> </a:t>
            </a:r>
            <a:r>
              <a:rPr lang="en-US" sz="2400" b="1" dirty="0" smtClean="0">
                <a:solidFill>
                  <a:schemeClr val="accent6">
                    <a:lumMod val="75000"/>
                  </a:schemeClr>
                </a:solidFill>
              </a:rPr>
              <a:t>	</a:t>
            </a:r>
            <a:r>
              <a:rPr lang="en-US" sz="2400" b="1" dirty="0" err="1" smtClean="0">
                <a:solidFill>
                  <a:schemeClr val="accent6">
                    <a:lumMod val="75000"/>
                  </a:schemeClr>
                </a:solidFill>
              </a:rPr>
              <a:t>dari</a:t>
            </a:r>
            <a:r>
              <a:rPr lang="en-US" sz="2400" b="1" dirty="0" smtClean="0">
                <a:solidFill>
                  <a:schemeClr val="accent6">
                    <a:lumMod val="75000"/>
                  </a:schemeClr>
                </a:solidFill>
              </a:rPr>
              <a:t> </a:t>
            </a:r>
            <a:r>
              <a:rPr lang="en-US" sz="2400" b="1" dirty="0" err="1" smtClean="0">
                <a:solidFill>
                  <a:schemeClr val="accent6">
                    <a:lumMod val="75000"/>
                  </a:schemeClr>
                </a:solidFill>
              </a:rPr>
              <a:t>bentuk</a:t>
            </a:r>
            <a:r>
              <a:rPr lang="en-US" sz="2400" b="1" dirty="0" smtClean="0">
                <a:solidFill>
                  <a:schemeClr val="accent6">
                    <a:lumMod val="75000"/>
                  </a:schemeClr>
                </a:solidFill>
              </a:rPr>
              <a:t> </a:t>
            </a:r>
            <a:r>
              <a:rPr lang="en-US" sz="2400" b="1" dirty="0" err="1" smtClean="0">
                <a:solidFill>
                  <a:schemeClr val="accent6">
                    <a:lumMod val="75000"/>
                  </a:schemeClr>
                </a:solidFill>
              </a:rPr>
              <a:t>sediaan</a:t>
            </a:r>
            <a:endParaRPr lang="en-US" sz="2400" b="1" dirty="0">
              <a:solidFill>
                <a:schemeClr val="accent6">
                  <a:lumMod val="75000"/>
                </a:schemeClr>
              </a:solidFill>
            </a:endParaRPr>
          </a:p>
          <a:p>
            <a:pPr marL="68580" indent="0">
              <a:buNone/>
            </a:pPr>
            <a:r>
              <a:rPr lang="en-US" b="1" dirty="0" smtClean="0">
                <a:solidFill>
                  <a:schemeClr val="accent6">
                    <a:lumMod val="75000"/>
                  </a:schemeClr>
                </a:solidFill>
              </a:rPr>
              <a:t>    - </a:t>
            </a:r>
            <a:r>
              <a:rPr lang="en-US" b="1" dirty="0" err="1">
                <a:solidFill>
                  <a:schemeClr val="accent6">
                    <a:lumMod val="75000"/>
                  </a:schemeClr>
                </a:solidFill>
              </a:rPr>
              <a:t>Penyebab</a:t>
            </a:r>
            <a:r>
              <a:rPr lang="en-US" b="1" dirty="0">
                <a:solidFill>
                  <a:schemeClr val="accent6">
                    <a:lumMod val="75000"/>
                  </a:schemeClr>
                </a:solidFill>
              </a:rPr>
              <a:t> </a:t>
            </a:r>
            <a:r>
              <a:rPr lang="en-US" b="1" dirty="0" err="1">
                <a:solidFill>
                  <a:schemeClr val="accent6">
                    <a:lumMod val="75000"/>
                  </a:schemeClr>
                </a:solidFill>
              </a:rPr>
              <a:t>kegagalan</a:t>
            </a:r>
            <a:r>
              <a:rPr lang="en-US" b="1" dirty="0">
                <a:solidFill>
                  <a:schemeClr val="accent6">
                    <a:lumMod val="75000"/>
                  </a:schemeClr>
                </a:solidFill>
              </a:rPr>
              <a:t> </a:t>
            </a:r>
            <a:r>
              <a:rPr lang="en-US" b="1" dirty="0" err="1" smtClean="0">
                <a:solidFill>
                  <a:schemeClr val="accent6">
                    <a:lumMod val="75000"/>
                  </a:schemeClr>
                </a:solidFill>
              </a:rPr>
              <a:t>produk</a:t>
            </a:r>
            <a:endParaRPr lang="en-US" b="1" dirty="0" smtClean="0">
              <a:solidFill>
                <a:schemeClr val="accent6">
                  <a:lumMod val="75000"/>
                </a:schemeClr>
              </a:solidFill>
            </a:endParaRPr>
          </a:p>
          <a:p>
            <a:pPr marL="365760" lvl="1" indent="0">
              <a:buNone/>
            </a:pPr>
            <a:r>
              <a:rPr lang="en-US" b="1" dirty="0" smtClean="0">
                <a:solidFill>
                  <a:schemeClr val="accent6">
                    <a:lumMod val="75000"/>
                  </a:schemeClr>
                </a:solidFill>
              </a:rPr>
              <a:t> - </a:t>
            </a:r>
            <a:r>
              <a:rPr lang="en-US" b="1" dirty="0" err="1" smtClean="0">
                <a:solidFill>
                  <a:schemeClr val="accent6">
                    <a:lumMod val="75000"/>
                  </a:schemeClr>
                </a:solidFill>
              </a:rPr>
              <a:t>dll</a:t>
            </a:r>
            <a:endParaRPr lang="en-US" b="1" dirty="0">
              <a:solidFill>
                <a:schemeClr val="accent6">
                  <a:lumMod val="75000"/>
                </a:schemeClr>
              </a:solidFill>
            </a:endParaRPr>
          </a:p>
        </p:txBody>
      </p:sp>
    </p:spTree>
    <p:extLst>
      <p:ext uri="{BB962C8B-B14F-4D97-AF65-F5344CB8AC3E}">
        <p14:creationId xmlns:p14="http://schemas.microsoft.com/office/powerpoint/2010/main" val="3366275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895600"/>
            <a:ext cx="7024744" cy="1143000"/>
          </a:xfrm>
        </p:spPr>
        <p:txBody>
          <a:bodyPr>
            <a:normAutofit fontScale="90000"/>
          </a:bodyPr>
          <a:lstStyle/>
          <a:p>
            <a:pPr algn="ctr"/>
            <a:r>
              <a:rPr lang="en-US" b="1" dirty="0" err="1"/>
              <a:t>Faktor</a:t>
            </a:r>
            <a:r>
              <a:rPr lang="en-US" b="1" dirty="0"/>
              <a:t> yang </a:t>
            </a:r>
            <a:r>
              <a:rPr lang="en-US" b="1" dirty="0" err="1"/>
              <a:t>Mempengaruhi</a:t>
            </a:r>
            <a:r>
              <a:rPr lang="en-US" b="1" dirty="0"/>
              <a:t> </a:t>
            </a:r>
            <a:r>
              <a:rPr lang="en-US" b="1" dirty="0" err="1" smtClean="0"/>
              <a:t>Degradasi</a:t>
            </a:r>
            <a:endParaRPr lang="en-US" b="1" dirty="0"/>
          </a:p>
        </p:txBody>
      </p:sp>
    </p:spTree>
    <p:extLst>
      <p:ext uri="{BB962C8B-B14F-4D97-AF65-F5344CB8AC3E}">
        <p14:creationId xmlns:p14="http://schemas.microsoft.com/office/powerpoint/2010/main" val="2997376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646664"/>
          </a:xfrm>
        </p:spPr>
        <p:txBody>
          <a:bodyPr>
            <a:normAutofit fontScale="90000"/>
          </a:bodyPr>
          <a:lstStyle/>
          <a:p>
            <a:r>
              <a:rPr lang="en-US" b="1" dirty="0" smtClean="0"/>
              <a:t>pH</a:t>
            </a:r>
            <a:endParaRPr lang="en-US" b="1" dirty="0"/>
          </a:p>
        </p:txBody>
      </p:sp>
      <p:sp>
        <p:nvSpPr>
          <p:cNvPr id="3" name="Content Placeholder 2"/>
          <p:cNvSpPr>
            <a:spLocks noGrp="1"/>
          </p:cNvSpPr>
          <p:nvPr>
            <p:ph idx="1"/>
          </p:nvPr>
        </p:nvSpPr>
        <p:spPr>
          <a:xfrm>
            <a:off x="685800" y="1295400"/>
            <a:ext cx="7848600" cy="4953000"/>
          </a:xfrm>
        </p:spPr>
        <p:txBody>
          <a:bodyPr>
            <a:normAutofit fontScale="92500"/>
          </a:bodyPr>
          <a:lstStyle/>
          <a:p>
            <a:r>
              <a:rPr lang="en-US" b="1" dirty="0" err="1"/>
              <a:t>Keasaman</a:t>
            </a:r>
            <a:r>
              <a:rPr lang="en-US" b="1" dirty="0"/>
              <a:t> </a:t>
            </a:r>
            <a:r>
              <a:rPr lang="en-US" b="1" dirty="0" err="1"/>
              <a:t>atau</a:t>
            </a:r>
            <a:r>
              <a:rPr lang="en-US" b="1" dirty="0"/>
              <a:t> </a:t>
            </a:r>
            <a:r>
              <a:rPr lang="en-US" b="1" dirty="0" err="1"/>
              <a:t>kebasaan</a:t>
            </a:r>
            <a:r>
              <a:rPr lang="en-US" b="1" dirty="0"/>
              <a:t> </a:t>
            </a:r>
            <a:r>
              <a:rPr lang="en-US" dirty="0" err="1"/>
              <a:t>suatu</a:t>
            </a:r>
            <a:r>
              <a:rPr lang="en-US" dirty="0"/>
              <a:t> </a:t>
            </a:r>
            <a:r>
              <a:rPr lang="en-US" dirty="0" err="1"/>
              <a:t>larutan</a:t>
            </a:r>
            <a:r>
              <a:rPr lang="en-US" dirty="0"/>
              <a:t> </a:t>
            </a:r>
            <a:r>
              <a:rPr lang="en-US" dirty="0" err="1"/>
              <a:t>memiliki</a:t>
            </a:r>
            <a:r>
              <a:rPr lang="en-US" dirty="0"/>
              <a:t> </a:t>
            </a:r>
            <a:r>
              <a:rPr lang="en-US" dirty="0" err="1"/>
              <a:t>pengaruh</a:t>
            </a:r>
            <a:r>
              <a:rPr lang="en-US" dirty="0"/>
              <a:t> </a:t>
            </a:r>
            <a:r>
              <a:rPr lang="en-US" dirty="0" err="1"/>
              <a:t>besar</a:t>
            </a:r>
            <a:r>
              <a:rPr lang="en-US" dirty="0"/>
              <a:t> </a:t>
            </a:r>
            <a:r>
              <a:rPr lang="en-US" dirty="0" err="1"/>
              <a:t>pada</a:t>
            </a:r>
            <a:r>
              <a:rPr lang="en-US" dirty="0"/>
              <a:t> </a:t>
            </a:r>
            <a:r>
              <a:rPr lang="en-US" dirty="0" err="1" smtClean="0"/>
              <a:t>penguraian</a:t>
            </a:r>
            <a:r>
              <a:rPr lang="en-US" dirty="0" smtClean="0"/>
              <a:t> </a:t>
            </a:r>
            <a:r>
              <a:rPr lang="en-US" dirty="0" err="1" smtClean="0"/>
              <a:t>senyawa</a:t>
            </a:r>
            <a:r>
              <a:rPr lang="en-US" dirty="0" smtClean="0"/>
              <a:t> </a:t>
            </a:r>
            <a:r>
              <a:rPr lang="en-US" dirty="0" err="1"/>
              <a:t>obat</a:t>
            </a:r>
            <a:r>
              <a:rPr lang="en-US" dirty="0"/>
              <a:t>. pH </a:t>
            </a:r>
            <a:r>
              <a:rPr lang="en-US" dirty="0" err="1"/>
              <a:t>dapat</a:t>
            </a:r>
            <a:r>
              <a:rPr lang="en-US" dirty="0"/>
              <a:t> </a:t>
            </a:r>
            <a:r>
              <a:rPr lang="en-US" dirty="0" err="1"/>
              <a:t>mempengaruhi</a:t>
            </a:r>
            <a:r>
              <a:rPr lang="en-US" dirty="0"/>
              <a:t> </a:t>
            </a:r>
            <a:r>
              <a:rPr lang="en-US" dirty="0" err="1"/>
              <a:t>laju</a:t>
            </a:r>
            <a:r>
              <a:rPr lang="en-US" dirty="0"/>
              <a:t> </a:t>
            </a:r>
            <a:r>
              <a:rPr lang="en-US" dirty="0" err="1"/>
              <a:t>oksidasi</a:t>
            </a:r>
            <a:r>
              <a:rPr lang="en-US" dirty="0"/>
              <a:t> </a:t>
            </a:r>
            <a:r>
              <a:rPr lang="en-US" dirty="0" smtClean="0"/>
              <a:t>(missal: </a:t>
            </a:r>
            <a:r>
              <a:rPr lang="en-US" dirty="0" err="1" smtClean="0"/>
              <a:t>kurang</a:t>
            </a:r>
            <a:r>
              <a:rPr lang="en-US" dirty="0" smtClean="0"/>
              <a:t> </a:t>
            </a:r>
            <a:r>
              <a:rPr lang="en-US" dirty="0" err="1"/>
              <a:t>mudah</a:t>
            </a:r>
            <a:r>
              <a:rPr lang="en-US" dirty="0"/>
              <a:t> </a:t>
            </a:r>
            <a:r>
              <a:rPr lang="en-US" dirty="0" err="1"/>
              <a:t>teroksidasi</a:t>
            </a:r>
            <a:r>
              <a:rPr lang="en-US" dirty="0"/>
              <a:t> </a:t>
            </a:r>
            <a:r>
              <a:rPr lang="en-US" dirty="0" err="1"/>
              <a:t>ketika</a:t>
            </a:r>
            <a:r>
              <a:rPr lang="en-US" dirty="0"/>
              <a:t> </a:t>
            </a:r>
            <a:r>
              <a:rPr lang="en-US" dirty="0" smtClean="0"/>
              <a:t>pH </a:t>
            </a:r>
            <a:r>
              <a:rPr lang="en-US" dirty="0" err="1" smtClean="0"/>
              <a:t>rendah</a:t>
            </a:r>
            <a:r>
              <a:rPr lang="en-US" dirty="0"/>
              <a:t>) </a:t>
            </a:r>
            <a:r>
              <a:rPr lang="en-US" dirty="0" err="1"/>
              <a:t>dan</a:t>
            </a:r>
            <a:r>
              <a:rPr lang="en-US" dirty="0"/>
              <a:t> </a:t>
            </a:r>
            <a:r>
              <a:rPr lang="en-US" dirty="0" err="1"/>
              <a:t>timbulnya</a:t>
            </a:r>
            <a:r>
              <a:rPr lang="en-US" dirty="0"/>
              <a:t> </a:t>
            </a:r>
            <a:r>
              <a:rPr lang="en-US" dirty="0" err="1"/>
              <a:t>radikal</a:t>
            </a:r>
            <a:r>
              <a:rPr lang="en-US" dirty="0"/>
              <a:t> </a:t>
            </a:r>
            <a:r>
              <a:rPr lang="en-US" dirty="0" err="1"/>
              <a:t>bebas</a:t>
            </a:r>
            <a:r>
              <a:rPr lang="en-US" dirty="0"/>
              <a:t> </a:t>
            </a:r>
            <a:r>
              <a:rPr lang="en-US" dirty="0" err="1"/>
              <a:t>lebih</a:t>
            </a:r>
            <a:r>
              <a:rPr lang="en-US" dirty="0"/>
              <a:t> </a:t>
            </a:r>
            <a:r>
              <a:rPr lang="en-US" dirty="0" err="1"/>
              <a:t>mudah</a:t>
            </a:r>
            <a:r>
              <a:rPr lang="en-US" dirty="0"/>
              <a:t> </a:t>
            </a:r>
            <a:r>
              <a:rPr lang="en-US" dirty="0" err="1"/>
              <a:t>pada</a:t>
            </a:r>
            <a:r>
              <a:rPr lang="en-US" dirty="0"/>
              <a:t> </a:t>
            </a:r>
            <a:r>
              <a:rPr lang="en-US" dirty="0" err="1"/>
              <a:t>lingkungan</a:t>
            </a:r>
            <a:r>
              <a:rPr lang="en-US" dirty="0"/>
              <a:t> alkali missal yang </a:t>
            </a:r>
            <a:r>
              <a:rPr lang="en-US" dirty="0" err="1" smtClean="0"/>
              <a:t>mudah</a:t>
            </a:r>
            <a:r>
              <a:rPr lang="en-US" dirty="0" smtClean="0"/>
              <a:t> </a:t>
            </a:r>
            <a:r>
              <a:rPr lang="en-US" dirty="0" err="1" smtClean="0"/>
              <a:t>teroksidasi</a:t>
            </a:r>
            <a:r>
              <a:rPr lang="en-US" dirty="0" smtClean="0"/>
              <a:t> </a:t>
            </a:r>
            <a:r>
              <a:rPr lang="en-US" dirty="0" err="1"/>
              <a:t>dalam</a:t>
            </a:r>
            <a:r>
              <a:rPr lang="en-US" dirty="0"/>
              <a:t> </a:t>
            </a:r>
            <a:r>
              <a:rPr lang="en-US" dirty="0" err="1"/>
              <a:t>asam</a:t>
            </a:r>
            <a:r>
              <a:rPr lang="en-US" dirty="0"/>
              <a:t> </a:t>
            </a:r>
            <a:r>
              <a:rPr lang="en-US" dirty="0" err="1"/>
              <a:t>dibuat</a:t>
            </a:r>
            <a:r>
              <a:rPr lang="en-US" dirty="0"/>
              <a:t> </a:t>
            </a:r>
            <a:r>
              <a:rPr lang="en-US" dirty="0" err="1"/>
              <a:t>dalam</a:t>
            </a:r>
            <a:r>
              <a:rPr lang="en-US" dirty="0"/>
              <a:t> </a:t>
            </a:r>
            <a:r>
              <a:rPr lang="en-US" dirty="0" err="1"/>
              <a:t>basa</a:t>
            </a:r>
            <a:r>
              <a:rPr lang="en-US" dirty="0"/>
              <a:t> </a:t>
            </a:r>
            <a:r>
              <a:rPr lang="en-US" dirty="0" err="1"/>
              <a:t>begitu</a:t>
            </a:r>
            <a:r>
              <a:rPr lang="en-US" dirty="0"/>
              <a:t> </a:t>
            </a:r>
            <a:r>
              <a:rPr lang="en-US" dirty="0" err="1"/>
              <a:t>sebaliknya</a:t>
            </a:r>
            <a:r>
              <a:rPr lang="en-US" dirty="0" smtClean="0"/>
              <a:t>.</a:t>
            </a:r>
          </a:p>
          <a:p>
            <a:endParaRPr lang="en-US" dirty="0" smtClean="0"/>
          </a:p>
          <a:p>
            <a:r>
              <a:rPr lang="en-US" b="1" dirty="0" smtClean="0"/>
              <a:t>Example</a:t>
            </a:r>
            <a:r>
              <a:rPr lang="en-US" dirty="0" smtClean="0"/>
              <a:t>: Aspirin </a:t>
            </a:r>
            <a:r>
              <a:rPr lang="en-US" dirty="0" err="1"/>
              <a:t>larutan</a:t>
            </a:r>
            <a:r>
              <a:rPr lang="en-US" dirty="0"/>
              <a:t> buffer </a:t>
            </a:r>
            <a:r>
              <a:rPr lang="en-US" dirty="0" err="1"/>
              <a:t>stabil</a:t>
            </a:r>
            <a:r>
              <a:rPr lang="en-US" dirty="0"/>
              <a:t> </a:t>
            </a:r>
            <a:r>
              <a:rPr lang="en-US" dirty="0" err="1"/>
              <a:t>maksimal</a:t>
            </a:r>
            <a:r>
              <a:rPr lang="en-US" dirty="0"/>
              <a:t> </a:t>
            </a:r>
            <a:r>
              <a:rPr lang="en-US" dirty="0" err="1"/>
              <a:t>pada</a:t>
            </a:r>
            <a:r>
              <a:rPr lang="en-US" dirty="0"/>
              <a:t> pH 2,4, di </a:t>
            </a:r>
            <a:r>
              <a:rPr lang="en-US" dirty="0" err="1"/>
              <a:t>atas</a:t>
            </a:r>
            <a:r>
              <a:rPr lang="en-US" dirty="0"/>
              <a:t> pH 10 yang </a:t>
            </a:r>
            <a:r>
              <a:rPr lang="en-US" dirty="0" err="1"/>
              <a:t>berarti</a:t>
            </a:r>
            <a:r>
              <a:rPr lang="en-US" dirty="0"/>
              <a:t> </a:t>
            </a:r>
            <a:r>
              <a:rPr lang="en-US" dirty="0" err="1"/>
              <a:t>basa</a:t>
            </a:r>
            <a:r>
              <a:rPr lang="en-US" dirty="0"/>
              <a:t> </a:t>
            </a:r>
            <a:r>
              <a:rPr lang="en-US" dirty="0" err="1" smtClean="0"/>
              <a:t>kuat</a:t>
            </a:r>
            <a:r>
              <a:rPr lang="en-US" dirty="0" smtClean="0"/>
              <a:t> </a:t>
            </a:r>
            <a:r>
              <a:rPr lang="en-US" dirty="0" err="1" smtClean="0"/>
              <a:t>tingkat</a:t>
            </a:r>
            <a:r>
              <a:rPr lang="en-US" dirty="0" smtClean="0"/>
              <a:t> </a:t>
            </a:r>
            <a:r>
              <a:rPr lang="en-US" dirty="0" err="1"/>
              <a:t>dekomposisi</a:t>
            </a:r>
            <a:r>
              <a:rPr lang="en-US" dirty="0"/>
              <a:t> </a:t>
            </a:r>
            <a:r>
              <a:rPr lang="en-US" dirty="0" err="1"/>
              <a:t>cepat</a:t>
            </a:r>
            <a:r>
              <a:rPr lang="en-US" dirty="0"/>
              <a:t> </a:t>
            </a:r>
            <a:r>
              <a:rPr lang="en-US" dirty="0" err="1"/>
              <a:t>meningkat</a:t>
            </a:r>
            <a:r>
              <a:rPr lang="en-US" dirty="0"/>
              <a:t>.( </a:t>
            </a:r>
            <a:r>
              <a:rPr lang="en-US" dirty="0" err="1"/>
              <a:t>semakin</a:t>
            </a:r>
            <a:r>
              <a:rPr lang="en-US" dirty="0"/>
              <a:t> </a:t>
            </a:r>
            <a:r>
              <a:rPr lang="en-US" dirty="0" err="1"/>
              <a:t>jauh</a:t>
            </a:r>
            <a:r>
              <a:rPr lang="en-US" dirty="0"/>
              <a:t> </a:t>
            </a:r>
            <a:r>
              <a:rPr lang="en-US" dirty="0" err="1"/>
              <a:t>beda</a:t>
            </a:r>
            <a:r>
              <a:rPr lang="en-US" dirty="0"/>
              <a:t> pH </a:t>
            </a:r>
            <a:r>
              <a:rPr lang="en-US" dirty="0" err="1"/>
              <a:t>antara</a:t>
            </a:r>
            <a:r>
              <a:rPr lang="en-US" dirty="0"/>
              <a:t> </a:t>
            </a:r>
            <a:r>
              <a:rPr lang="en-US" dirty="0" err="1"/>
              <a:t>keadaan</a:t>
            </a:r>
            <a:r>
              <a:rPr lang="en-US" dirty="0"/>
              <a:t> </a:t>
            </a:r>
            <a:r>
              <a:rPr lang="en-US" dirty="0" smtClean="0"/>
              <a:t>pH yang </a:t>
            </a:r>
            <a:r>
              <a:rPr lang="en-US" dirty="0" err="1" smtClean="0"/>
              <a:t>dibutuhkan</a:t>
            </a:r>
            <a:r>
              <a:rPr lang="en-US" dirty="0" smtClean="0"/>
              <a:t> </a:t>
            </a:r>
            <a:r>
              <a:rPr lang="en-US" dirty="0" err="1" smtClean="0"/>
              <a:t>oleh</a:t>
            </a:r>
            <a:r>
              <a:rPr lang="en-US" dirty="0" smtClean="0"/>
              <a:t> </a:t>
            </a:r>
            <a:r>
              <a:rPr lang="en-US" dirty="0" err="1" smtClean="0"/>
              <a:t>zatnya</a:t>
            </a:r>
            <a:r>
              <a:rPr lang="en-US" dirty="0" smtClean="0"/>
              <a:t> </a:t>
            </a:r>
            <a:r>
              <a:rPr lang="en-US" dirty="0" err="1" smtClean="0"/>
              <a:t>maka</a:t>
            </a:r>
            <a:r>
              <a:rPr lang="en-US" dirty="0" smtClean="0"/>
              <a:t> </a:t>
            </a:r>
            <a:r>
              <a:rPr lang="en-US" dirty="0" err="1"/>
              <a:t>akan</a:t>
            </a:r>
            <a:r>
              <a:rPr lang="en-US" dirty="0"/>
              <a:t> </a:t>
            </a:r>
            <a:r>
              <a:rPr lang="en-US" dirty="0" err="1"/>
              <a:t>cepat</a:t>
            </a:r>
            <a:r>
              <a:rPr lang="en-US" dirty="0"/>
              <a:t> </a:t>
            </a:r>
            <a:r>
              <a:rPr lang="en-US" dirty="0" err="1"/>
              <a:t>terdegradasi</a:t>
            </a:r>
            <a:endParaRPr lang="en-US" dirty="0"/>
          </a:p>
        </p:txBody>
      </p:sp>
    </p:spTree>
    <p:extLst>
      <p:ext uri="{BB962C8B-B14F-4D97-AF65-F5344CB8AC3E}">
        <p14:creationId xmlns:p14="http://schemas.microsoft.com/office/powerpoint/2010/main" val="3538804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01434" cy="570464"/>
          </a:xfrm>
        </p:spPr>
        <p:txBody>
          <a:bodyPr>
            <a:noAutofit/>
          </a:bodyPr>
          <a:lstStyle/>
          <a:p>
            <a:r>
              <a:rPr lang="en-US" sz="3200" b="1" dirty="0" err="1"/>
              <a:t>kompleksasi</a:t>
            </a:r>
            <a:endParaRPr lang="en-US" sz="3200" b="1" dirty="0"/>
          </a:p>
        </p:txBody>
      </p:sp>
      <p:sp>
        <p:nvSpPr>
          <p:cNvPr id="3" name="Content Placeholder 2"/>
          <p:cNvSpPr>
            <a:spLocks noGrp="1"/>
          </p:cNvSpPr>
          <p:nvPr>
            <p:ph idx="1"/>
          </p:nvPr>
        </p:nvSpPr>
        <p:spPr>
          <a:xfrm>
            <a:off x="685800" y="1219200"/>
            <a:ext cx="7924800" cy="1219200"/>
          </a:xfrm>
        </p:spPr>
        <p:txBody>
          <a:bodyPr>
            <a:noAutofit/>
          </a:bodyPr>
          <a:lstStyle/>
          <a:p>
            <a:r>
              <a:rPr lang="en-US" sz="2000" dirty="0" err="1"/>
              <a:t>Pembentukan</a:t>
            </a:r>
            <a:r>
              <a:rPr lang="en-US" sz="2000" dirty="0"/>
              <a:t> </a:t>
            </a:r>
            <a:r>
              <a:rPr lang="en-US" sz="2000" dirty="0" err="1" smtClean="0"/>
              <a:t>kompleks</a:t>
            </a:r>
            <a:r>
              <a:rPr lang="en-US" sz="2000" dirty="0" smtClean="0"/>
              <a:t> </a:t>
            </a:r>
            <a:r>
              <a:rPr lang="en-US" sz="2000" dirty="0" err="1" smtClean="0"/>
              <a:t>bisa</a:t>
            </a:r>
            <a:r>
              <a:rPr lang="en-US" sz="2000" dirty="0" smtClean="0"/>
              <a:t> </a:t>
            </a:r>
            <a:r>
              <a:rPr lang="en-US" sz="2000" dirty="0" err="1"/>
              <a:t>mengurangi</a:t>
            </a:r>
            <a:r>
              <a:rPr lang="en-US" sz="2000" dirty="0"/>
              <a:t> </a:t>
            </a:r>
            <a:r>
              <a:rPr lang="en-US" sz="2000" dirty="0" err="1"/>
              <a:t>tingkat</a:t>
            </a:r>
            <a:r>
              <a:rPr lang="en-US" sz="2000" dirty="0"/>
              <a:t> </a:t>
            </a:r>
            <a:r>
              <a:rPr lang="en-US" sz="2000" dirty="0" err="1"/>
              <a:t>hidrolisis</a:t>
            </a:r>
            <a:r>
              <a:rPr lang="en-US" sz="2000" dirty="0"/>
              <a:t> </a:t>
            </a:r>
            <a:r>
              <a:rPr lang="en-US" sz="2000" dirty="0" err="1"/>
              <a:t>dan</a:t>
            </a:r>
            <a:r>
              <a:rPr lang="en-US" sz="2000" dirty="0"/>
              <a:t> </a:t>
            </a:r>
            <a:r>
              <a:rPr lang="en-US" sz="2000" dirty="0" err="1"/>
              <a:t>oksidasi</a:t>
            </a:r>
            <a:r>
              <a:rPr lang="en-US" sz="2000" dirty="0"/>
              <a:t>.</a:t>
            </a:r>
          </a:p>
          <a:p>
            <a:r>
              <a:rPr lang="nb-NO" sz="2000" dirty="0"/>
              <a:t>ex: kompleks kafein dengan anestesi lokal, seperti benzokain, prokain dan </a:t>
            </a:r>
            <a:r>
              <a:rPr lang="nb-NO" sz="2000" dirty="0" smtClean="0"/>
              <a:t>tetracaime</a:t>
            </a:r>
            <a:r>
              <a:rPr lang="en-US" sz="2000" dirty="0" err="1" smtClean="0"/>
              <a:t>menyebabkan</a:t>
            </a:r>
            <a:r>
              <a:rPr lang="en-US" sz="2000" dirty="0" smtClean="0"/>
              <a:t> </a:t>
            </a:r>
            <a:r>
              <a:rPr lang="en-US" sz="2000" dirty="0" err="1"/>
              <a:t>penurunan</a:t>
            </a:r>
            <a:r>
              <a:rPr lang="en-US" sz="2000" dirty="0"/>
              <a:t> </a:t>
            </a:r>
            <a:r>
              <a:rPr lang="en-US" sz="2000" dirty="0" err="1"/>
              <a:t>laju</a:t>
            </a:r>
            <a:r>
              <a:rPr lang="en-US" sz="2000" dirty="0"/>
              <a:t> </a:t>
            </a:r>
            <a:r>
              <a:rPr lang="en-US" sz="2000" dirty="0" err="1"/>
              <a:t>degradasi</a:t>
            </a:r>
            <a:r>
              <a:rPr lang="en-US" sz="2000" dirty="0"/>
              <a:t> </a:t>
            </a:r>
            <a:r>
              <a:rPr lang="en-US" sz="2000" dirty="0" err="1"/>
              <a:t>hidrolitik</a:t>
            </a:r>
            <a:r>
              <a:rPr lang="en-US" sz="2000" dirty="0"/>
              <a:t>.</a:t>
            </a:r>
          </a:p>
        </p:txBody>
      </p:sp>
      <p:sp>
        <p:nvSpPr>
          <p:cNvPr id="4" name="Title 1"/>
          <p:cNvSpPr txBox="1">
            <a:spLocks/>
          </p:cNvSpPr>
          <p:nvPr/>
        </p:nvSpPr>
        <p:spPr>
          <a:xfrm>
            <a:off x="1066800" y="3315736"/>
            <a:ext cx="7001434" cy="570464"/>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err="1"/>
              <a:t>Surfaktan</a:t>
            </a:r>
            <a:endParaRPr lang="en-US" sz="3200" b="1" dirty="0"/>
          </a:p>
        </p:txBody>
      </p:sp>
      <p:sp>
        <p:nvSpPr>
          <p:cNvPr id="5" name="Content Placeholder 2"/>
          <p:cNvSpPr txBox="1">
            <a:spLocks/>
          </p:cNvSpPr>
          <p:nvPr/>
        </p:nvSpPr>
        <p:spPr>
          <a:xfrm>
            <a:off x="685800" y="3962400"/>
            <a:ext cx="7924800" cy="23622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1800" dirty="0" err="1" smtClean="0"/>
              <a:t>Nonionik</a:t>
            </a:r>
            <a:r>
              <a:rPr lang="en-US" sz="1800" dirty="0" smtClean="0"/>
              <a:t> </a:t>
            </a:r>
            <a:r>
              <a:rPr lang="en-US" sz="1800" dirty="0" smtClean="0">
                <a:sym typeface="Wingdings" panose="05000000000000000000" pitchFamily="2" charset="2"/>
              </a:rPr>
              <a:t></a:t>
            </a:r>
            <a:r>
              <a:rPr lang="en-US" sz="1800" dirty="0" smtClean="0"/>
              <a:t> </a:t>
            </a:r>
            <a:r>
              <a:rPr lang="en-US" sz="1800" dirty="0" err="1"/>
              <a:t>surfaktan</a:t>
            </a:r>
            <a:r>
              <a:rPr lang="en-US" sz="1800" dirty="0"/>
              <a:t> </a:t>
            </a:r>
            <a:r>
              <a:rPr lang="en-US" sz="1800" dirty="0" err="1"/>
              <a:t>kationik</a:t>
            </a:r>
            <a:r>
              <a:rPr lang="en-US" sz="1800" dirty="0"/>
              <a:t> </a:t>
            </a:r>
            <a:r>
              <a:rPr lang="en-US" sz="1800" dirty="0" err="1"/>
              <a:t>dan</a:t>
            </a:r>
            <a:r>
              <a:rPr lang="en-US" sz="1800" dirty="0"/>
              <a:t> </a:t>
            </a:r>
            <a:r>
              <a:rPr lang="en-US" sz="1800" dirty="0" err="1"/>
              <a:t>anionik</a:t>
            </a:r>
            <a:r>
              <a:rPr lang="en-US" sz="1800" dirty="0"/>
              <a:t> </a:t>
            </a:r>
            <a:r>
              <a:rPr lang="en-US" sz="1800" dirty="0" err="1"/>
              <a:t>ketika</a:t>
            </a:r>
            <a:r>
              <a:rPr lang="en-US" sz="1800" dirty="0"/>
              <a:t> </a:t>
            </a:r>
            <a:r>
              <a:rPr lang="en-US" sz="1800" dirty="0" err="1"/>
              <a:t>ditambahkan</a:t>
            </a:r>
            <a:r>
              <a:rPr lang="en-US" sz="1800" dirty="0"/>
              <a:t> </a:t>
            </a:r>
            <a:r>
              <a:rPr lang="en-US" sz="1800" dirty="0" err="1"/>
              <a:t>ke</a:t>
            </a:r>
            <a:r>
              <a:rPr lang="en-US" sz="1800" dirty="0"/>
              <a:t> </a:t>
            </a:r>
            <a:r>
              <a:rPr lang="en-US" sz="1800" dirty="0" err="1"/>
              <a:t>larutan</a:t>
            </a:r>
            <a:r>
              <a:rPr lang="en-US" sz="1800" dirty="0"/>
              <a:t> yang </a:t>
            </a:r>
            <a:r>
              <a:rPr lang="en-US" sz="1800" dirty="0" err="1" smtClean="0"/>
              <a:t>mengandung</a:t>
            </a:r>
            <a:r>
              <a:rPr lang="en-US" sz="1800" dirty="0" smtClean="0"/>
              <a:t> </a:t>
            </a:r>
            <a:r>
              <a:rPr lang="en-US" sz="1800" dirty="0" err="1" smtClean="0"/>
              <a:t>obat</a:t>
            </a:r>
            <a:r>
              <a:rPr lang="en-US" sz="1800" dirty="0" smtClean="0"/>
              <a:t> </a:t>
            </a:r>
            <a:r>
              <a:rPr lang="en-US" sz="1800" dirty="0" err="1"/>
              <a:t>membentuk</a:t>
            </a:r>
            <a:r>
              <a:rPr lang="en-US" sz="1800" dirty="0"/>
              <a:t> </a:t>
            </a:r>
            <a:r>
              <a:rPr lang="en-US" sz="1800" dirty="0" err="1"/>
              <a:t>misel</a:t>
            </a:r>
            <a:r>
              <a:rPr lang="en-US" sz="1800" dirty="0"/>
              <a:t> </a:t>
            </a:r>
            <a:r>
              <a:rPr lang="en-US" sz="1800" dirty="0" err="1"/>
              <a:t>dan</a:t>
            </a:r>
            <a:r>
              <a:rPr lang="en-US" sz="1800" dirty="0"/>
              <a:t> </a:t>
            </a:r>
            <a:r>
              <a:rPr lang="en-US" sz="1800" dirty="0" err="1"/>
              <a:t>partikel</a:t>
            </a:r>
            <a:r>
              <a:rPr lang="en-US" sz="1800" dirty="0"/>
              <a:t> </a:t>
            </a:r>
            <a:r>
              <a:rPr lang="en-US" sz="1800" dirty="0" err="1"/>
              <a:t>obat</a:t>
            </a:r>
            <a:r>
              <a:rPr lang="en-US" sz="1800" dirty="0"/>
              <a:t> </a:t>
            </a:r>
            <a:r>
              <a:rPr lang="en-US" sz="1800" dirty="0" err="1"/>
              <a:t>menjadi</a:t>
            </a:r>
            <a:r>
              <a:rPr lang="en-US" sz="1800" dirty="0"/>
              <a:t> </a:t>
            </a:r>
            <a:r>
              <a:rPr lang="en-US" sz="1800" dirty="0" err="1"/>
              <a:t>terjebak</a:t>
            </a:r>
            <a:r>
              <a:rPr lang="en-US" sz="1800" dirty="0"/>
              <a:t> </a:t>
            </a:r>
            <a:r>
              <a:rPr lang="en-US" sz="1800" dirty="0" err="1"/>
              <a:t>dalam</a:t>
            </a:r>
            <a:r>
              <a:rPr lang="en-US" sz="1800" dirty="0"/>
              <a:t> </a:t>
            </a:r>
            <a:r>
              <a:rPr lang="en-US" sz="1800" dirty="0" err="1"/>
              <a:t>misel</a:t>
            </a:r>
            <a:r>
              <a:rPr lang="en-US" sz="1800" dirty="0" smtClean="0"/>
              <a:t>. </a:t>
            </a:r>
            <a:r>
              <a:rPr lang="en-US" sz="1800" dirty="0" smtClean="0">
                <a:sym typeface="Wingdings" panose="05000000000000000000" pitchFamily="2" charset="2"/>
              </a:rPr>
              <a:t></a:t>
            </a:r>
            <a:r>
              <a:rPr lang="en-US" sz="1800" dirty="0" err="1" smtClean="0"/>
              <a:t>surfaktan</a:t>
            </a:r>
            <a:r>
              <a:rPr lang="en-US" sz="1800" dirty="0" smtClean="0"/>
              <a:t> yang </a:t>
            </a:r>
            <a:r>
              <a:rPr lang="en-US" sz="1800" dirty="0" err="1" smtClean="0"/>
              <a:t>diberikan</a:t>
            </a:r>
            <a:r>
              <a:rPr lang="en-US" sz="1800" dirty="0" smtClean="0"/>
              <a:t> </a:t>
            </a:r>
            <a:r>
              <a:rPr lang="en-US" sz="1800" dirty="0" err="1"/>
              <a:t>dalam</a:t>
            </a:r>
            <a:r>
              <a:rPr lang="en-US" sz="1800" dirty="0"/>
              <a:t> </a:t>
            </a:r>
            <a:r>
              <a:rPr lang="en-US" sz="1800" dirty="0" err="1"/>
              <a:t>kadar</a:t>
            </a:r>
            <a:r>
              <a:rPr lang="en-US" sz="1800" dirty="0"/>
              <a:t> </a:t>
            </a:r>
            <a:r>
              <a:rPr lang="en-US" sz="1800" dirty="0" err="1"/>
              <a:t>tinggi</a:t>
            </a:r>
            <a:r>
              <a:rPr lang="en-US" sz="1800" dirty="0"/>
              <a:t> agar </a:t>
            </a:r>
            <a:r>
              <a:rPr lang="en-US" sz="1800" dirty="0" err="1"/>
              <a:t>membentuk</a:t>
            </a:r>
            <a:r>
              <a:rPr lang="en-US" sz="1800" dirty="0"/>
              <a:t> </a:t>
            </a:r>
            <a:r>
              <a:rPr lang="en-US" sz="1800" dirty="0" err="1"/>
              <a:t>misel</a:t>
            </a:r>
            <a:r>
              <a:rPr lang="en-US" sz="1800" dirty="0"/>
              <a:t> </a:t>
            </a:r>
            <a:r>
              <a:rPr lang="en-US" sz="1800" dirty="0" err="1"/>
              <a:t>yaitu</a:t>
            </a:r>
            <a:r>
              <a:rPr lang="en-US" sz="1800" dirty="0"/>
              <a:t> </a:t>
            </a:r>
            <a:r>
              <a:rPr lang="en-US" sz="1800" dirty="0" err="1"/>
              <a:t>agregrat</a:t>
            </a:r>
            <a:r>
              <a:rPr lang="en-US" sz="1800" dirty="0"/>
              <a:t> </a:t>
            </a:r>
            <a:r>
              <a:rPr lang="en-US" sz="1800" dirty="0" err="1"/>
              <a:t>dari</a:t>
            </a:r>
            <a:r>
              <a:rPr lang="en-US" sz="1800" dirty="0"/>
              <a:t> </a:t>
            </a:r>
            <a:r>
              <a:rPr lang="en-US" sz="1800" dirty="0" err="1"/>
              <a:t>surfaktan</a:t>
            </a:r>
            <a:r>
              <a:rPr lang="en-US" sz="1800" dirty="0"/>
              <a:t>. </a:t>
            </a:r>
            <a:endParaRPr lang="en-US" sz="1800" dirty="0" smtClean="0"/>
          </a:p>
          <a:p>
            <a:r>
              <a:rPr lang="en-US" sz="1800" dirty="0" err="1" smtClean="0"/>
              <a:t>Kelompok</a:t>
            </a:r>
            <a:r>
              <a:rPr lang="en-US" sz="1800" dirty="0" smtClean="0"/>
              <a:t> </a:t>
            </a:r>
            <a:r>
              <a:rPr lang="en-US" sz="1800" dirty="0" err="1"/>
              <a:t>hidrolitik</a:t>
            </a:r>
            <a:r>
              <a:rPr lang="en-US" sz="1800" dirty="0"/>
              <a:t> </a:t>
            </a:r>
            <a:r>
              <a:rPr lang="en-US" sz="1800" dirty="0" err="1"/>
              <a:t>seperti</a:t>
            </a:r>
            <a:r>
              <a:rPr lang="en-US" sz="1800" dirty="0"/>
              <a:t> OH </a:t>
            </a:r>
            <a:r>
              <a:rPr lang="en-US" sz="1800" dirty="0" err="1"/>
              <a:t>tidak</a:t>
            </a:r>
            <a:r>
              <a:rPr lang="en-US" sz="1800" dirty="0"/>
              <a:t> </a:t>
            </a:r>
            <a:r>
              <a:rPr lang="en-US" sz="1800" dirty="0" err="1" smtClean="0"/>
              <a:t>dapat</a:t>
            </a:r>
            <a:r>
              <a:rPr lang="en-US" sz="1800" dirty="0" smtClean="0"/>
              <a:t> </a:t>
            </a:r>
            <a:r>
              <a:rPr lang="en-US" sz="1800" dirty="0" err="1" smtClean="0"/>
              <a:t>menembus</a:t>
            </a:r>
            <a:r>
              <a:rPr lang="en-US" sz="1800" dirty="0" smtClean="0"/>
              <a:t> </a:t>
            </a:r>
            <a:r>
              <a:rPr lang="en-US" sz="1800" dirty="0" err="1"/>
              <a:t>penutup</a:t>
            </a:r>
            <a:r>
              <a:rPr lang="en-US" sz="1800" dirty="0"/>
              <a:t> </a:t>
            </a:r>
            <a:r>
              <a:rPr lang="en-US" sz="1800" dirty="0" err="1"/>
              <a:t>ini</a:t>
            </a:r>
            <a:r>
              <a:rPr lang="en-US" sz="1800" dirty="0"/>
              <a:t> (</a:t>
            </a:r>
            <a:r>
              <a:rPr lang="en-US" sz="1800" dirty="0" err="1"/>
              <a:t>misel</a:t>
            </a:r>
            <a:r>
              <a:rPr lang="en-US" sz="1800" dirty="0"/>
              <a:t>) </a:t>
            </a:r>
            <a:r>
              <a:rPr lang="en-US" sz="1800" dirty="0" err="1"/>
              <a:t>dan</a:t>
            </a:r>
            <a:r>
              <a:rPr lang="en-US" sz="1800" dirty="0"/>
              <a:t> </a:t>
            </a:r>
            <a:r>
              <a:rPr lang="en-US" sz="1800" dirty="0" err="1"/>
              <a:t>mencapai</a:t>
            </a:r>
            <a:r>
              <a:rPr lang="en-US" sz="1800" dirty="0"/>
              <a:t> </a:t>
            </a:r>
            <a:r>
              <a:rPr lang="en-US" sz="1800" dirty="0" err="1"/>
              <a:t>partikel</a:t>
            </a:r>
            <a:r>
              <a:rPr lang="en-US" sz="1800" dirty="0"/>
              <a:t> </a:t>
            </a:r>
            <a:r>
              <a:rPr lang="en-US" sz="1800" dirty="0" err="1"/>
              <a:t>obat</a:t>
            </a:r>
            <a:r>
              <a:rPr lang="en-US" sz="1800" dirty="0"/>
              <a:t>, </a:t>
            </a:r>
            <a:r>
              <a:rPr lang="en-US" sz="1800" dirty="0" err="1"/>
              <a:t>maka</a:t>
            </a:r>
            <a:r>
              <a:rPr lang="en-US" sz="1800" dirty="0"/>
              <a:t> </a:t>
            </a:r>
            <a:r>
              <a:rPr lang="en-US" sz="1800" dirty="0" err="1"/>
              <a:t>tingkat</a:t>
            </a:r>
            <a:r>
              <a:rPr lang="en-US" sz="1800" dirty="0"/>
              <a:t> </a:t>
            </a:r>
            <a:r>
              <a:rPr lang="en-US" sz="1800" dirty="0" err="1"/>
              <a:t>hidrolisis</a:t>
            </a:r>
            <a:r>
              <a:rPr lang="en-US" sz="1800" dirty="0"/>
              <a:t> </a:t>
            </a:r>
            <a:r>
              <a:rPr lang="en-US" sz="1800" dirty="0" err="1"/>
              <a:t>menurun</a:t>
            </a:r>
            <a:endParaRPr lang="en-US" sz="1800" dirty="0"/>
          </a:p>
        </p:txBody>
      </p:sp>
    </p:spTree>
    <p:extLst>
      <p:ext uri="{BB962C8B-B14F-4D97-AF65-F5344CB8AC3E}">
        <p14:creationId xmlns:p14="http://schemas.microsoft.com/office/powerpoint/2010/main" val="1005219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Misel</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26506" y="2649537"/>
            <a:ext cx="26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9269" y="5726668"/>
            <a:ext cx="4094391" cy="369332"/>
          </a:xfrm>
          <a:prstGeom prst="rect">
            <a:avLst/>
          </a:prstGeom>
        </p:spPr>
        <p:txBody>
          <a:bodyPr wrap="none">
            <a:spAutoFit/>
          </a:bodyPr>
          <a:lstStyle/>
          <a:p>
            <a:r>
              <a:rPr lang="en-US" b="1" dirty="0" err="1"/>
              <a:t>ket</a:t>
            </a:r>
            <a:r>
              <a:rPr lang="en-US" b="1" dirty="0"/>
              <a:t>: </a:t>
            </a:r>
            <a:r>
              <a:rPr lang="en-US" b="1" dirty="0" err="1"/>
              <a:t>hijau</a:t>
            </a:r>
            <a:r>
              <a:rPr lang="en-US" b="1" dirty="0"/>
              <a:t>(</a:t>
            </a:r>
            <a:r>
              <a:rPr lang="en-US" b="1" dirty="0" err="1"/>
              <a:t>partikel</a:t>
            </a:r>
            <a:r>
              <a:rPr lang="en-US" b="1" dirty="0"/>
              <a:t> </a:t>
            </a:r>
            <a:r>
              <a:rPr lang="en-US" b="1" dirty="0" err="1"/>
              <a:t>obat</a:t>
            </a:r>
            <a:r>
              <a:rPr lang="en-US" b="1" dirty="0"/>
              <a:t>). </a:t>
            </a:r>
            <a:r>
              <a:rPr lang="en-US" b="1" dirty="0" err="1"/>
              <a:t>Biru</a:t>
            </a:r>
            <a:r>
              <a:rPr lang="en-US" b="1" dirty="0"/>
              <a:t>(</a:t>
            </a:r>
            <a:r>
              <a:rPr lang="en-US" b="1" dirty="0" err="1"/>
              <a:t>misel</a:t>
            </a:r>
            <a:r>
              <a:rPr lang="en-US" b="1" dirty="0"/>
              <a:t>)</a:t>
            </a:r>
          </a:p>
        </p:txBody>
      </p:sp>
    </p:spTree>
    <p:extLst>
      <p:ext uri="{BB962C8B-B14F-4D97-AF65-F5344CB8AC3E}">
        <p14:creationId xmlns:p14="http://schemas.microsoft.com/office/powerpoint/2010/main" val="2636662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01434" cy="722864"/>
          </a:xfrm>
        </p:spPr>
        <p:txBody>
          <a:bodyPr>
            <a:normAutofit/>
          </a:bodyPr>
          <a:lstStyle/>
          <a:p>
            <a:r>
              <a:rPr lang="en-US" sz="2800" b="1" dirty="0" err="1"/>
              <a:t>Keberadaan</a:t>
            </a:r>
            <a:r>
              <a:rPr lang="en-US" sz="2800" b="1" dirty="0"/>
              <a:t> </a:t>
            </a:r>
            <a:r>
              <a:rPr lang="en-US" sz="2800" b="1" dirty="0" err="1"/>
              <a:t>logam</a:t>
            </a:r>
            <a:r>
              <a:rPr lang="en-US" sz="2800" b="1" dirty="0"/>
              <a:t> </a:t>
            </a:r>
            <a:r>
              <a:rPr lang="en-US" sz="2800" b="1" dirty="0" err="1"/>
              <a:t>berat</a:t>
            </a:r>
            <a:endParaRPr lang="en-US" sz="2800" b="1" dirty="0"/>
          </a:p>
        </p:txBody>
      </p:sp>
      <p:sp>
        <p:nvSpPr>
          <p:cNvPr id="3" name="Content Placeholder 2"/>
          <p:cNvSpPr>
            <a:spLocks noGrp="1"/>
          </p:cNvSpPr>
          <p:nvPr>
            <p:ph idx="1"/>
          </p:nvPr>
        </p:nvSpPr>
        <p:spPr>
          <a:xfrm>
            <a:off x="1043492" y="1371601"/>
            <a:ext cx="7414708" cy="2438400"/>
          </a:xfrm>
        </p:spPr>
        <p:txBody>
          <a:bodyPr/>
          <a:lstStyle/>
          <a:p>
            <a:r>
              <a:rPr lang="en-US" dirty="0" err="1"/>
              <a:t>Logam</a:t>
            </a:r>
            <a:r>
              <a:rPr lang="en-US" dirty="0"/>
              <a:t> </a:t>
            </a:r>
            <a:r>
              <a:rPr lang="en-US" dirty="0" err="1"/>
              <a:t>berat</a:t>
            </a:r>
            <a:r>
              <a:rPr lang="en-US" dirty="0"/>
              <a:t>, </a:t>
            </a:r>
            <a:r>
              <a:rPr lang="en-US" dirty="0" err="1"/>
              <a:t>seperti</a:t>
            </a:r>
            <a:r>
              <a:rPr lang="en-US" dirty="0"/>
              <a:t> </a:t>
            </a:r>
            <a:r>
              <a:rPr lang="en-US" dirty="0" err="1"/>
              <a:t>tembaga</a:t>
            </a:r>
            <a:r>
              <a:rPr lang="en-US" dirty="0"/>
              <a:t>, </a:t>
            </a:r>
            <a:r>
              <a:rPr lang="en-US" dirty="0" err="1"/>
              <a:t>kobalt</a:t>
            </a:r>
            <a:r>
              <a:rPr lang="en-US" dirty="0"/>
              <a:t> </a:t>
            </a:r>
            <a:r>
              <a:rPr lang="en-US" dirty="0" err="1"/>
              <a:t>besi</a:t>
            </a:r>
            <a:r>
              <a:rPr lang="en-US" dirty="0"/>
              <a:t>, </a:t>
            </a:r>
            <a:r>
              <a:rPr lang="en-US" dirty="0" err="1"/>
              <a:t>dan</a:t>
            </a:r>
            <a:r>
              <a:rPr lang="en-US" dirty="0"/>
              <a:t> </a:t>
            </a:r>
            <a:r>
              <a:rPr lang="en-US" dirty="0" err="1"/>
              <a:t>nikel</a:t>
            </a:r>
            <a:r>
              <a:rPr lang="en-US" dirty="0"/>
              <a:t> </a:t>
            </a:r>
            <a:r>
              <a:rPr lang="en-US" dirty="0" err="1"/>
              <a:t>meningkatkan</a:t>
            </a:r>
            <a:r>
              <a:rPr lang="en-US" dirty="0"/>
              <a:t> </a:t>
            </a:r>
            <a:r>
              <a:rPr lang="en-US" dirty="0" err="1"/>
              <a:t>laju</a:t>
            </a:r>
            <a:r>
              <a:rPr lang="en-US" dirty="0"/>
              <a:t> </a:t>
            </a:r>
            <a:r>
              <a:rPr lang="en-US" dirty="0" err="1" smtClean="0"/>
              <a:t>pembentukan</a:t>
            </a:r>
            <a:r>
              <a:rPr lang="en-US" dirty="0" smtClean="0"/>
              <a:t> </a:t>
            </a:r>
            <a:r>
              <a:rPr lang="en-US" dirty="0" err="1" smtClean="0"/>
              <a:t>radikal</a:t>
            </a:r>
            <a:r>
              <a:rPr lang="en-US" dirty="0" smtClean="0"/>
              <a:t> </a:t>
            </a:r>
            <a:r>
              <a:rPr lang="en-US" dirty="0" err="1"/>
              <a:t>bebas</a:t>
            </a:r>
            <a:r>
              <a:rPr lang="en-US" dirty="0"/>
              <a:t> </a:t>
            </a:r>
            <a:r>
              <a:rPr lang="en-US" dirty="0" err="1"/>
              <a:t>dan</a:t>
            </a:r>
            <a:r>
              <a:rPr lang="en-US" dirty="0"/>
              <a:t> </a:t>
            </a:r>
            <a:r>
              <a:rPr lang="en-US" dirty="0" err="1"/>
              <a:t>meningkatkan</a:t>
            </a:r>
            <a:r>
              <a:rPr lang="en-US" dirty="0"/>
              <a:t> </a:t>
            </a:r>
            <a:r>
              <a:rPr lang="en-US" dirty="0" err="1" smtClean="0"/>
              <a:t>dekomposisi</a:t>
            </a:r>
            <a:r>
              <a:rPr lang="en-US" dirty="0"/>
              <a:t> </a:t>
            </a:r>
            <a:r>
              <a:rPr lang="en-US" dirty="0" err="1" smtClean="0"/>
              <a:t>oksidatif</a:t>
            </a:r>
            <a:r>
              <a:rPr lang="en-US" dirty="0" smtClean="0"/>
              <a:t>. (</a:t>
            </a:r>
            <a:r>
              <a:rPr lang="en-US" dirty="0" err="1"/>
              <a:t>solusi</a:t>
            </a:r>
            <a:r>
              <a:rPr lang="en-US" dirty="0"/>
              <a:t> </a:t>
            </a:r>
            <a:r>
              <a:rPr lang="en-US" dirty="0" err="1" smtClean="0"/>
              <a:t>memakai</a:t>
            </a:r>
            <a:r>
              <a:rPr lang="en-US" dirty="0" smtClean="0"/>
              <a:t> </a:t>
            </a:r>
            <a:r>
              <a:rPr lang="en-US" dirty="0" err="1"/>
              <a:t>agen</a:t>
            </a:r>
            <a:r>
              <a:rPr lang="en-US" dirty="0"/>
              <a:t> </a:t>
            </a:r>
            <a:r>
              <a:rPr lang="en-US" dirty="0" err="1"/>
              <a:t>pengkhelat</a:t>
            </a:r>
            <a:r>
              <a:rPr lang="en-US" dirty="0"/>
              <a:t> </a:t>
            </a:r>
            <a:r>
              <a:rPr lang="en-US" dirty="0" err="1" smtClean="0"/>
              <a:t>asam</a:t>
            </a:r>
            <a:r>
              <a:rPr lang="en-US" dirty="0" smtClean="0"/>
              <a:t> </a:t>
            </a:r>
            <a:r>
              <a:rPr lang="en-US" dirty="0" err="1" smtClean="0"/>
              <a:t>sitrat</a:t>
            </a:r>
            <a:r>
              <a:rPr lang="en-US" dirty="0"/>
              <a:t>, </a:t>
            </a:r>
            <a:r>
              <a:rPr lang="en-US" dirty="0" err="1"/>
              <a:t>asam</a:t>
            </a:r>
            <a:r>
              <a:rPr lang="en-US" dirty="0"/>
              <a:t> </a:t>
            </a:r>
            <a:r>
              <a:rPr lang="en-US" dirty="0" err="1"/>
              <a:t>tatrat</a:t>
            </a:r>
            <a:r>
              <a:rPr lang="en-US" dirty="0"/>
              <a:t>, EDTA)</a:t>
            </a:r>
          </a:p>
        </p:txBody>
      </p:sp>
      <p:sp>
        <p:nvSpPr>
          <p:cNvPr id="4" name="Content Placeholder 2"/>
          <p:cNvSpPr txBox="1">
            <a:spLocks/>
          </p:cNvSpPr>
          <p:nvPr/>
        </p:nvSpPr>
        <p:spPr>
          <a:xfrm>
            <a:off x="1071283" y="4191000"/>
            <a:ext cx="7310717" cy="2438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err="1"/>
              <a:t>Cahaya</a:t>
            </a:r>
            <a:r>
              <a:rPr lang="en-US" dirty="0"/>
              <a:t>, </a:t>
            </a:r>
            <a:r>
              <a:rPr lang="en-US" dirty="0" err="1"/>
              <a:t>sinar</a:t>
            </a:r>
            <a:r>
              <a:rPr lang="en-US" dirty="0"/>
              <a:t> ultraviolet </a:t>
            </a:r>
            <a:r>
              <a:rPr lang="en-US" dirty="0" err="1"/>
              <a:t>terutama</a:t>
            </a:r>
            <a:r>
              <a:rPr lang="en-US" dirty="0"/>
              <a:t> </a:t>
            </a:r>
            <a:r>
              <a:rPr lang="en-US" dirty="0" err="1"/>
              <a:t>meningkatkan</a:t>
            </a:r>
            <a:r>
              <a:rPr lang="en-US" dirty="0"/>
              <a:t> </a:t>
            </a:r>
            <a:r>
              <a:rPr lang="en-US" dirty="0" err="1"/>
              <a:t>fotolisis</a:t>
            </a:r>
            <a:r>
              <a:rPr lang="en-US" dirty="0"/>
              <a:t> </a:t>
            </a:r>
            <a:r>
              <a:rPr lang="en-US" dirty="0" err="1"/>
              <a:t>dan</a:t>
            </a:r>
            <a:r>
              <a:rPr lang="en-US" dirty="0"/>
              <a:t> </a:t>
            </a:r>
            <a:r>
              <a:rPr lang="en-US" dirty="0" err="1"/>
              <a:t>kelembaban</a:t>
            </a:r>
            <a:r>
              <a:rPr lang="en-US" dirty="0"/>
              <a:t> </a:t>
            </a:r>
            <a:r>
              <a:rPr lang="en-US" dirty="0" err="1" smtClean="0"/>
              <a:t>meningkatkan</a:t>
            </a:r>
            <a:r>
              <a:rPr lang="en-US" dirty="0" smtClean="0"/>
              <a:t> </a:t>
            </a:r>
            <a:r>
              <a:rPr lang="en-US" dirty="0" err="1" smtClean="0"/>
              <a:t>dekomposisi</a:t>
            </a:r>
            <a:r>
              <a:rPr lang="en-US" dirty="0" smtClean="0"/>
              <a:t> </a:t>
            </a:r>
            <a:r>
              <a:rPr lang="en-US" dirty="0" err="1"/>
              <a:t>hidrolitik</a:t>
            </a:r>
            <a:r>
              <a:rPr lang="en-US" dirty="0"/>
              <a:t>/ </a:t>
            </a:r>
            <a:r>
              <a:rPr lang="en-US" dirty="0" err="1"/>
              <a:t>melarutkan</a:t>
            </a:r>
            <a:r>
              <a:rPr lang="en-US" dirty="0"/>
              <a:t> </a:t>
            </a:r>
            <a:r>
              <a:rPr lang="en-US" dirty="0" err="1"/>
              <a:t>obat</a:t>
            </a:r>
            <a:r>
              <a:rPr lang="en-US" dirty="0"/>
              <a:t> </a:t>
            </a:r>
            <a:r>
              <a:rPr lang="en-US" dirty="0" err="1"/>
              <a:t>dari</a:t>
            </a:r>
            <a:r>
              <a:rPr lang="en-US" dirty="0"/>
              <a:t> air </a:t>
            </a:r>
            <a:r>
              <a:rPr lang="en-US" dirty="0" err="1"/>
              <a:t>berbentu</a:t>
            </a:r>
            <a:r>
              <a:rPr lang="en-US" dirty="0"/>
              <a:t> </a:t>
            </a:r>
            <a:r>
              <a:rPr lang="en-US" dirty="0" err="1"/>
              <a:t>uap</a:t>
            </a:r>
            <a:r>
              <a:rPr lang="en-US" dirty="0"/>
              <a:t> </a:t>
            </a:r>
            <a:r>
              <a:rPr lang="en-US" dirty="0" err="1"/>
              <a:t>akan</a:t>
            </a:r>
            <a:r>
              <a:rPr lang="en-US" dirty="0"/>
              <a:t> </a:t>
            </a:r>
            <a:r>
              <a:rPr lang="en-US" dirty="0" err="1"/>
              <a:t>merusak</a:t>
            </a:r>
            <a:r>
              <a:rPr lang="en-US" dirty="0"/>
              <a:t> </a:t>
            </a:r>
            <a:r>
              <a:rPr lang="en-US" dirty="0" err="1"/>
              <a:t>obat</a:t>
            </a:r>
            <a:r>
              <a:rPr lang="en-US" dirty="0"/>
              <a:t> (</a:t>
            </a:r>
            <a:r>
              <a:rPr lang="en-US" dirty="0" err="1" smtClean="0"/>
              <a:t>Plastik</a:t>
            </a:r>
            <a:r>
              <a:rPr lang="en-US" dirty="0" smtClean="0"/>
              <a:t> </a:t>
            </a:r>
            <a:r>
              <a:rPr lang="fr-FR" dirty="0" smtClean="0"/>
              <a:t>PVC </a:t>
            </a:r>
            <a:r>
              <a:rPr lang="fr-FR" dirty="0"/>
              <a:t>bisa </a:t>
            </a:r>
            <a:r>
              <a:rPr lang="fr-FR" dirty="0" err="1"/>
              <a:t>ditembus</a:t>
            </a:r>
            <a:r>
              <a:rPr lang="fr-FR" dirty="0"/>
              <a:t> </a:t>
            </a:r>
            <a:r>
              <a:rPr lang="fr-FR" dirty="0" err="1"/>
              <a:t>molekul</a:t>
            </a:r>
            <a:r>
              <a:rPr lang="fr-FR" dirty="0"/>
              <a:t> air)</a:t>
            </a:r>
            <a:endParaRPr lang="en-US" dirty="0"/>
          </a:p>
        </p:txBody>
      </p:sp>
      <p:sp>
        <p:nvSpPr>
          <p:cNvPr id="5" name="Title 1"/>
          <p:cNvSpPr txBox="1">
            <a:spLocks/>
          </p:cNvSpPr>
          <p:nvPr/>
        </p:nvSpPr>
        <p:spPr>
          <a:xfrm>
            <a:off x="1066800" y="3505200"/>
            <a:ext cx="7001434" cy="722864"/>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err="1"/>
              <a:t>Cahaya</a:t>
            </a:r>
            <a:r>
              <a:rPr lang="en-US" sz="2800" b="1" dirty="0"/>
              <a:t> </a:t>
            </a:r>
            <a:r>
              <a:rPr lang="en-US" sz="2800" b="1" dirty="0" err="1"/>
              <a:t>dan</a:t>
            </a:r>
            <a:r>
              <a:rPr lang="en-US" sz="2800" b="1" dirty="0"/>
              <a:t> </a:t>
            </a:r>
            <a:r>
              <a:rPr lang="en-US" sz="2800" b="1" dirty="0" err="1"/>
              <a:t>kelembaban</a:t>
            </a:r>
            <a:r>
              <a:rPr lang="en-US" sz="2800" b="1" dirty="0"/>
              <a:t>/ humidity</a:t>
            </a:r>
          </a:p>
        </p:txBody>
      </p:sp>
    </p:spTree>
    <p:extLst>
      <p:ext uri="{BB962C8B-B14F-4D97-AF65-F5344CB8AC3E}">
        <p14:creationId xmlns:p14="http://schemas.microsoft.com/office/powerpoint/2010/main" val="2471909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895600"/>
            <a:ext cx="7024744" cy="1143000"/>
          </a:xfrm>
        </p:spPr>
        <p:txBody>
          <a:bodyPr>
            <a:normAutofit fontScale="90000"/>
          </a:bodyPr>
          <a:lstStyle/>
          <a:p>
            <a:pPr algn="ctr"/>
            <a:r>
              <a:rPr lang="en-US" b="1" dirty="0" err="1"/>
              <a:t>Stabilisasi</a:t>
            </a:r>
            <a:r>
              <a:rPr lang="en-US" b="1" dirty="0"/>
              <a:t> </a:t>
            </a:r>
            <a:r>
              <a:rPr lang="en-US" b="1" dirty="0" err="1"/>
              <a:t>obat</a:t>
            </a:r>
            <a:r>
              <a:rPr lang="en-US" b="1" dirty="0"/>
              <a:t> </a:t>
            </a:r>
            <a:r>
              <a:rPr lang="en-US" b="1" dirty="0" err="1"/>
              <a:t>terhadap</a:t>
            </a:r>
            <a:r>
              <a:rPr lang="en-US" b="1" dirty="0"/>
              <a:t> </a:t>
            </a:r>
            <a:r>
              <a:rPr lang="en-US" b="1" dirty="0" err="1"/>
              <a:t>hidrolisis</a:t>
            </a:r>
            <a:r>
              <a:rPr lang="en-US" b="1" dirty="0"/>
              <a:t>, </a:t>
            </a:r>
            <a:r>
              <a:rPr lang="en-US" b="1" dirty="0" err="1"/>
              <a:t>oksidasi</a:t>
            </a:r>
            <a:r>
              <a:rPr lang="en-US" b="1" dirty="0"/>
              <a:t> </a:t>
            </a:r>
            <a:r>
              <a:rPr lang="en-US" b="1" dirty="0" err="1"/>
              <a:t>dan</a:t>
            </a:r>
            <a:r>
              <a:rPr lang="en-US" b="1" dirty="0"/>
              <a:t> </a:t>
            </a:r>
            <a:r>
              <a:rPr lang="en-US" b="1" dirty="0" err="1"/>
              <a:t>fotolisis</a:t>
            </a:r>
            <a:endParaRPr lang="en-US" dirty="0"/>
          </a:p>
        </p:txBody>
      </p:sp>
    </p:spTree>
    <p:extLst>
      <p:ext uri="{BB962C8B-B14F-4D97-AF65-F5344CB8AC3E}">
        <p14:creationId xmlns:p14="http://schemas.microsoft.com/office/powerpoint/2010/main" val="2811622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77634" cy="609600"/>
          </a:xfrm>
        </p:spPr>
        <p:txBody>
          <a:bodyPr>
            <a:normAutofit fontScale="90000"/>
          </a:bodyPr>
          <a:lstStyle/>
          <a:p>
            <a:r>
              <a:rPr lang="en-US" b="1" dirty="0" err="1"/>
              <a:t>Suhu</a:t>
            </a:r>
            <a:endParaRPr lang="en-US" b="1" dirty="0"/>
          </a:p>
        </p:txBody>
      </p:sp>
      <p:sp>
        <p:nvSpPr>
          <p:cNvPr id="3" name="Content Placeholder 2"/>
          <p:cNvSpPr>
            <a:spLocks noGrp="1"/>
          </p:cNvSpPr>
          <p:nvPr>
            <p:ph idx="1"/>
          </p:nvPr>
        </p:nvSpPr>
        <p:spPr>
          <a:xfrm>
            <a:off x="1043492" y="1219200"/>
            <a:ext cx="7186108" cy="2362200"/>
          </a:xfrm>
        </p:spPr>
        <p:txBody>
          <a:bodyPr>
            <a:normAutofit/>
          </a:bodyPr>
          <a:lstStyle/>
          <a:p>
            <a:r>
              <a:rPr lang="en-US" sz="2000" dirty="0" err="1"/>
              <a:t>Semua</a:t>
            </a:r>
            <a:r>
              <a:rPr lang="en-US" sz="2000" dirty="0"/>
              <a:t> </a:t>
            </a:r>
            <a:r>
              <a:rPr lang="en-US" sz="2000" dirty="0" err="1"/>
              <a:t>produk</a:t>
            </a:r>
            <a:r>
              <a:rPr lang="en-US" sz="2000" dirty="0"/>
              <a:t> </a:t>
            </a:r>
            <a:r>
              <a:rPr lang="en-US" sz="2000" dirty="0" err="1"/>
              <a:t>obat</a:t>
            </a:r>
            <a:r>
              <a:rPr lang="en-US" sz="2000" dirty="0"/>
              <a:t> </a:t>
            </a:r>
            <a:r>
              <a:rPr lang="en-US" sz="2000" dirty="0" err="1"/>
              <a:t>disimpan</a:t>
            </a:r>
            <a:r>
              <a:rPr lang="en-US" sz="2000" dirty="0"/>
              <a:t> </a:t>
            </a:r>
            <a:r>
              <a:rPr lang="en-US" sz="2000" dirty="0" err="1"/>
              <a:t>pada</a:t>
            </a:r>
            <a:r>
              <a:rPr lang="en-US" sz="2000" dirty="0"/>
              <a:t> </a:t>
            </a:r>
            <a:r>
              <a:rPr lang="en-US" sz="2000" dirty="0" err="1"/>
              <a:t>suhu</a:t>
            </a:r>
            <a:r>
              <a:rPr lang="en-US" sz="2000" dirty="0"/>
              <a:t> yang </a:t>
            </a:r>
            <a:r>
              <a:rPr lang="en-US" sz="2000" dirty="0" err="1"/>
              <a:t>sesuai</a:t>
            </a:r>
            <a:r>
              <a:rPr lang="en-US" sz="2000" dirty="0"/>
              <a:t> </a:t>
            </a:r>
            <a:r>
              <a:rPr lang="en-US" sz="2000" dirty="0" err="1"/>
              <a:t>untuk</a:t>
            </a:r>
            <a:r>
              <a:rPr lang="en-US" sz="2000" dirty="0"/>
              <a:t> </a:t>
            </a:r>
            <a:r>
              <a:rPr lang="en-US" sz="2000" dirty="0" err="1"/>
              <a:t>menghindari</a:t>
            </a:r>
            <a:r>
              <a:rPr lang="en-US" sz="2000" dirty="0"/>
              <a:t> </a:t>
            </a:r>
            <a:r>
              <a:rPr lang="en-US" sz="2000" dirty="0" err="1" smtClean="0"/>
              <a:t>percepatan</a:t>
            </a:r>
            <a:r>
              <a:rPr lang="en-US" sz="2000" dirty="0" smtClean="0"/>
              <a:t> </a:t>
            </a:r>
            <a:r>
              <a:rPr lang="nn-NO" sz="2000" dirty="0" smtClean="0"/>
              <a:t>termal </a:t>
            </a:r>
            <a:r>
              <a:rPr lang="nn-NO" sz="2000" dirty="0"/>
              <a:t>dari dekomposisi. Tiga jenis suhu yang disarankan untuk penyimpanan produk </a:t>
            </a:r>
            <a:r>
              <a:rPr lang="nn-NO" sz="2000" dirty="0" smtClean="0"/>
              <a:t>obat: </a:t>
            </a:r>
            <a:r>
              <a:rPr lang="en-US" sz="2000" dirty="0" err="1" smtClean="0"/>
              <a:t>Suhu</a:t>
            </a:r>
            <a:r>
              <a:rPr lang="en-US" sz="2000" dirty="0" smtClean="0"/>
              <a:t> </a:t>
            </a:r>
            <a:r>
              <a:rPr lang="en-US" sz="2000" dirty="0" err="1"/>
              <a:t>kamar</a:t>
            </a:r>
            <a:r>
              <a:rPr lang="en-US" sz="2000" dirty="0"/>
              <a:t>, </a:t>
            </a:r>
            <a:r>
              <a:rPr lang="en-US" sz="2000" dirty="0" err="1"/>
              <a:t>penyimpanan</a:t>
            </a:r>
            <a:r>
              <a:rPr lang="en-US" sz="2000" dirty="0"/>
              <a:t> </a:t>
            </a:r>
            <a:r>
              <a:rPr lang="en-US" sz="2000" dirty="0" err="1" smtClean="0"/>
              <a:t>sejuk</a:t>
            </a:r>
            <a:r>
              <a:rPr lang="en-US" sz="2000" dirty="0" smtClean="0"/>
              <a:t> </a:t>
            </a:r>
            <a:r>
              <a:rPr lang="en-US" sz="2000" dirty="0" err="1" smtClean="0"/>
              <a:t>dan</a:t>
            </a:r>
            <a:r>
              <a:rPr lang="en-US" sz="2000" dirty="0" smtClean="0"/>
              <a:t> </a:t>
            </a:r>
            <a:r>
              <a:rPr lang="en-US" sz="2000" dirty="0" err="1"/>
              <a:t>penyimpanan</a:t>
            </a:r>
            <a:r>
              <a:rPr lang="en-US" sz="2000" dirty="0"/>
              <a:t> </a:t>
            </a:r>
            <a:r>
              <a:rPr lang="en-US" sz="2000" dirty="0" err="1"/>
              <a:t>dingin</a:t>
            </a:r>
            <a:r>
              <a:rPr lang="en-US" sz="2000" dirty="0"/>
              <a:t> / </a:t>
            </a:r>
            <a:r>
              <a:rPr lang="en-US" sz="2000" dirty="0" err="1"/>
              <a:t>sesuai</a:t>
            </a:r>
            <a:r>
              <a:rPr lang="en-US" sz="2000" dirty="0"/>
              <a:t> </a:t>
            </a:r>
            <a:r>
              <a:rPr lang="en-US" sz="2000" dirty="0" err="1"/>
              <a:t>tempat</a:t>
            </a:r>
            <a:r>
              <a:rPr lang="en-US" sz="2000" dirty="0"/>
              <a:t> </a:t>
            </a:r>
            <a:r>
              <a:rPr lang="en-US" sz="2000" dirty="0" err="1"/>
              <a:t>produksi</a:t>
            </a:r>
            <a:r>
              <a:rPr lang="en-US" sz="2000" dirty="0"/>
              <a:t> </a:t>
            </a:r>
            <a:r>
              <a:rPr lang="en-US" sz="2000" dirty="0" err="1" smtClean="0"/>
              <a:t>dan</a:t>
            </a:r>
            <a:r>
              <a:rPr lang="en-US" sz="2000" dirty="0" smtClean="0"/>
              <a:t> </a:t>
            </a:r>
            <a:r>
              <a:rPr lang="en-US" sz="2000" dirty="0" err="1" smtClean="0"/>
              <a:t>konsumsi</a:t>
            </a:r>
            <a:r>
              <a:rPr lang="en-US" sz="2000" dirty="0" smtClean="0"/>
              <a:t> </a:t>
            </a:r>
            <a:r>
              <a:rPr lang="en-US" sz="2000" dirty="0" err="1"/>
              <a:t>obat</a:t>
            </a:r>
            <a:r>
              <a:rPr lang="en-US" sz="2000" dirty="0"/>
              <a:t>. (</a:t>
            </a:r>
            <a:r>
              <a:rPr lang="en-US" sz="2000" b="1" dirty="0"/>
              <a:t>cool/ </a:t>
            </a:r>
            <a:r>
              <a:rPr lang="en-US" sz="2000" b="1" dirty="0" err="1"/>
              <a:t>sejuk</a:t>
            </a:r>
            <a:r>
              <a:rPr lang="en-US" sz="2000" b="1" dirty="0"/>
              <a:t> (8-15oC) </a:t>
            </a:r>
            <a:r>
              <a:rPr lang="en-US" sz="2000" b="1" dirty="0" err="1"/>
              <a:t>dan</a:t>
            </a:r>
            <a:r>
              <a:rPr lang="en-US" sz="2000" b="1" dirty="0"/>
              <a:t> cold/ </a:t>
            </a:r>
            <a:r>
              <a:rPr lang="en-US" sz="2000" b="1" dirty="0" err="1"/>
              <a:t>dingin</a:t>
            </a:r>
            <a:r>
              <a:rPr lang="en-US" sz="2000" b="1" dirty="0"/>
              <a:t> (2-8oC)</a:t>
            </a:r>
            <a:r>
              <a:rPr lang="en-US" sz="2000" dirty="0"/>
              <a:t>)</a:t>
            </a:r>
          </a:p>
        </p:txBody>
      </p:sp>
      <p:sp>
        <p:nvSpPr>
          <p:cNvPr id="4" name="Title 1"/>
          <p:cNvSpPr txBox="1">
            <a:spLocks/>
          </p:cNvSpPr>
          <p:nvPr/>
        </p:nvSpPr>
        <p:spPr>
          <a:xfrm>
            <a:off x="990600" y="4267200"/>
            <a:ext cx="7077634" cy="6096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smtClean="0"/>
              <a:t>Cahaya</a:t>
            </a:r>
            <a:endParaRPr lang="en-US" b="1" dirty="0"/>
          </a:p>
        </p:txBody>
      </p:sp>
      <p:sp>
        <p:nvSpPr>
          <p:cNvPr id="5" name="Content Placeholder 2"/>
          <p:cNvSpPr txBox="1">
            <a:spLocks/>
          </p:cNvSpPr>
          <p:nvPr/>
        </p:nvSpPr>
        <p:spPr>
          <a:xfrm>
            <a:off x="1043492" y="5067300"/>
            <a:ext cx="7186108" cy="11811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2000" dirty="0" err="1"/>
              <a:t>Bahan</a:t>
            </a:r>
            <a:r>
              <a:rPr lang="en-US" sz="2000" dirty="0"/>
              <a:t> </a:t>
            </a:r>
            <a:r>
              <a:rPr lang="en-US" sz="2000" dirty="0" err="1"/>
              <a:t>peka</a:t>
            </a:r>
            <a:r>
              <a:rPr lang="en-US" sz="2000" dirty="0"/>
              <a:t> </a:t>
            </a:r>
            <a:r>
              <a:rPr lang="en-US" sz="2000" dirty="0" err="1"/>
              <a:t>cahaya</a:t>
            </a:r>
            <a:r>
              <a:rPr lang="en-US" sz="2000" dirty="0"/>
              <a:t> </a:t>
            </a:r>
            <a:r>
              <a:rPr lang="en-US" sz="2000" dirty="0" err="1"/>
              <a:t>disimpan</a:t>
            </a:r>
            <a:r>
              <a:rPr lang="en-US" sz="2000" dirty="0"/>
              <a:t> </a:t>
            </a:r>
            <a:r>
              <a:rPr lang="en-US" sz="2000" dirty="0" err="1"/>
              <a:t>dalam</a:t>
            </a:r>
            <a:r>
              <a:rPr lang="en-US" sz="2000" dirty="0"/>
              <a:t> </a:t>
            </a:r>
            <a:r>
              <a:rPr lang="en-US" sz="2000" dirty="0" err="1"/>
              <a:t>botol</a:t>
            </a:r>
            <a:r>
              <a:rPr lang="en-US" sz="2000" dirty="0"/>
              <a:t> </a:t>
            </a:r>
            <a:r>
              <a:rPr lang="en-US" sz="2000" dirty="0" err="1"/>
              <a:t>berwarna</a:t>
            </a:r>
            <a:r>
              <a:rPr lang="en-US" sz="2000" dirty="0"/>
              <a:t> </a:t>
            </a:r>
            <a:r>
              <a:rPr lang="en-US" sz="2000" dirty="0" err="1"/>
              <a:t>ambered</a:t>
            </a:r>
            <a:r>
              <a:rPr lang="en-US" sz="2000" dirty="0"/>
              <a:t>/ </a:t>
            </a:r>
            <a:r>
              <a:rPr lang="en-US" sz="2000" dirty="0" err="1"/>
              <a:t>gelap</a:t>
            </a:r>
            <a:endParaRPr lang="en-US" sz="2000" dirty="0"/>
          </a:p>
        </p:txBody>
      </p:sp>
    </p:spTree>
    <p:extLst>
      <p:ext uri="{BB962C8B-B14F-4D97-AF65-F5344CB8AC3E}">
        <p14:creationId xmlns:p14="http://schemas.microsoft.com/office/powerpoint/2010/main" val="371052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646664"/>
          </a:xfrm>
        </p:spPr>
        <p:txBody>
          <a:bodyPr>
            <a:normAutofit/>
          </a:bodyPr>
          <a:lstStyle/>
          <a:p>
            <a:r>
              <a:rPr lang="en-US" sz="3200" b="1" dirty="0" err="1"/>
              <a:t>Kelembaban</a:t>
            </a:r>
            <a:endParaRPr lang="en-US" sz="3200" b="1" dirty="0"/>
          </a:p>
        </p:txBody>
      </p:sp>
      <p:sp>
        <p:nvSpPr>
          <p:cNvPr id="3" name="Content Placeholder 2"/>
          <p:cNvSpPr>
            <a:spLocks noGrp="1"/>
          </p:cNvSpPr>
          <p:nvPr>
            <p:ph idx="1"/>
          </p:nvPr>
        </p:nvSpPr>
        <p:spPr>
          <a:xfrm>
            <a:off x="1043492" y="1600201"/>
            <a:ext cx="7567108" cy="2057400"/>
          </a:xfrm>
        </p:spPr>
        <p:txBody>
          <a:bodyPr/>
          <a:lstStyle/>
          <a:p>
            <a:r>
              <a:rPr lang="sv-SE" dirty="0"/>
              <a:t>Bahan kemasan yang dipilih (biasanya kaca dan plastik) untuk mencegah paparan </a:t>
            </a:r>
            <a:r>
              <a:rPr lang="sv-SE" dirty="0" smtClean="0"/>
              <a:t>produk </a:t>
            </a:r>
            <a:r>
              <a:rPr lang="en-US" dirty="0" err="1" smtClean="0"/>
              <a:t>obat</a:t>
            </a:r>
            <a:r>
              <a:rPr lang="en-US" dirty="0" smtClean="0"/>
              <a:t> </a:t>
            </a:r>
            <a:r>
              <a:rPr lang="en-US" dirty="0" err="1"/>
              <a:t>untuk</a:t>
            </a:r>
            <a:r>
              <a:rPr lang="en-US" dirty="0"/>
              <a:t> </a:t>
            </a:r>
            <a:r>
              <a:rPr lang="en-US" dirty="0" err="1"/>
              <a:t>kondisi</a:t>
            </a:r>
            <a:r>
              <a:rPr lang="en-US" dirty="0"/>
              <a:t> </a:t>
            </a:r>
            <a:r>
              <a:rPr lang="en-US" dirty="0" err="1"/>
              <a:t>kelembaban</a:t>
            </a:r>
            <a:r>
              <a:rPr lang="en-US" dirty="0"/>
              <a:t> yang </a:t>
            </a:r>
            <a:r>
              <a:rPr lang="en-US" dirty="0" err="1"/>
              <a:t>tinggi</a:t>
            </a:r>
            <a:r>
              <a:rPr lang="en-US" dirty="0"/>
              <a:t>. (</a:t>
            </a:r>
            <a:r>
              <a:rPr lang="en-US" dirty="0" err="1"/>
              <a:t>untuk</a:t>
            </a:r>
            <a:r>
              <a:rPr lang="en-US" dirty="0"/>
              <a:t> </a:t>
            </a:r>
            <a:r>
              <a:rPr lang="en-US" dirty="0" err="1"/>
              <a:t>bahan</a:t>
            </a:r>
            <a:r>
              <a:rPr lang="en-US" dirty="0"/>
              <a:t> PVC </a:t>
            </a:r>
            <a:r>
              <a:rPr lang="en-US" dirty="0" err="1"/>
              <a:t>biar</a:t>
            </a:r>
            <a:r>
              <a:rPr lang="en-US" dirty="0"/>
              <a:t> </a:t>
            </a:r>
            <a:r>
              <a:rPr lang="en-US" dirty="0" err="1"/>
              <a:t>lebih</a:t>
            </a:r>
            <a:r>
              <a:rPr lang="en-US" dirty="0"/>
              <a:t> </a:t>
            </a:r>
            <a:r>
              <a:rPr lang="en-US" dirty="0" err="1"/>
              <a:t>afdol</a:t>
            </a:r>
            <a:r>
              <a:rPr lang="en-US" dirty="0"/>
              <a:t> </a:t>
            </a:r>
            <a:r>
              <a:rPr lang="en-US" dirty="0" err="1" smtClean="0"/>
              <a:t>ditambahi</a:t>
            </a:r>
            <a:r>
              <a:rPr lang="en-US" dirty="0" smtClean="0"/>
              <a:t> </a:t>
            </a:r>
            <a:r>
              <a:rPr lang="en-US" dirty="0" err="1" smtClean="0"/>
              <a:t>bahan</a:t>
            </a:r>
            <a:r>
              <a:rPr lang="en-US" dirty="0" smtClean="0"/>
              <a:t> </a:t>
            </a:r>
            <a:r>
              <a:rPr lang="en-US" dirty="0" err="1"/>
              <a:t>polimer</a:t>
            </a:r>
            <a:r>
              <a:rPr lang="en-US" dirty="0"/>
              <a:t> lain)</a:t>
            </a:r>
          </a:p>
        </p:txBody>
      </p:sp>
      <p:sp>
        <p:nvSpPr>
          <p:cNvPr id="4" name="Title 1"/>
          <p:cNvSpPr txBox="1">
            <a:spLocks/>
          </p:cNvSpPr>
          <p:nvPr/>
        </p:nvSpPr>
        <p:spPr>
          <a:xfrm>
            <a:off x="1066800" y="3544336"/>
            <a:ext cx="7024744" cy="6466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err="1"/>
              <a:t>Oksigen</a:t>
            </a:r>
            <a:endParaRPr lang="en-US" sz="3200" b="1" dirty="0"/>
          </a:p>
        </p:txBody>
      </p:sp>
      <p:sp>
        <p:nvSpPr>
          <p:cNvPr id="7" name="Content Placeholder 2"/>
          <p:cNvSpPr txBox="1">
            <a:spLocks/>
          </p:cNvSpPr>
          <p:nvPr/>
        </p:nvSpPr>
        <p:spPr>
          <a:xfrm>
            <a:off x="1043492" y="4419600"/>
            <a:ext cx="7567108" cy="2057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err="1"/>
              <a:t>Kemasan</a:t>
            </a:r>
            <a:r>
              <a:rPr lang="en-US" dirty="0"/>
              <a:t> yang </a:t>
            </a:r>
            <a:r>
              <a:rPr lang="en-US" dirty="0" err="1"/>
              <a:t>tepat</a:t>
            </a:r>
            <a:r>
              <a:rPr lang="en-US" dirty="0"/>
              <a:t> </a:t>
            </a:r>
            <a:r>
              <a:rPr lang="en-US" dirty="0" err="1"/>
              <a:t>menjaga</a:t>
            </a:r>
            <a:r>
              <a:rPr lang="en-US" dirty="0"/>
              <a:t> </a:t>
            </a:r>
            <a:r>
              <a:rPr lang="en-US" dirty="0" err="1" smtClean="0"/>
              <a:t>jumlah</a:t>
            </a:r>
            <a:r>
              <a:rPr lang="en-US" dirty="0" smtClean="0"/>
              <a:t> </a:t>
            </a:r>
            <a:r>
              <a:rPr lang="en-US" dirty="0" err="1" smtClean="0"/>
              <a:t>oksigen</a:t>
            </a:r>
            <a:r>
              <a:rPr lang="en-US" dirty="0" smtClean="0"/>
              <a:t> </a:t>
            </a:r>
            <a:r>
              <a:rPr lang="en-US" dirty="0" err="1" smtClean="0"/>
              <a:t>dalam</a:t>
            </a:r>
            <a:r>
              <a:rPr lang="en-US" dirty="0" smtClean="0"/>
              <a:t> </a:t>
            </a:r>
            <a:r>
              <a:rPr lang="en-US" dirty="0" err="1" smtClean="0"/>
              <a:t>kemasan</a:t>
            </a:r>
            <a:r>
              <a:rPr lang="en-US" dirty="0" smtClean="0"/>
              <a:t>, </a:t>
            </a:r>
            <a:r>
              <a:rPr lang="en-US" dirty="0" err="1" smtClean="0"/>
              <a:t>menghilangkan</a:t>
            </a:r>
            <a:r>
              <a:rPr lang="en-US" dirty="0" smtClean="0"/>
              <a:t> </a:t>
            </a:r>
            <a:r>
              <a:rPr lang="en-US" dirty="0" err="1" smtClean="0"/>
              <a:t>oksigen</a:t>
            </a:r>
            <a:r>
              <a:rPr lang="en-US" dirty="0" smtClean="0"/>
              <a:t> </a:t>
            </a:r>
            <a:r>
              <a:rPr lang="en-US" dirty="0" err="1" smtClean="0"/>
              <a:t>pada</a:t>
            </a:r>
            <a:r>
              <a:rPr lang="en-US" dirty="0" smtClean="0"/>
              <a:t> </a:t>
            </a:r>
            <a:r>
              <a:rPr lang="en-US" dirty="0" err="1" smtClean="0"/>
              <a:t>ruang</a:t>
            </a:r>
            <a:r>
              <a:rPr lang="en-US" dirty="0" smtClean="0"/>
              <a:t> </a:t>
            </a:r>
            <a:r>
              <a:rPr lang="en-US" dirty="0" err="1"/>
              <a:t>kepala</a:t>
            </a:r>
            <a:r>
              <a:rPr lang="en-US" dirty="0"/>
              <a:t> yang </a:t>
            </a:r>
            <a:r>
              <a:rPr lang="en-US" dirty="0" err="1"/>
              <a:t>sangat</a:t>
            </a:r>
            <a:r>
              <a:rPr lang="en-US" dirty="0"/>
              <a:t> </a:t>
            </a:r>
            <a:r>
              <a:rPr lang="en-US" dirty="0" err="1"/>
              <a:t>kecil</a:t>
            </a:r>
            <a:r>
              <a:rPr lang="en-US" dirty="0"/>
              <a:t> di </a:t>
            </a:r>
            <a:r>
              <a:rPr lang="en-US" dirty="0" err="1"/>
              <a:t>botol</a:t>
            </a:r>
            <a:r>
              <a:rPr lang="en-US" dirty="0"/>
              <a:t> </a:t>
            </a:r>
            <a:r>
              <a:rPr lang="en-US" dirty="0" err="1"/>
              <a:t>atas</a:t>
            </a:r>
            <a:r>
              <a:rPr lang="en-US" dirty="0"/>
              <a:t> </a:t>
            </a:r>
            <a:r>
              <a:rPr lang="en-US" dirty="0" err="1"/>
              <a:t>produk</a:t>
            </a:r>
            <a:r>
              <a:rPr lang="en-US" dirty="0"/>
              <a:t> </a:t>
            </a:r>
            <a:r>
              <a:rPr lang="en-US" dirty="0" err="1"/>
              <a:t>obat</a:t>
            </a:r>
            <a:r>
              <a:rPr lang="en-US" dirty="0"/>
              <a:t> (headspace) </a:t>
            </a:r>
            <a:r>
              <a:rPr lang="en-US" dirty="0" err="1"/>
              <a:t>adalah</a:t>
            </a:r>
            <a:r>
              <a:rPr lang="en-US" dirty="0"/>
              <a:t> </a:t>
            </a:r>
            <a:r>
              <a:rPr lang="en-US" dirty="0" err="1" smtClean="0"/>
              <a:t>metode</a:t>
            </a:r>
            <a:r>
              <a:rPr lang="en-US" dirty="0" smtClean="0"/>
              <a:t> yang </a:t>
            </a:r>
            <a:r>
              <a:rPr lang="en-US" dirty="0" err="1" smtClean="0"/>
              <a:t>baik</a:t>
            </a:r>
            <a:r>
              <a:rPr lang="en-US" dirty="0" smtClean="0"/>
              <a:t>  </a:t>
            </a:r>
            <a:r>
              <a:rPr lang="en-US" dirty="0" err="1" smtClean="0"/>
              <a:t>untuk</a:t>
            </a:r>
            <a:r>
              <a:rPr lang="en-US" dirty="0" smtClean="0"/>
              <a:t> </a:t>
            </a:r>
            <a:r>
              <a:rPr lang="en-US" dirty="0" err="1" smtClean="0"/>
              <a:t>mengatasi</a:t>
            </a:r>
            <a:r>
              <a:rPr lang="en-US" dirty="0" smtClean="0"/>
              <a:t> </a:t>
            </a:r>
            <a:r>
              <a:rPr lang="en-US" dirty="0" err="1" smtClean="0"/>
              <a:t>oksidasi</a:t>
            </a:r>
            <a:endParaRPr lang="en-US" dirty="0"/>
          </a:p>
        </p:txBody>
      </p:sp>
    </p:spTree>
    <p:extLst>
      <p:ext uri="{BB962C8B-B14F-4D97-AF65-F5344CB8AC3E}">
        <p14:creationId xmlns:p14="http://schemas.microsoft.com/office/powerpoint/2010/main" val="288090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570464"/>
          </a:xfrm>
        </p:spPr>
        <p:txBody>
          <a:bodyPr>
            <a:normAutofit/>
          </a:bodyPr>
          <a:lstStyle/>
          <a:p>
            <a:r>
              <a:rPr lang="en-US" sz="2400" b="1" dirty="0" smtClean="0"/>
              <a:t>Anti </a:t>
            </a:r>
            <a:r>
              <a:rPr lang="en-US" sz="2400" b="1" dirty="0" err="1" smtClean="0"/>
              <a:t>osksidan</a:t>
            </a:r>
            <a:r>
              <a:rPr lang="en-US" sz="2400" b="1" dirty="0" smtClean="0"/>
              <a:t> yang </a:t>
            </a:r>
            <a:r>
              <a:rPr lang="en-US" sz="2400" b="1" dirty="0" err="1" smtClean="0"/>
              <a:t>ditambahkan</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6916735"/>
              </p:ext>
            </p:extLst>
          </p:nvPr>
        </p:nvGraphicFramePr>
        <p:xfrm>
          <a:off x="1042988" y="1600200"/>
          <a:ext cx="7567612" cy="1438275"/>
        </p:xfrm>
        <a:graphic>
          <a:graphicData uri="http://schemas.openxmlformats.org/drawingml/2006/table">
            <a:tbl>
              <a:tblPr firstRow="1" bandRow="1">
                <a:tableStyleId>{5C22544A-7EE6-4342-B048-85BDC9FD1C3A}</a:tableStyleId>
              </a:tblPr>
              <a:tblGrid>
                <a:gridCol w="3783806"/>
                <a:gridCol w="3783806"/>
              </a:tblGrid>
              <a:tr h="523875">
                <a:tc>
                  <a:txBody>
                    <a:bodyPr/>
                    <a:lstStyle/>
                    <a:p>
                      <a:r>
                        <a:rPr lang="en-US" dirty="0" err="1" smtClean="0"/>
                        <a:t>Sistem</a:t>
                      </a:r>
                      <a:r>
                        <a:rPr lang="en-US" dirty="0" smtClean="0"/>
                        <a:t> air</a:t>
                      </a:r>
                      <a:endParaRPr lang="en-US" dirty="0"/>
                    </a:p>
                  </a:txBody>
                  <a:tcPr/>
                </a:tc>
                <a:tc>
                  <a:txBody>
                    <a:bodyPr/>
                    <a:lstStyle/>
                    <a:p>
                      <a:r>
                        <a:rPr lang="en-US" dirty="0" err="1" smtClean="0"/>
                        <a:t>Sistem</a:t>
                      </a:r>
                      <a:r>
                        <a:rPr lang="en-US" dirty="0" smtClean="0"/>
                        <a:t> </a:t>
                      </a:r>
                      <a:r>
                        <a:rPr lang="en-US" dirty="0" err="1" smtClean="0"/>
                        <a:t>minyak</a:t>
                      </a:r>
                      <a:endParaRPr lang="en-US" dirty="0"/>
                    </a:p>
                  </a:txBody>
                  <a:tcPr/>
                </a:tc>
              </a:tr>
              <a:tr h="523875">
                <a:tc>
                  <a:txBody>
                    <a:bodyPr/>
                    <a:lstStyle/>
                    <a:p>
                      <a:r>
                        <a:rPr lang="en-US" dirty="0" smtClean="0"/>
                        <a:t>Sodium </a:t>
                      </a:r>
                      <a:r>
                        <a:rPr lang="en-US" dirty="0" err="1" smtClean="0"/>
                        <a:t>metabisulfite</a:t>
                      </a:r>
                      <a:endParaRPr lang="en-US" dirty="0" smtClean="0"/>
                    </a:p>
                    <a:p>
                      <a:r>
                        <a:rPr lang="en-US" dirty="0" smtClean="0"/>
                        <a:t>Sodium thiosulfate</a:t>
                      </a:r>
                    </a:p>
                    <a:p>
                      <a:r>
                        <a:rPr lang="en-US" dirty="0" smtClean="0"/>
                        <a:t>Ascorbic acid</a:t>
                      </a:r>
                      <a:endParaRPr lang="en-US" dirty="0"/>
                    </a:p>
                  </a:txBody>
                  <a:tcPr/>
                </a:tc>
                <a:tc>
                  <a:txBody>
                    <a:bodyPr/>
                    <a:lstStyle/>
                    <a:p>
                      <a:r>
                        <a:rPr lang="en-US" dirty="0" err="1" smtClean="0"/>
                        <a:t>Ascorbyl</a:t>
                      </a:r>
                      <a:r>
                        <a:rPr lang="en-US" dirty="0" smtClean="0"/>
                        <a:t> </a:t>
                      </a:r>
                      <a:r>
                        <a:rPr lang="en-US" dirty="0" err="1" smtClean="0"/>
                        <a:t>palmitate</a:t>
                      </a:r>
                      <a:endParaRPr lang="en-US" dirty="0" smtClean="0"/>
                    </a:p>
                    <a:p>
                      <a:r>
                        <a:rPr lang="en-US" dirty="0" err="1" smtClean="0"/>
                        <a:t>Butylaled</a:t>
                      </a:r>
                      <a:r>
                        <a:rPr lang="en-US" dirty="0" smtClean="0"/>
                        <a:t> </a:t>
                      </a:r>
                      <a:r>
                        <a:rPr lang="en-US" dirty="0" err="1" smtClean="0"/>
                        <a:t>hydroxy</a:t>
                      </a:r>
                      <a:r>
                        <a:rPr lang="en-US" dirty="0" smtClean="0"/>
                        <a:t> toluene</a:t>
                      </a:r>
                    </a:p>
                    <a:p>
                      <a:r>
                        <a:rPr lang="en-US" dirty="0" err="1" smtClean="0"/>
                        <a:t>Butylated</a:t>
                      </a:r>
                      <a:r>
                        <a:rPr lang="en-US" dirty="0" smtClean="0"/>
                        <a:t> </a:t>
                      </a:r>
                      <a:r>
                        <a:rPr lang="en-US" dirty="0" err="1" smtClean="0"/>
                        <a:t>hydroxy</a:t>
                      </a:r>
                      <a:r>
                        <a:rPr lang="en-US" dirty="0" smtClean="0"/>
                        <a:t> anisole</a:t>
                      </a:r>
                      <a:endParaRPr lang="en-US" dirty="0"/>
                    </a:p>
                  </a:txBody>
                  <a:tcPr/>
                </a:tc>
              </a:tr>
            </a:tbl>
          </a:graphicData>
        </a:graphic>
      </p:graphicFrame>
      <p:sp>
        <p:nvSpPr>
          <p:cNvPr id="5" name="Title 1"/>
          <p:cNvSpPr txBox="1">
            <a:spLocks/>
          </p:cNvSpPr>
          <p:nvPr/>
        </p:nvSpPr>
        <p:spPr>
          <a:xfrm>
            <a:off x="1066800" y="3276600"/>
            <a:ext cx="7024744" cy="6466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s-MY" sz="3200" b="1" dirty="0" smtClean="0"/>
              <a:t>Agen chelating</a:t>
            </a:r>
            <a:endParaRPr lang="en-US" sz="3200" b="1" dirty="0"/>
          </a:p>
        </p:txBody>
      </p:sp>
      <p:sp>
        <p:nvSpPr>
          <p:cNvPr id="6" name="Content Placeholder 2"/>
          <p:cNvSpPr txBox="1">
            <a:spLocks/>
          </p:cNvSpPr>
          <p:nvPr/>
        </p:nvSpPr>
        <p:spPr>
          <a:xfrm>
            <a:off x="1043492" y="4114800"/>
            <a:ext cx="7567108" cy="2438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ms-MY" dirty="0" smtClean="0"/>
              <a:t>Agen chelating membentuk kompleks dengan ion logam berat dan mencegah dari mengkatalisis dekomposisi oksidatif.</a:t>
            </a:r>
          </a:p>
          <a:p>
            <a:r>
              <a:rPr lang="ms-MY" dirty="0" smtClean="0"/>
              <a:t>Misalnya ethylenediamine tetracetic acid (EDTA) derivatif dan garam, asam sitrat, dan asam tartaric.</a:t>
            </a:r>
            <a:endParaRPr lang="en-US" dirty="0"/>
          </a:p>
        </p:txBody>
      </p:sp>
    </p:spTree>
    <p:extLst>
      <p:ext uri="{BB962C8B-B14F-4D97-AF65-F5344CB8AC3E}">
        <p14:creationId xmlns:p14="http://schemas.microsoft.com/office/powerpoint/2010/main" val="1412461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838200"/>
            <a:ext cx="7024744" cy="494264"/>
          </a:xfrm>
          <a:prstGeom prst="rect">
            <a:avLst/>
          </a:prstGeom>
        </p:spPr>
        <p:txBody>
          <a:bodyPr vert="horz" lIns="91440" tIns="45720" rIns="91440" bIns="45720" rtlCol="0" anchor="b">
            <a:normAutofit fontScale="9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ms-MY" sz="3200" b="1" dirty="0" smtClean="0"/>
              <a:t>Pelarut</a:t>
            </a:r>
            <a:endParaRPr lang="en-US" sz="3200" b="1" dirty="0"/>
          </a:p>
        </p:txBody>
      </p:sp>
      <p:sp>
        <p:nvSpPr>
          <p:cNvPr id="5" name="Content Placeholder 2"/>
          <p:cNvSpPr txBox="1">
            <a:spLocks/>
          </p:cNvSpPr>
          <p:nvPr/>
        </p:nvSpPr>
        <p:spPr>
          <a:xfrm>
            <a:off x="1043492" y="1524000"/>
            <a:ext cx="7567108" cy="2438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ms-MY" dirty="0" smtClean="0"/>
              <a:t>Dengan penambahan pelarut yang sesuai</a:t>
            </a:r>
            <a:r>
              <a:rPr lang="ms-MY" dirty="0" smtClean="0">
                <a:sym typeface="Wingdings" pitchFamily="2" charset="2"/>
              </a:rPr>
              <a:t></a:t>
            </a:r>
            <a:r>
              <a:rPr lang="ms-MY" dirty="0" smtClean="0"/>
              <a:t>tingkat hidrolisis mungkin akan menurun.</a:t>
            </a:r>
          </a:p>
          <a:p>
            <a:r>
              <a:rPr lang="ms-MY" dirty="0" smtClean="0"/>
              <a:t>Misalnya diganti dengan bahan senyawa non polar reaktif, diganti dengan bahan senyawa polar yang bisa menjadikan stabil)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6934200" cy="4765829"/>
          </a:xfrm>
        </p:spPr>
        <p:txBody>
          <a:bodyPr/>
          <a:lstStyle/>
          <a:p>
            <a:r>
              <a:rPr lang="en-US" b="1" dirty="0" smtClean="0">
                <a:solidFill>
                  <a:schemeClr val="tx1"/>
                </a:solidFill>
              </a:rPr>
              <a:t>Expiration time</a:t>
            </a:r>
            <a:r>
              <a:rPr lang="en-US" b="1" dirty="0" smtClean="0"/>
              <a:t>:</a:t>
            </a:r>
            <a:r>
              <a:rPr lang="en-US" dirty="0" smtClean="0"/>
              <a:t> </a:t>
            </a:r>
            <a:r>
              <a:rPr lang="en-US" b="1" dirty="0" err="1" smtClean="0">
                <a:solidFill>
                  <a:schemeClr val="accent3">
                    <a:lumMod val="75000"/>
                  </a:schemeClr>
                </a:solidFill>
              </a:rPr>
              <a:t>waktu</a:t>
            </a:r>
            <a:r>
              <a:rPr lang="en-US" b="1" dirty="0" smtClean="0">
                <a:solidFill>
                  <a:schemeClr val="accent3">
                    <a:lumMod val="75000"/>
                  </a:schemeClr>
                </a:solidFill>
              </a:rPr>
              <a:t> yang </a:t>
            </a:r>
            <a:r>
              <a:rPr lang="en-US" b="1" dirty="0" err="1" smtClean="0">
                <a:solidFill>
                  <a:schemeClr val="accent3">
                    <a:lumMod val="75000"/>
                  </a:schemeClr>
                </a:solidFill>
              </a:rPr>
              <a:t>tertera</a:t>
            </a:r>
            <a:r>
              <a:rPr lang="en-US" b="1" dirty="0" smtClean="0">
                <a:solidFill>
                  <a:schemeClr val="accent3">
                    <a:lumMod val="75000"/>
                  </a:schemeClr>
                </a:solidFill>
              </a:rPr>
              <a:t> </a:t>
            </a:r>
            <a:r>
              <a:rPr lang="en-US" b="1" dirty="0" err="1" smtClean="0">
                <a:solidFill>
                  <a:schemeClr val="accent3">
                    <a:lumMod val="75000"/>
                  </a:schemeClr>
                </a:solidFill>
              </a:rPr>
              <a:t>pada</a:t>
            </a:r>
            <a:r>
              <a:rPr lang="en-US" b="1" dirty="0" smtClean="0">
                <a:solidFill>
                  <a:schemeClr val="accent3">
                    <a:lumMod val="75000"/>
                  </a:schemeClr>
                </a:solidFill>
              </a:rPr>
              <a:t> </a:t>
            </a:r>
            <a:r>
              <a:rPr lang="en-US" b="1" dirty="0" err="1" smtClean="0">
                <a:solidFill>
                  <a:schemeClr val="accent3">
                    <a:lumMod val="75000"/>
                  </a:schemeClr>
                </a:solidFill>
              </a:rPr>
              <a:t>kemasan</a:t>
            </a:r>
            <a:r>
              <a:rPr lang="en-US" b="1" dirty="0" smtClean="0">
                <a:solidFill>
                  <a:schemeClr val="accent3">
                    <a:lumMod val="75000"/>
                  </a:schemeClr>
                </a:solidFill>
              </a:rPr>
              <a:t> yang </a:t>
            </a:r>
            <a:r>
              <a:rPr lang="en-US" b="1" dirty="0" err="1" smtClean="0">
                <a:solidFill>
                  <a:schemeClr val="accent3">
                    <a:lumMod val="75000"/>
                  </a:schemeClr>
                </a:solidFill>
              </a:rPr>
              <a:t>menunjukan</a:t>
            </a:r>
            <a:r>
              <a:rPr lang="en-US" b="1" dirty="0" smtClean="0">
                <a:solidFill>
                  <a:schemeClr val="accent3">
                    <a:lumMod val="75000"/>
                  </a:schemeClr>
                </a:solidFill>
              </a:rPr>
              <a:t> </a:t>
            </a:r>
            <a:r>
              <a:rPr lang="en-US" b="1" dirty="0" err="1" smtClean="0">
                <a:solidFill>
                  <a:schemeClr val="accent3">
                    <a:lumMod val="75000"/>
                  </a:schemeClr>
                </a:solidFill>
              </a:rPr>
              <a:t>batas</a:t>
            </a:r>
            <a:r>
              <a:rPr lang="en-US" b="1" dirty="0" smtClean="0">
                <a:solidFill>
                  <a:schemeClr val="accent3">
                    <a:lumMod val="75000"/>
                  </a:schemeClr>
                </a:solidFill>
              </a:rPr>
              <a:t> </a:t>
            </a:r>
            <a:r>
              <a:rPr lang="en-US" b="1" dirty="0" err="1" smtClean="0">
                <a:solidFill>
                  <a:schemeClr val="accent3">
                    <a:lumMod val="75000"/>
                  </a:schemeClr>
                </a:solidFill>
              </a:rPr>
              <a:t>waktu</a:t>
            </a:r>
            <a:r>
              <a:rPr lang="en-US" b="1" dirty="0" smtClean="0">
                <a:solidFill>
                  <a:schemeClr val="accent3">
                    <a:lumMod val="75000"/>
                  </a:schemeClr>
                </a:solidFill>
              </a:rPr>
              <a:t> yang </a:t>
            </a:r>
            <a:r>
              <a:rPr lang="en-US" b="1" dirty="0" err="1" smtClean="0">
                <a:solidFill>
                  <a:schemeClr val="accent3">
                    <a:lumMod val="75000"/>
                  </a:schemeClr>
                </a:solidFill>
              </a:rPr>
              <a:t>diperbolehkannya</a:t>
            </a:r>
            <a:r>
              <a:rPr lang="en-US" b="1" dirty="0" smtClean="0">
                <a:solidFill>
                  <a:schemeClr val="accent3">
                    <a:lumMod val="75000"/>
                  </a:schemeClr>
                </a:solidFill>
              </a:rPr>
              <a:t> </a:t>
            </a:r>
            <a:r>
              <a:rPr lang="en-US" b="1" dirty="0" err="1" smtClean="0">
                <a:solidFill>
                  <a:schemeClr val="accent3">
                    <a:lumMod val="75000"/>
                  </a:schemeClr>
                </a:solidFill>
              </a:rPr>
              <a:t>obat</a:t>
            </a:r>
            <a:r>
              <a:rPr lang="en-US" b="1" dirty="0" smtClean="0">
                <a:solidFill>
                  <a:schemeClr val="accent3">
                    <a:lumMod val="75000"/>
                  </a:schemeClr>
                </a:solidFill>
              </a:rPr>
              <a:t> </a:t>
            </a:r>
            <a:r>
              <a:rPr lang="en-US" b="1" dirty="0" err="1" smtClean="0">
                <a:solidFill>
                  <a:schemeClr val="accent3">
                    <a:lumMod val="75000"/>
                  </a:schemeClr>
                </a:solidFill>
              </a:rPr>
              <a:t>tersebut</a:t>
            </a:r>
            <a:r>
              <a:rPr lang="en-US" b="1" dirty="0" smtClean="0">
                <a:solidFill>
                  <a:schemeClr val="accent3">
                    <a:lumMod val="75000"/>
                  </a:schemeClr>
                </a:solidFill>
              </a:rPr>
              <a:t> </a:t>
            </a:r>
            <a:r>
              <a:rPr lang="en-US" b="1" dirty="0" err="1" smtClean="0">
                <a:solidFill>
                  <a:schemeClr val="accent3">
                    <a:lumMod val="75000"/>
                  </a:schemeClr>
                </a:solidFill>
              </a:rPr>
              <a:t>dikonsumsi</a:t>
            </a:r>
            <a:r>
              <a:rPr lang="en-US" b="1" dirty="0" smtClean="0">
                <a:solidFill>
                  <a:schemeClr val="accent3">
                    <a:lumMod val="75000"/>
                  </a:schemeClr>
                </a:solidFill>
              </a:rPr>
              <a:t>  </a:t>
            </a:r>
            <a:r>
              <a:rPr lang="en-US" b="1" dirty="0" err="1" smtClean="0">
                <a:solidFill>
                  <a:schemeClr val="accent3">
                    <a:lumMod val="75000"/>
                  </a:schemeClr>
                </a:solidFill>
              </a:rPr>
              <a:t>karena</a:t>
            </a:r>
            <a:r>
              <a:rPr lang="en-US" b="1" dirty="0" smtClean="0">
                <a:solidFill>
                  <a:schemeClr val="accent3">
                    <a:lumMod val="75000"/>
                  </a:schemeClr>
                </a:solidFill>
              </a:rPr>
              <a:t> </a:t>
            </a:r>
            <a:r>
              <a:rPr lang="en-US" b="1" dirty="0" err="1" smtClean="0">
                <a:solidFill>
                  <a:schemeClr val="accent3">
                    <a:lumMod val="75000"/>
                  </a:schemeClr>
                </a:solidFill>
              </a:rPr>
              <a:t>diharapkan</a:t>
            </a:r>
            <a:r>
              <a:rPr lang="en-US" b="1" dirty="0" smtClean="0">
                <a:solidFill>
                  <a:schemeClr val="accent3">
                    <a:lumMod val="75000"/>
                  </a:schemeClr>
                </a:solidFill>
              </a:rPr>
              <a:t> </a:t>
            </a:r>
            <a:r>
              <a:rPr lang="en-US" b="1" dirty="0" err="1" smtClean="0">
                <a:solidFill>
                  <a:schemeClr val="accent3">
                    <a:lumMod val="75000"/>
                  </a:schemeClr>
                </a:solidFill>
              </a:rPr>
              <a:t>masih</a:t>
            </a:r>
            <a:r>
              <a:rPr lang="en-US" b="1" dirty="0" smtClean="0">
                <a:solidFill>
                  <a:schemeClr val="accent3">
                    <a:lumMod val="75000"/>
                  </a:schemeClr>
                </a:solidFill>
              </a:rPr>
              <a:t> </a:t>
            </a:r>
            <a:r>
              <a:rPr lang="en-US" b="1" dirty="0" err="1" smtClean="0">
                <a:solidFill>
                  <a:schemeClr val="accent3">
                    <a:lumMod val="75000"/>
                  </a:schemeClr>
                </a:solidFill>
              </a:rPr>
              <a:t>memenuhi</a:t>
            </a:r>
            <a:r>
              <a:rPr lang="en-US" b="1" dirty="0" smtClean="0">
                <a:solidFill>
                  <a:schemeClr val="accent3">
                    <a:lumMod val="75000"/>
                  </a:schemeClr>
                </a:solidFill>
              </a:rPr>
              <a:t> </a:t>
            </a:r>
            <a:r>
              <a:rPr lang="en-US" b="1" dirty="0" err="1" smtClean="0">
                <a:solidFill>
                  <a:schemeClr val="accent3">
                    <a:lumMod val="75000"/>
                  </a:schemeClr>
                </a:solidFill>
              </a:rPr>
              <a:t>spesifikasi</a:t>
            </a:r>
            <a:r>
              <a:rPr lang="en-US" b="1" dirty="0" smtClean="0">
                <a:solidFill>
                  <a:schemeClr val="accent3">
                    <a:lumMod val="75000"/>
                  </a:schemeClr>
                </a:solidFill>
              </a:rPr>
              <a:t> yang </a:t>
            </a:r>
            <a:r>
              <a:rPr lang="en-US" b="1" dirty="0" err="1" smtClean="0">
                <a:solidFill>
                  <a:schemeClr val="accent3">
                    <a:lumMod val="75000"/>
                  </a:schemeClr>
                </a:solidFill>
              </a:rPr>
              <a:t>ditetapkan</a:t>
            </a:r>
            <a:r>
              <a:rPr lang="en-US" b="1" dirty="0" smtClean="0">
                <a:solidFill>
                  <a:schemeClr val="accent3">
                    <a:lumMod val="75000"/>
                  </a:schemeClr>
                </a:solidFill>
              </a:rPr>
              <a:t>.</a:t>
            </a:r>
          </a:p>
          <a:p>
            <a:endParaRPr lang="en-US" b="1" dirty="0" smtClean="0">
              <a:solidFill>
                <a:schemeClr val="accent3">
                  <a:lumMod val="75000"/>
                </a:schemeClr>
              </a:solidFill>
            </a:endParaRPr>
          </a:p>
          <a:p>
            <a:r>
              <a:rPr lang="en-US" b="1" dirty="0" smtClean="0">
                <a:solidFill>
                  <a:schemeClr val="tx1"/>
                </a:solidFill>
              </a:rPr>
              <a:t>Shelf-life</a:t>
            </a:r>
            <a:r>
              <a:rPr lang="en-US" dirty="0" smtClean="0"/>
              <a:t>: </a:t>
            </a:r>
            <a:r>
              <a:rPr lang="en-US" b="1" dirty="0" err="1" smtClean="0">
                <a:solidFill>
                  <a:schemeClr val="accent3">
                    <a:lumMod val="75000"/>
                  </a:schemeClr>
                </a:solidFill>
              </a:rPr>
              <a:t>adalah</a:t>
            </a:r>
            <a:r>
              <a:rPr lang="en-US" b="1" dirty="0" smtClean="0">
                <a:solidFill>
                  <a:schemeClr val="accent3">
                    <a:lumMod val="75000"/>
                  </a:schemeClr>
                </a:solidFill>
              </a:rPr>
              <a:t> </a:t>
            </a:r>
            <a:r>
              <a:rPr lang="en-US" b="1" dirty="0" err="1" smtClean="0">
                <a:solidFill>
                  <a:schemeClr val="accent3">
                    <a:lumMod val="75000"/>
                  </a:schemeClr>
                </a:solidFill>
              </a:rPr>
              <a:t>periode</a:t>
            </a:r>
            <a:r>
              <a:rPr lang="en-US" b="1" dirty="0" smtClean="0">
                <a:solidFill>
                  <a:schemeClr val="accent3">
                    <a:lumMod val="75000"/>
                  </a:schemeClr>
                </a:solidFill>
              </a:rPr>
              <a:t> </a:t>
            </a:r>
            <a:r>
              <a:rPr lang="en-US" b="1" dirty="0" err="1" smtClean="0">
                <a:solidFill>
                  <a:schemeClr val="accent3">
                    <a:lumMod val="75000"/>
                  </a:schemeClr>
                </a:solidFill>
              </a:rPr>
              <a:t>penggunaan</a:t>
            </a:r>
            <a:r>
              <a:rPr lang="en-US" b="1" dirty="0" smtClean="0">
                <a:solidFill>
                  <a:schemeClr val="accent3">
                    <a:lumMod val="75000"/>
                  </a:schemeClr>
                </a:solidFill>
              </a:rPr>
              <a:t> </a:t>
            </a:r>
            <a:r>
              <a:rPr lang="en-US" b="1" dirty="0" err="1" smtClean="0">
                <a:solidFill>
                  <a:schemeClr val="accent3">
                    <a:lumMod val="75000"/>
                  </a:schemeClr>
                </a:solidFill>
              </a:rPr>
              <a:t>dan</a:t>
            </a:r>
            <a:r>
              <a:rPr lang="en-US" b="1" dirty="0" smtClean="0">
                <a:solidFill>
                  <a:schemeClr val="accent3">
                    <a:lumMod val="75000"/>
                  </a:schemeClr>
                </a:solidFill>
              </a:rPr>
              <a:t> </a:t>
            </a:r>
            <a:r>
              <a:rPr lang="en-US" b="1" dirty="0" err="1" smtClean="0">
                <a:solidFill>
                  <a:schemeClr val="accent3">
                    <a:lumMod val="75000"/>
                  </a:schemeClr>
                </a:solidFill>
              </a:rPr>
              <a:t>penyimpanan</a:t>
            </a:r>
            <a:r>
              <a:rPr lang="en-US" b="1" dirty="0" smtClean="0">
                <a:solidFill>
                  <a:schemeClr val="accent3">
                    <a:lumMod val="75000"/>
                  </a:schemeClr>
                </a:solidFill>
              </a:rPr>
              <a:t> </a:t>
            </a:r>
            <a:r>
              <a:rPr lang="en-US" b="1" dirty="0" err="1" smtClean="0">
                <a:solidFill>
                  <a:schemeClr val="accent3">
                    <a:lumMod val="75000"/>
                  </a:schemeClr>
                </a:solidFill>
              </a:rPr>
              <a:t>yaitu</a:t>
            </a:r>
            <a:r>
              <a:rPr lang="en-US" b="1" dirty="0" smtClean="0">
                <a:solidFill>
                  <a:schemeClr val="accent3">
                    <a:lumMod val="75000"/>
                  </a:schemeClr>
                </a:solidFill>
              </a:rPr>
              <a:t> </a:t>
            </a:r>
            <a:r>
              <a:rPr lang="en-US" b="1" dirty="0" err="1" smtClean="0">
                <a:solidFill>
                  <a:schemeClr val="accent3">
                    <a:lumMod val="75000"/>
                  </a:schemeClr>
                </a:solidFill>
              </a:rPr>
              <a:t>waktu</a:t>
            </a:r>
            <a:r>
              <a:rPr lang="en-US" b="1" dirty="0" smtClean="0">
                <a:solidFill>
                  <a:schemeClr val="accent3">
                    <a:lumMod val="75000"/>
                  </a:schemeClr>
                </a:solidFill>
              </a:rPr>
              <a:t> </a:t>
            </a:r>
            <a:r>
              <a:rPr lang="en-US" b="1" dirty="0" err="1" smtClean="0">
                <a:solidFill>
                  <a:schemeClr val="accent3">
                    <a:lumMod val="75000"/>
                  </a:schemeClr>
                </a:solidFill>
              </a:rPr>
              <a:t>dimana</a:t>
            </a:r>
            <a:r>
              <a:rPr lang="en-US" b="1" dirty="0" smtClean="0">
                <a:solidFill>
                  <a:schemeClr val="accent3">
                    <a:lumMod val="75000"/>
                  </a:schemeClr>
                </a:solidFill>
              </a:rPr>
              <a:t> </a:t>
            </a:r>
            <a:r>
              <a:rPr lang="en-US" b="1" dirty="0" err="1" smtClean="0">
                <a:solidFill>
                  <a:schemeClr val="accent3">
                    <a:lumMod val="75000"/>
                  </a:schemeClr>
                </a:solidFill>
              </a:rPr>
              <a:t>produk</a:t>
            </a:r>
            <a:r>
              <a:rPr lang="en-US" b="1" dirty="0" smtClean="0">
                <a:solidFill>
                  <a:schemeClr val="accent3">
                    <a:lumMod val="75000"/>
                  </a:schemeClr>
                </a:solidFill>
              </a:rPr>
              <a:t> </a:t>
            </a:r>
            <a:r>
              <a:rPr lang="en-US" b="1" dirty="0" err="1" smtClean="0">
                <a:solidFill>
                  <a:schemeClr val="accent3">
                    <a:lumMod val="75000"/>
                  </a:schemeClr>
                </a:solidFill>
              </a:rPr>
              <a:t>tetap</a:t>
            </a:r>
            <a:r>
              <a:rPr lang="en-US" b="1" dirty="0" smtClean="0">
                <a:solidFill>
                  <a:schemeClr val="accent3">
                    <a:lumMod val="75000"/>
                  </a:schemeClr>
                </a:solidFill>
              </a:rPr>
              <a:t> </a:t>
            </a:r>
            <a:r>
              <a:rPr lang="en-US" b="1" dirty="0" err="1" smtClean="0">
                <a:solidFill>
                  <a:schemeClr val="accent3">
                    <a:lumMod val="75000"/>
                  </a:schemeClr>
                </a:solidFill>
              </a:rPr>
              <a:t>memenuhi</a:t>
            </a:r>
            <a:r>
              <a:rPr lang="en-US" b="1" dirty="0" smtClean="0">
                <a:solidFill>
                  <a:schemeClr val="accent3">
                    <a:lumMod val="75000"/>
                  </a:schemeClr>
                </a:solidFill>
              </a:rPr>
              <a:t> </a:t>
            </a:r>
            <a:r>
              <a:rPr lang="en-US" b="1" dirty="0" err="1" smtClean="0">
                <a:solidFill>
                  <a:schemeClr val="accent3">
                    <a:lumMod val="75000"/>
                  </a:schemeClr>
                </a:solidFill>
              </a:rPr>
              <a:t>spesifikasinya</a:t>
            </a:r>
            <a:r>
              <a:rPr lang="en-US" b="1" dirty="0" smtClean="0">
                <a:solidFill>
                  <a:schemeClr val="accent3">
                    <a:lumMod val="75000"/>
                  </a:schemeClr>
                </a:solidFill>
              </a:rPr>
              <a:t> </a:t>
            </a:r>
            <a:r>
              <a:rPr lang="en-US" b="1" dirty="0" err="1" smtClean="0">
                <a:solidFill>
                  <a:schemeClr val="accent3">
                    <a:lumMod val="75000"/>
                  </a:schemeClr>
                </a:solidFill>
              </a:rPr>
              <a:t>jika</a:t>
            </a:r>
            <a:r>
              <a:rPr lang="en-US" b="1" dirty="0" smtClean="0">
                <a:solidFill>
                  <a:schemeClr val="accent3">
                    <a:lumMod val="75000"/>
                  </a:schemeClr>
                </a:solidFill>
              </a:rPr>
              <a:t> </a:t>
            </a:r>
            <a:r>
              <a:rPr lang="en-US" b="1" dirty="0" err="1" smtClean="0">
                <a:solidFill>
                  <a:schemeClr val="accent3">
                    <a:lumMod val="75000"/>
                  </a:schemeClr>
                </a:solidFill>
              </a:rPr>
              <a:t>disimpan</a:t>
            </a:r>
            <a:r>
              <a:rPr lang="en-US" b="1" dirty="0" smtClean="0">
                <a:solidFill>
                  <a:schemeClr val="accent3">
                    <a:lumMod val="75000"/>
                  </a:schemeClr>
                </a:solidFill>
              </a:rPr>
              <a:t> </a:t>
            </a:r>
            <a:r>
              <a:rPr lang="en-US" b="1" dirty="0" err="1" smtClean="0">
                <a:solidFill>
                  <a:schemeClr val="accent3">
                    <a:lumMod val="75000"/>
                  </a:schemeClr>
                </a:solidFill>
              </a:rPr>
              <a:t>dalam</a:t>
            </a:r>
            <a:r>
              <a:rPr lang="en-US" b="1" dirty="0" smtClean="0">
                <a:solidFill>
                  <a:schemeClr val="accent3">
                    <a:lumMod val="75000"/>
                  </a:schemeClr>
                </a:solidFill>
              </a:rPr>
              <a:t> </a:t>
            </a:r>
            <a:r>
              <a:rPr lang="en-US" b="1" dirty="0" err="1" smtClean="0">
                <a:solidFill>
                  <a:schemeClr val="accent3">
                    <a:lumMod val="75000"/>
                  </a:schemeClr>
                </a:solidFill>
              </a:rPr>
              <a:t>wadahnya</a:t>
            </a:r>
            <a:r>
              <a:rPr lang="en-US" b="1" dirty="0" smtClean="0">
                <a:solidFill>
                  <a:schemeClr val="accent3">
                    <a:lumMod val="75000"/>
                  </a:schemeClr>
                </a:solidFill>
              </a:rPr>
              <a:t> yang </a:t>
            </a:r>
            <a:r>
              <a:rPr lang="en-US" b="1" dirty="0" err="1" smtClean="0">
                <a:solidFill>
                  <a:schemeClr val="accent3">
                    <a:lumMod val="75000"/>
                  </a:schemeClr>
                </a:solidFill>
              </a:rPr>
              <a:t>sesuai</a:t>
            </a:r>
            <a:r>
              <a:rPr lang="en-US" b="1" dirty="0" smtClean="0">
                <a:solidFill>
                  <a:schemeClr val="accent3">
                    <a:lumMod val="75000"/>
                  </a:schemeClr>
                </a:solidFill>
              </a:rPr>
              <a:t> </a:t>
            </a:r>
            <a:r>
              <a:rPr lang="en-US" b="1" dirty="0" err="1" smtClean="0">
                <a:solidFill>
                  <a:schemeClr val="accent3">
                    <a:lumMod val="75000"/>
                  </a:schemeClr>
                </a:solidFill>
              </a:rPr>
              <a:t>dengan</a:t>
            </a:r>
            <a:r>
              <a:rPr lang="en-US" b="1" dirty="0" smtClean="0">
                <a:solidFill>
                  <a:schemeClr val="accent3">
                    <a:lumMod val="75000"/>
                  </a:schemeClr>
                </a:solidFill>
              </a:rPr>
              <a:t> </a:t>
            </a:r>
            <a:r>
              <a:rPr lang="en-US" b="1" dirty="0" err="1" smtClean="0">
                <a:solidFill>
                  <a:schemeClr val="accent3">
                    <a:lumMod val="75000"/>
                  </a:schemeClr>
                </a:solidFill>
              </a:rPr>
              <a:t>kondisi</a:t>
            </a:r>
            <a:r>
              <a:rPr lang="en-US" b="1" dirty="0" smtClean="0">
                <a:solidFill>
                  <a:schemeClr val="accent3">
                    <a:lumMod val="75000"/>
                  </a:schemeClr>
                </a:solidFill>
              </a:rPr>
              <a:t> </a:t>
            </a:r>
            <a:r>
              <a:rPr lang="en-US" b="1" dirty="0" err="1" smtClean="0">
                <a:solidFill>
                  <a:schemeClr val="accent3">
                    <a:lumMod val="75000"/>
                  </a:schemeClr>
                </a:solidFill>
              </a:rPr>
              <a:t>penjualan</a:t>
            </a:r>
            <a:r>
              <a:rPr lang="en-US" b="1" dirty="0" smtClean="0">
                <a:solidFill>
                  <a:schemeClr val="accent3">
                    <a:lumMod val="75000"/>
                  </a:schemeClr>
                </a:solidFill>
              </a:rPr>
              <a:t> </a:t>
            </a:r>
            <a:r>
              <a:rPr lang="en-US" b="1" dirty="0" err="1" smtClean="0">
                <a:solidFill>
                  <a:schemeClr val="accent3">
                    <a:lumMod val="75000"/>
                  </a:schemeClr>
                </a:solidFill>
              </a:rPr>
              <a:t>di</a:t>
            </a:r>
            <a:r>
              <a:rPr lang="en-US" b="1" dirty="0" smtClean="0">
                <a:solidFill>
                  <a:schemeClr val="accent3">
                    <a:lumMod val="75000"/>
                  </a:schemeClr>
                </a:solidFill>
              </a:rPr>
              <a:t> </a:t>
            </a:r>
            <a:r>
              <a:rPr lang="en-US" b="1" dirty="0" err="1" smtClean="0">
                <a:solidFill>
                  <a:schemeClr val="accent3">
                    <a:lumMod val="75000"/>
                  </a:schemeClr>
                </a:solidFill>
              </a:rPr>
              <a:t>pasar</a:t>
            </a:r>
            <a:r>
              <a:rPr lang="en-US" dirty="0" smtClean="0"/>
              <a:t>.</a:t>
            </a:r>
            <a:endParaRPr lang="ms-MY"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s-MY" b="1" dirty="0" smtClean="0"/>
              <a:t>Stabilitas Mikrobiologi</a:t>
            </a:r>
            <a:endParaRPr lang="ms-MY" b="1" dirty="0"/>
          </a:p>
        </p:txBody>
      </p:sp>
      <p:sp>
        <p:nvSpPr>
          <p:cNvPr id="3" name="Content Placeholder 2"/>
          <p:cNvSpPr>
            <a:spLocks noGrp="1"/>
          </p:cNvSpPr>
          <p:nvPr>
            <p:ph idx="1"/>
          </p:nvPr>
        </p:nvSpPr>
        <p:spPr/>
        <p:txBody>
          <a:bodyPr/>
          <a:lstStyle/>
          <a:p>
            <a:r>
              <a:rPr lang="ms-MY" dirty="0" smtClean="0"/>
              <a:t>Stabilitas mikrobiologi menunjukkan bahwa: Formulasinya tidak mengalami serangan mikrobiologi dan memenuhi standar kontaminasi dari mikrobiologi</a:t>
            </a:r>
            <a:endParaRPr lang="ms-MY"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609600"/>
          </a:xfrm>
        </p:spPr>
        <p:txBody>
          <a:bodyPr>
            <a:normAutofit fontScale="90000"/>
          </a:bodyPr>
          <a:lstStyle/>
          <a:p>
            <a:r>
              <a:rPr lang="ms-MY" b="1" dirty="0" smtClean="0"/>
              <a:t>Sumber Kontaminasi mikroba:</a:t>
            </a:r>
            <a:endParaRPr lang="ms-MY" dirty="0"/>
          </a:p>
        </p:txBody>
      </p:sp>
      <p:graphicFrame>
        <p:nvGraphicFramePr>
          <p:cNvPr id="6" name="Content Placeholder 5"/>
          <p:cNvGraphicFramePr>
            <a:graphicFrameLocks noGrp="1"/>
          </p:cNvGraphicFramePr>
          <p:nvPr>
            <p:ph idx="1"/>
          </p:nvPr>
        </p:nvGraphicFramePr>
        <p:xfrm>
          <a:off x="1042988" y="1676400"/>
          <a:ext cx="7262812" cy="4572000"/>
        </p:xfrm>
        <a:graphic>
          <a:graphicData uri="http://schemas.openxmlformats.org/drawingml/2006/table">
            <a:tbl>
              <a:tblPr firstRow="1" bandRow="1">
                <a:tableStyleId>{5C22544A-7EE6-4342-B048-85BDC9FD1C3A}</a:tableStyleId>
              </a:tblPr>
              <a:tblGrid>
                <a:gridCol w="1985406"/>
                <a:gridCol w="5277406"/>
              </a:tblGrid>
              <a:tr h="437426">
                <a:tc>
                  <a:txBody>
                    <a:bodyPr/>
                    <a:lstStyle/>
                    <a:p>
                      <a:r>
                        <a:rPr lang="en-US" dirty="0" err="1" smtClean="0"/>
                        <a:t>Sumber</a:t>
                      </a:r>
                      <a:endParaRPr lang="ms-MY" dirty="0"/>
                    </a:p>
                  </a:txBody>
                  <a:tcPr/>
                </a:tc>
                <a:tc>
                  <a:txBody>
                    <a:bodyPr/>
                    <a:lstStyle/>
                    <a:p>
                      <a:r>
                        <a:rPr lang="en-US" dirty="0" smtClean="0"/>
                        <a:t>Contaminant</a:t>
                      </a:r>
                      <a:endParaRPr lang="ms-MY" dirty="0"/>
                    </a:p>
                  </a:txBody>
                  <a:tcPr/>
                </a:tc>
              </a:tr>
              <a:tr h="755009">
                <a:tc>
                  <a:txBody>
                    <a:bodyPr/>
                    <a:lstStyle/>
                    <a:p>
                      <a:r>
                        <a:rPr lang="en-US" dirty="0" smtClean="0"/>
                        <a:t>Air</a:t>
                      </a:r>
                      <a:endParaRPr lang="ms-MY" dirty="0"/>
                    </a:p>
                  </a:txBody>
                  <a:tcPr/>
                </a:tc>
                <a:tc>
                  <a:txBody>
                    <a:bodyPr/>
                    <a:lstStyle/>
                    <a:p>
                      <a:r>
                        <a:rPr lang="ms-MY" sz="1800" kern="1200" baseline="0" dirty="0" smtClean="0">
                          <a:solidFill>
                            <a:schemeClr val="dk1"/>
                          </a:solidFill>
                          <a:latin typeface="+mn-lt"/>
                          <a:ea typeface="+mn-ea"/>
                          <a:cs typeface="+mn-cs"/>
                        </a:rPr>
                        <a:t>gram-negative groups: Pseudomonas,</a:t>
                      </a:r>
                    </a:p>
                    <a:p>
                      <a:r>
                        <a:rPr lang="ms-MY" sz="1800" kern="1200" baseline="0" dirty="0" smtClean="0">
                          <a:solidFill>
                            <a:schemeClr val="dk1"/>
                          </a:solidFill>
                          <a:latin typeface="+mn-lt"/>
                          <a:ea typeface="+mn-ea"/>
                          <a:cs typeface="+mn-cs"/>
                        </a:rPr>
                        <a:t>Xanthamonas, Flavobacterium</a:t>
                      </a:r>
                      <a:endParaRPr lang="ms-MY" dirty="0"/>
                    </a:p>
                  </a:txBody>
                  <a:tcPr/>
                </a:tc>
              </a:tr>
              <a:tr h="755009">
                <a:tc>
                  <a:txBody>
                    <a:bodyPr/>
                    <a:lstStyle/>
                    <a:p>
                      <a:r>
                        <a:rPr lang="ms-MY" sz="1800" kern="1200" baseline="0" dirty="0" smtClean="0">
                          <a:solidFill>
                            <a:schemeClr val="dk1"/>
                          </a:solidFill>
                          <a:latin typeface="+mn-lt"/>
                          <a:ea typeface="+mn-ea"/>
                          <a:cs typeface="+mn-cs"/>
                        </a:rPr>
                        <a:t>Udara</a:t>
                      </a:r>
                      <a:endParaRPr lang="ms-MY" dirty="0"/>
                    </a:p>
                  </a:txBody>
                  <a:tcPr/>
                </a:tc>
                <a:tc>
                  <a:txBody>
                    <a:bodyPr/>
                    <a:lstStyle/>
                    <a:p>
                      <a:r>
                        <a:rPr lang="ms-MY" sz="1800" kern="1200" baseline="0" dirty="0" smtClean="0">
                          <a:solidFill>
                            <a:schemeClr val="dk1"/>
                          </a:solidFill>
                          <a:latin typeface="+mn-lt"/>
                          <a:ea typeface="+mn-ea"/>
                          <a:cs typeface="+mn-cs"/>
                        </a:rPr>
                        <a:t>Mould spores: Penicillium, Aspergillus</a:t>
                      </a:r>
                    </a:p>
                    <a:p>
                      <a:r>
                        <a:rPr lang="en-US" sz="1800" kern="1200" baseline="0" dirty="0" smtClean="0">
                          <a:solidFill>
                            <a:schemeClr val="dk1"/>
                          </a:solidFill>
                          <a:latin typeface="+mn-lt"/>
                          <a:ea typeface="+mn-ea"/>
                          <a:cs typeface="+mn-cs"/>
                        </a:rPr>
                        <a:t>Bacterial spores: Bacillus spp. Yeasts</a:t>
                      </a:r>
                      <a:endParaRPr lang="ms-MY" dirty="0"/>
                    </a:p>
                  </a:txBody>
                  <a:tcPr/>
                </a:tc>
              </a:tr>
              <a:tr h="437426">
                <a:tc>
                  <a:txBody>
                    <a:bodyPr/>
                    <a:lstStyle/>
                    <a:p>
                      <a:r>
                        <a:rPr lang="ms-MY" sz="1800" kern="1200" baseline="0" dirty="0" smtClean="0">
                          <a:solidFill>
                            <a:schemeClr val="dk1"/>
                          </a:solidFill>
                          <a:latin typeface="+mn-lt"/>
                          <a:ea typeface="+mn-ea"/>
                          <a:cs typeface="+mn-cs"/>
                        </a:rPr>
                        <a:t>Bahan baku</a:t>
                      </a:r>
                      <a:endParaRPr lang="ms-MY" dirty="0"/>
                    </a:p>
                  </a:txBody>
                  <a:tcPr/>
                </a:tc>
                <a:tc>
                  <a:txBody>
                    <a:bodyPr/>
                    <a:lstStyle/>
                    <a:p>
                      <a:r>
                        <a:rPr lang="ms-MY" sz="1800" kern="1200" baseline="0" dirty="0" smtClean="0">
                          <a:solidFill>
                            <a:schemeClr val="dk1"/>
                          </a:solidFill>
                          <a:latin typeface="+mn-lt"/>
                          <a:ea typeface="+mn-ea"/>
                          <a:cs typeface="+mn-cs"/>
                        </a:rPr>
                        <a:t>Micrococci</a:t>
                      </a:r>
                      <a:endParaRPr lang="ms-MY" dirty="0"/>
                    </a:p>
                  </a:txBody>
                  <a:tcPr/>
                </a:tc>
              </a:tr>
              <a:tr h="437426">
                <a:tc>
                  <a:txBody>
                    <a:bodyPr/>
                    <a:lstStyle/>
                    <a:p>
                      <a:r>
                        <a:rPr lang="ms-MY" sz="1800" kern="1200" baseline="0" dirty="0" smtClean="0">
                          <a:solidFill>
                            <a:schemeClr val="dk1"/>
                          </a:solidFill>
                          <a:latin typeface="+mn-lt"/>
                          <a:ea typeface="+mn-ea"/>
                          <a:cs typeface="+mn-cs"/>
                        </a:rPr>
                        <a:t>Pati</a:t>
                      </a:r>
                      <a:endParaRPr lang="ms-MY" dirty="0"/>
                    </a:p>
                  </a:txBody>
                  <a:tcPr/>
                </a:tc>
                <a:tc>
                  <a:txBody>
                    <a:bodyPr/>
                    <a:lstStyle/>
                    <a:p>
                      <a:r>
                        <a:rPr lang="ms-MY" sz="1800" kern="1200" baseline="0" dirty="0" smtClean="0">
                          <a:solidFill>
                            <a:schemeClr val="dk1"/>
                          </a:solidFill>
                          <a:latin typeface="+mn-lt"/>
                          <a:ea typeface="+mn-ea"/>
                          <a:cs typeface="+mn-cs"/>
                        </a:rPr>
                        <a:t>Coliforms</a:t>
                      </a:r>
                      <a:endParaRPr lang="ms-MY" dirty="0"/>
                    </a:p>
                  </a:txBody>
                  <a:tcPr/>
                </a:tc>
              </a:tr>
              <a:tr h="437426">
                <a:tc>
                  <a:txBody>
                    <a:bodyPr/>
                    <a:lstStyle/>
                    <a:p>
                      <a:r>
                        <a:rPr lang="ms-MY" sz="1800" kern="1200" baseline="0" dirty="0" smtClean="0">
                          <a:solidFill>
                            <a:schemeClr val="dk1"/>
                          </a:solidFill>
                          <a:latin typeface="+mn-lt"/>
                          <a:ea typeface="+mn-ea"/>
                          <a:cs typeface="+mn-cs"/>
                        </a:rPr>
                        <a:t>Pigmen</a:t>
                      </a:r>
                      <a:endParaRPr lang="ms-MY" dirty="0"/>
                    </a:p>
                  </a:txBody>
                  <a:tcPr/>
                </a:tc>
                <a:tc>
                  <a:txBody>
                    <a:bodyPr/>
                    <a:lstStyle/>
                    <a:p>
                      <a:r>
                        <a:rPr lang="ms-MY" sz="1800" kern="1200" baseline="0" dirty="0" smtClean="0">
                          <a:solidFill>
                            <a:schemeClr val="dk1"/>
                          </a:solidFill>
                          <a:latin typeface="+mn-lt"/>
                          <a:ea typeface="+mn-ea"/>
                          <a:cs typeface="+mn-cs"/>
                        </a:rPr>
                        <a:t>Salmonella</a:t>
                      </a:r>
                      <a:endParaRPr lang="ms-MY" dirty="0"/>
                    </a:p>
                  </a:txBody>
                  <a:tcPr/>
                </a:tc>
              </a:tr>
              <a:tr h="437426">
                <a:tc>
                  <a:txBody>
                    <a:bodyPr/>
                    <a:lstStyle/>
                    <a:p>
                      <a:r>
                        <a:rPr lang="ms-MY" sz="1800" kern="1200" baseline="0" dirty="0" smtClean="0">
                          <a:solidFill>
                            <a:schemeClr val="dk1"/>
                          </a:solidFill>
                          <a:latin typeface="+mn-lt"/>
                          <a:ea typeface="+mn-ea"/>
                          <a:cs typeface="+mn-cs"/>
                        </a:rPr>
                        <a:t>Gums</a:t>
                      </a:r>
                      <a:endParaRPr lang="ms-MY" dirty="0"/>
                    </a:p>
                  </a:txBody>
                  <a:tcPr/>
                </a:tc>
                <a:tc>
                  <a:txBody>
                    <a:bodyPr/>
                    <a:lstStyle/>
                    <a:p>
                      <a:r>
                        <a:rPr lang="ms-MY" sz="1800" kern="1200" baseline="0" dirty="0" smtClean="0">
                          <a:solidFill>
                            <a:schemeClr val="dk1"/>
                          </a:solidFill>
                          <a:latin typeface="+mn-lt"/>
                          <a:ea typeface="+mn-ea"/>
                          <a:cs typeface="+mn-cs"/>
                        </a:rPr>
                        <a:t>Actinomyces</a:t>
                      </a:r>
                      <a:endParaRPr lang="ms-MY" dirty="0"/>
                    </a:p>
                  </a:txBody>
                  <a:tcPr/>
                </a:tc>
              </a:tr>
              <a:tr h="437426">
                <a:tc>
                  <a:txBody>
                    <a:bodyPr/>
                    <a:lstStyle/>
                    <a:p>
                      <a:r>
                        <a:rPr lang="ms-MY" sz="1800" kern="1200" baseline="0" dirty="0" smtClean="0">
                          <a:solidFill>
                            <a:schemeClr val="dk1"/>
                          </a:solidFill>
                          <a:latin typeface="+mn-lt"/>
                          <a:ea typeface="+mn-ea"/>
                          <a:cs typeface="+mn-cs"/>
                        </a:rPr>
                        <a:t>Produk hewani</a:t>
                      </a:r>
                      <a:endParaRPr lang="ms-MY" dirty="0"/>
                    </a:p>
                  </a:txBody>
                  <a:tcPr/>
                </a:tc>
                <a:tc>
                  <a:txBody>
                    <a:bodyPr/>
                    <a:lstStyle/>
                    <a:p>
                      <a:r>
                        <a:rPr lang="ms-MY" sz="1800" kern="1200" baseline="0" dirty="0" smtClean="0">
                          <a:solidFill>
                            <a:schemeClr val="dk1"/>
                          </a:solidFill>
                          <a:latin typeface="+mn-lt"/>
                          <a:ea typeface="+mn-ea"/>
                          <a:cs typeface="+mn-cs"/>
                        </a:rPr>
                        <a:t>Salmonella, Coliforms</a:t>
                      </a:r>
                      <a:endParaRPr lang="ms-MY" dirty="0"/>
                    </a:p>
                  </a:txBody>
                  <a:tcPr/>
                </a:tc>
              </a:tr>
              <a:tr h="437426">
                <a:tc>
                  <a:txBody>
                    <a:bodyPr/>
                    <a:lstStyle/>
                    <a:p>
                      <a:r>
                        <a:rPr lang="ms-MY" sz="1800" kern="1200" baseline="0" dirty="0" smtClean="0">
                          <a:solidFill>
                            <a:schemeClr val="dk1"/>
                          </a:solidFill>
                          <a:latin typeface="+mn-lt"/>
                          <a:ea typeface="+mn-ea"/>
                          <a:cs typeface="+mn-cs"/>
                        </a:rPr>
                        <a:t>personnel</a:t>
                      </a:r>
                      <a:endParaRPr lang="ms-MY" dirty="0"/>
                    </a:p>
                  </a:txBody>
                  <a:tcPr/>
                </a:tc>
                <a:tc>
                  <a:txBody>
                    <a:bodyPr/>
                    <a:lstStyle/>
                    <a:p>
                      <a:r>
                        <a:rPr lang="ms-MY" sz="1800" kern="1200" baseline="0" dirty="0" smtClean="0">
                          <a:solidFill>
                            <a:schemeClr val="dk1"/>
                          </a:solidFill>
                          <a:latin typeface="+mn-lt"/>
                          <a:ea typeface="+mn-ea"/>
                          <a:cs typeface="+mn-cs"/>
                        </a:rPr>
                        <a:t>Coliforms, Staphylococci, Sterptococci</a:t>
                      </a:r>
                      <a:endParaRPr lang="ms-MY" dirty="0"/>
                    </a:p>
                  </a:txBody>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s-MY" sz="2400" b="1" dirty="0" smtClean="0"/>
              <a:t>Untuk mencegah kontaminasi mikrobiologi terhadap formulasi selama penyimpanan:</a:t>
            </a:r>
            <a:endParaRPr lang="ms-MY" sz="2400" dirty="0"/>
          </a:p>
        </p:txBody>
      </p:sp>
      <p:sp>
        <p:nvSpPr>
          <p:cNvPr id="3" name="Content Placeholder 2"/>
          <p:cNvSpPr>
            <a:spLocks noGrp="1"/>
          </p:cNvSpPr>
          <p:nvPr>
            <p:ph idx="1"/>
          </p:nvPr>
        </p:nvSpPr>
        <p:spPr/>
        <p:txBody>
          <a:bodyPr>
            <a:normAutofit/>
          </a:bodyPr>
          <a:lstStyle/>
          <a:p>
            <a:pPr marL="525780" indent="-457200"/>
            <a:r>
              <a:rPr lang="ms-MY" dirty="0" smtClean="0"/>
              <a:t>merancang kontainer yang sesuai </a:t>
            </a:r>
          </a:p>
          <a:p>
            <a:pPr marL="525780" indent="-457200"/>
            <a:r>
              <a:rPr lang="ms-MY" dirty="0" smtClean="0"/>
              <a:t>Kalau mungkin menggunakan wadah dosis tunggal</a:t>
            </a:r>
          </a:p>
          <a:p>
            <a:pPr marL="525780" indent="-457200"/>
            <a:r>
              <a:rPr lang="nb-NO" dirty="0" smtClean="0"/>
              <a:t>menempel kondisi penyimpanan yang tepat</a:t>
            </a:r>
          </a:p>
          <a:p>
            <a:pPr marL="525780" indent="-457200"/>
            <a:r>
              <a:rPr lang="ms-MY" dirty="0" smtClean="0"/>
              <a:t>menambahkan zat antimikroba sebagai pengawet.</a:t>
            </a:r>
            <a:endParaRPr lang="ms-MY"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01434" cy="646664"/>
          </a:xfrm>
        </p:spPr>
        <p:txBody>
          <a:bodyPr>
            <a:noAutofit/>
          </a:bodyPr>
          <a:lstStyle/>
          <a:p>
            <a:r>
              <a:rPr lang="ms-MY" sz="2400" b="1" dirty="0" smtClean="0"/>
              <a:t>Pengawet yang digunakan dalam sediaan farmasi:</a:t>
            </a:r>
            <a:endParaRPr lang="ms-MY" sz="2400" dirty="0"/>
          </a:p>
        </p:txBody>
      </p:sp>
      <p:graphicFrame>
        <p:nvGraphicFramePr>
          <p:cNvPr id="4" name="Content Placeholder 3"/>
          <p:cNvGraphicFramePr>
            <a:graphicFrameLocks noGrp="1"/>
          </p:cNvGraphicFramePr>
          <p:nvPr>
            <p:ph idx="1"/>
          </p:nvPr>
        </p:nvGraphicFramePr>
        <p:xfrm>
          <a:off x="1042988" y="1676400"/>
          <a:ext cx="7491411" cy="4740262"/>
        </p:xfrm>
        <a:graphic>
          <a:graphicData uri="http://schemas.openxmlformats.org/drawingml/2006/table">
            <a:tbl>
              <a:tblPr firstRow="1" bandRow="1">
                <a:tableStyleId>{5C22544A-7EE6-4342-B048-85BDC9FD1C3A}</a:tableStyleId>
              </a:tblPr>
              <a:tblGrid>
                <a:gridCol w="2005012"/>
                <a:gridCol w="2989262"/>
                <a:gridCol w="2497137"/>
              </a:tblGrid>
              <a:tr h="465820">
                <a:tc>
                  <a:txBody>
                    <a:bodyPr/>
                    <a:lstStyle/>
                    <a:p>
                      <a:r>
                        <a:rPr lang="ms-MY" sz="2400" b="1" kern="1200" baseline="0" dirty="0" smtClean="0">
                          <a:solidFill>
                            <a:schemeClr val="lt1"/>
                          </a:solidFill>
                          <a:latin typeface="+mn-lt"/>
                          <a:ea typeface="+mn-ea"/>
                          <a:cs typeface="+mn-cs"/>
                        </a:rPr>
                        <a:t>Persiapan</a:t>
                      </a:r>
                      <a:endParaRPr lang="ms-MY" sz="2400" dirty="0"/>
                    </a:p>
                  </a:txBody>
                  <a:tcPr/>
                </a:tc>
                <a:tc>
                  <a:txBody>
                    <a:bodyPr/>
                    <a:lstStyle/>
                    <a:p>
                      <a:r>
                        <a:rPr lang="ms-MY" sz="2400" b="1" kern="1200" baseline="0" dirty="0" smtClean="0">
                          <a:solidFill>
                            <a:schemeClr val="lt1"/>
                          </a:solidFill>
                          <a:latin typeface="+mn-lt"/>
                          <a:ea typeface="+mn-ea"/>
                          <a:cs typeface="+mn-cs"/>
                        </a:rPr>
                        <a:t>Pengawet</a:t>
                      </a:r>
                      <a:endParaRPr lang="ms-MY" sz="2400" dirty="0"/>
                    </a:p>
                  </a:txBody>
                  <a:tcPr/>
                </a:tc>
                <a:tc>
                  <a:txBody>
                    <a:bodyPr/>
                    <a:lstStyle/>
                    <a:p>
                      <a:r>
                        <a:rPr lang="ms-MY" sz="2400" b="1" kern="1200" baseline="0" dirty="0" smtClean="0">
                          <a:solidFill>
                            <a:schemeClr val="lt1"/>
                          </a:solidFill>
                          <a:latin typeface="+mn-lt"/>
                          <a:ea typeface="+mn-ea"/>
                          <a:cs typeface="+mn-cs"/>
                        </a:rPr>
                        <a:t>Konsentrasi</a:t>
                      </a:r>
                      <a:endParaRPr lang="ms-MY" sz="2400" dirty="0"/>
                    </a:p>
                  </a:txBody>
                  <a:tcPr/>
                </a:tc>
              </a:tr>
              <a:tr h="822035">
                <a:tc>
                  <a:txBody>
                    <a:bodyPr/>
                    <a:lstStyle/>
                    <a:p>
                      <a:r>
                        <a:rPr lang="en-US" dirty="0" err="1" smtClean="0"/>
                        <a:t>Suntikan</a:t>
                      </a:r>
                      <a:endParaRPr lang="ms-MY" dirty="0"/>
                    </a:p>
                  </a:txBody>
                  <a:tcPr/>
                </a:tc>
                <a:tc>
                  <a:txBody>
                    <a:bodyPr/>
                    <a:lstStyle/>
                    <a:p>
                      <a:r>
                        <a:rPr lang="ms-MY" sz="1800" kern="1200" baseline="0" dirty="0" smtClean="0">
                          <a:solidFill>
                            <a:schemeClr val="dk1"/>
                          </a:solidFill>
                          <a:latin typeface="+mn-lt"/>
                          <a:ea typeface="+mn-ea"/>
                          <a:cs typeface="+mn-cs"/>
                        </a:rPr>
                        <a:t>Phenol</a:t>
                      </a:r>
                    </a:p>
                    <a:p>
                      <a:r>
                        <a:rPr lang="ms-MY" sz="1800" kern="1200" baseline="0" dirty="0" smtClean="0">
                          <a:solidFill>
                            <a:schemeClr val="dk1"/>
                          </a:solidFill>
                          <a:latin typeface="+mn-lt"/>
                          <a:ea typeface="+mn-ea"/>
                          <a:cs typeface="+mn-cs"/>
                        </a:rPr>
                        <a:t>Cresol</a:t>
                      </a:r>
                    </a:p>
                    <a:p>
                      <a:r>
                        <a:rPr lang="ms-MY" sz="1800" kern="1200" baseline="0" dirty="0" smtClean="0">
                          <a:solidFill>
                            <a:schemeClr val="dk1"/>
                          </a:solidFill>
                          <a:latin typeface="+mn-lt"/>
                          <a:ea typeface="+mn-ea"/>
                          <a:cs typeface="+mn-cs"/>
                        </a:rPr>
                        <a:t>Chlorocresol</a:t>
                      </a:r>
                      <a:endParaRPr lang="ms-MY" dirty="0"/>
                    </a:p>
                  </a:txBody>
                  <a:tcPr/>
                </a:tc>
                <a:tc>
                  <a:txBody>
                    <a:bodyPr/>
                    <a:lstStyle/>
                    <a:p>
                      <a:r>
                        <a:rPr lang="ms-MY" sz="1800" kern="1200" baseline="0" dirty="0" smtClean="0">
                          <a:solidFill>
                            <a:schemeClr val="dk1"/>
                          </a:solidFill>
                          <a:latin typeface="+mn-lt"/>
                          <a:ea typeface="+mn-ea"/>
                          <a:cs typeface="+mn-cs"/>
                        </a:rPr>
                        <a:t>0.5</a:t>
                      </a:r>
                    </a:p>
                    <a:p>
                      <a:r>
                        <a:rPr lang="ms-MY" sz="1800" kern="1200" baseline="0" dirty="0" smtClean="0">
                          <a:solidFill>
                            <a:schemeClr val="dk1"/>
                          </a:solidFill>
                          <a:latin typeface="+mn-lt"/>
                          <a:ea typeface="+mn-ea"/>
                          <a:cs typeface="+mn-cs"/>
                        </a:rPr>
                        <a:t>0.3</a:t>
                      </a:r>
                    </a:p>
                    <a:p>
                      <a:r>
                        <a:rPr lang="ms-MY" sz="1800" kern="1200" baseline="0" dirty="0" smtClean="0">
                          <a:solidFill>
                            <a:schemeClr val="dk1"/>
                          </a:solidFill>
                          <a:latin typeface="+mn-lt"/>
                          <a:ea typeface="+mn-ea"/>
                          <a:cs typeface="+mn-cs"/>
                        </a:rPr>
                        <a:t>0.1</a:t>
                      </a:r>
                      <a:endParaRPr lang="ms-MY" dirty="0"/>
                    </a:p>
                  </a:txBody>
                  <a:tcPr/>
                </a:tc>
              </a:tr>
              <a:tr h="575424">
                <a:tc>
                  <a:txBody>
                    <a:bodyPr/>
                    <a:lstStyle/>
                    <a:p>
                      <a:r>
                        <a:rPr lang="ms-MY" sz="1800" kern="1200" baseline="0" dirty="0" smtClean="0">
                          <a:solidFill>
                            <a:schemeClr val="dk1"/>
                          </a:solidFill>
                          <a:latin typeface="+mn-lt"/>
                          <a:ea typeface="+mn-ea"/>
                          <a:cs typeface="+mn-cs"/>
                        </a:rPr>
                        <a:t>obat tetes mata</a:t>
                      </a:r>
                      <a:endParaRPr lang="ms-MY" dirty="0"/>
                    </a:p>
                  </a:txBody>
                  <a:tcPr/>
                </a:tc>
                <a:tc>
                  <a:txBody>
                    <a:bodyPr/>
                    <a:lstStyle/>
                    <a:p>
                      <a:r>
                        <a:rPr lang="ms-MY" sz="1800" kern="1200" baseline="0" dirty="0" smtClean="0">
                          <a:solidFill>
                            <a:schemeClr val="dk1"/>
                          </a:solidFill>
                          <a:latin typeface="+mn-lt"/>
                          <a:ea typeface="+mn-ea"/>
                          <a:cs typeface="+mn-cs"/>
                        </a:rPr>
                        <a:t>Chlorhexidine acetate</a:t>
                      </a:r>
                    </a:p>
                    <a:p>
                      <a:r>
                        <a:rPr lang="ms-MY" sz="1800" kern="1200" baseline="0" dirty="0" smtClean="0">
                          <a:solidFill>
                            <a:schemeClr val="dk1"/>
                          </a:solidFill>
                          <a:latin typeface="+mn-lt"/>
                          <a:ea typeface="+mn-ea"/>
                          <a:cs typeface="+mn-cs"/>
                        </a:rPr>
                        <a:t>Benzalkonium chloride</a:t>
                      </a:r>
                      <a:endParaRPr lang="ms-MY" dirty="0"/>
                    </a:p>
                  </a:txBody>
                  <a:tcPr/>
                </a:tc>
                <a:tc>
                  <a:txBody>
                    <a:bodyPr/>
                    <a:lstStyle/>
                    <a:p>
                      <a:r>
                        <a:rPr lang="ms-MY" sz="1800" kern="1200" baseline="0" dirty="0" smtClean="0">
                          <a:solidFill>
                            <a:schemeClr val="dk1"/>
                          </a:solidFill>
                          <a:latin typeface="+mn-lt"/>
                          <a:ea typeface="+mn-ea"/>
                          <a:cs typeface="+mn-cs"/>
                        </a:rPr>
                        <a:t>0.01</a:t>
                      </a:r>
                    </a:p>
                    <a:p>
                      <a:r>
                        <a:rPr lang="ms-MY" sz="1800" kern="1200" baseline="0" dirty="0" smtClean="0">
                          <a:solidFill>
                            <a:schemeClr val="dk1"/>
                          </a:solidFill>
                          <a:latin typeface="+mn-lt"/>
                          <a:ea typeface="+mn-ea"/>
                          <a:cs typeface="+mn-cs"/>
                        </a:rPr>
                        <a:t>0.01</a:t>
                      </a:r>
                      <a:endParaRPr lang="ms-MY" dirty="0"/>
                    </a:p>
                  </a:txBody>
                  <a:tcPr/>
                </a:tc>
              </a:tr>
              <a:tr h="822035">
                <a:tc>
                  <a:txBody>
                    <a:bodyPr/>
                    <a:lstStyle/>
                    <a:p>
                      <a:r>
                        <a:rPr lang="ms-MY" sz="1800" kern="1200" baseline="0" dirty="0" smtClean="0">
                          <a:solidFill>
                            <a:schemeClr val="dk1"/>
                          </a:solidFill>
                          <a:latin typeface="+mn-lt"/>
                          <a:ea typeface="+mn-ea"/>
                          <a:cs typeface="+mn-cs"/>
                        </a:rPr>
                        <a:t>mixtures</a:t>
                      </a:r>
                      <a:endParaRPr lang="ms-MY" dirty="0"/>
                    </a:p>
                  </a:txBody>
                  <a:tcPr/>
                </a:tc>
                <a:tc>
                  <a:txBody>
                    <a:bodyPr/>
                    <a:lstStyle/>
                    <a:p>
                      <a:r>
                        <a:rPr lang="ms-MY" sz="1800" kern="1200" baseline="0" dirty="0" smtClean="0">
                          <a:solidFill>
                            <a:schemeClr val="dk1"/>
                          </a:solidFill>
                          <a:latin typeface="+mn-lt"/>
                          <a:ea typeface="+mn-ea"/>
                          <a:cs typeface="+mn-cs"/>
                        </a:rPr>
                        <a:t>Benzoic acid</a:t>
                      </a:r>
                    </a:p>
                    <a:p>
                      <a:r>
                        <a:rPr lang="ms-MY" sz="1800" kern="1200" baseline="0" dirty="0" smtClean="0">
                          <a:solidFill>
                            <a:schemeClr val="dk1"/>
                          </a:solidFill>
                          <a:latin typeface="+mn-lt"/>
                          <a:ea typeface="+mn-ea"/>
                          <a:cs typeface="+mn-cs"/>
                        </a:rPr>
                        <a:t>Methyl paraben</a:t>
                      </a:r>
                    </a:p>
                    <a:p>
                      <a:r>
                        <a:rPr lang="ms-MY" sz="1800" kern="1200" baseline="0" dirty="0" smtClean="0">
                          <a:solidFill>
                            <a:schemeClr val="dk1"/>
                          </a:solidFill>
                          <a:latin typeface="+mn-lt"/>
                          <a:ea typeface="+mn-ea"/>
                          <a:cs typeface="+mn-cs"/>
                        </a:rPr>
                        <a:t>Alcohol</a:t>
                      </a:r>
                      <a:endParaRPr lang="ms-MY" dirty="0"/>
                    </a:p>
                  </a:txBody>
                  <a:tcPr/>
                </a:tc>
                <a:tc>
                  <a:txBody>
                    <a:bodyPr/>
                    <a:lstStyle/>
                    <a:p>
                      <a:r>
                        <a:rPr lang="ms-MY" sz="1800" kern="1200" baseline="0" dirty="0" smtClean="0">
                          <a:solidFill>
                            <a:schemeClr val="dk1"/>
                          </a:solidFill>
                          <a:latin typeface="+mn-lt"/>
                          <a:ea typeface="+mn-ea"/>
                          <a:cs typeface="+mn-cs"/>
                        </a:rPr>
                        <a:t>0.1</a:t>
                      </a:r>
                    </a:p>
                    <a:p>
                      <a:r>
                        <a:rPr lang="ms-MY" sz="1800" kern="1200" baseline="0" dirty="0" smtClean="0">
                          <a:solidFill>
                            <a:schemeClr val="dk1"/>
                          </a:solidFill>
                          <a:latin typeface="+mn-lt"/>
                          <a:ea typeface="+mn-ea"/>
                          <a:cs typeface="+mn-cs"/>
                        </a:rPr>
                        <a:t>0.1</a:t>
                      </a:r>
                    </a:p>
                    <a:p>
                      <a:r>
                        <a:rPr lang="ms-MY" sz="1800" kern="1200" baseline="0" dirty="0" smtClean="0">
                          <a:solidFill>
                            <a:schemeClr val="dk1"/>
                          </a:solidFill>
                          <a:latin typeface="+mn-lt"/>
                          <a:ea typeface="+mn-ea"/>
                          <a:cs typeface="+mn-cs"/>
                        </a:rPr>
                        <a:t>12-20</a:t>
                      </a:r>
                      <a:endParaRPr lang="ms-MY" dirty="0"/>
                    </a:p>
                  </a:txBody>
                  <a:tcPr/>
                </a:tc>
              </a:tr>
              <a:tr h="951500">
                <a:tc>
                  <a:txBody>
                    <a:bodyPr/>
                    <a:lstStyle/>
                    <a:p>
                      <a:r>
                        <a:rPr lang="en-US" dirty="0" err="1" smtClean="0"/>
                        <a:t>krim</a:t>
                      </a:r>
                      <a:endParaRPr lang="ms-MY" dirty="0"/>
                    </a:p>
                  </a:txBody>
                  <a:tcPr/>
                </a:tc>
                <a:tc>
                  <a:txBody>
                    <a:bodyPr/>
                    <a:lstStyle/>
                    <a:p>
                      <a:r>
                        <a:rPr lang="ms-MY" sz="1800" kern="1200" baseline="0" dirty="0" smtClean="0">
                          <a:solidFill>
                            <a:schemeClr val="dk1"/>
                          </a:solidFill>
                          <a:latin typeface="+mn-lt"/>
                          <a:ea typeface="+mn-ea"/>
                          <a:cs typeface="+mn-cs"/>
                        </a:rPr>
                        <a:t>Parabens</a:t>
                      </a:r>
                    </a:p>
                    <a:p>
                      <a:r>
                        <a:rPr lang="ms-MY" sz="1800" kern="1200" baseline="0" dirty="0" smtClean="0">
                          <a:solidFill>
                            <a:schemeClr val="dk1"/>
                          </a:solidFill>
                          <a:latin typeface="+mn-lt"/>
                          <a:ea typeface="+mn-ea"/>
                          <a:cs typeface="+mn-cs"/>
                        </a:rPr>
                        <a:t>Chlorocresol</a:t>
                      </a:r>
                    </a:p>
                  </a:txBody>
                  <a:tcPr/>
                </a:tc>
                <a:tc>
                  <a:txBody>
                    <a:bodyPr/>
                    <a:lstStyle/>
                    <a:p>
                      <a:r>
                        <a:rPr lang="ms-MY" sz="1800" kern="1200" baseline="0" dirty="0" smtClean="0">
                          <a:solidFill>
                            <a:schemeClr val="dk1"/>
                          </a:solidFill>
                          <a:latin typeface="+mn-lt"/>
                          <a:ea typeface="+mn-ea"/>
                          <a:cs typeface="+mn-cs"/>
                        </a:rPr>
                        <a:t>0.1-0.2</a:t>
                      </a:r>
                    </a:p>
                    <a:p>
                      <a:r>
                        <a:rPr lang="ms-MY" sz="1800" kern="1200" baseline="0" dirty="0" smtClean="0">
                          <a:solidFill>
                            <a:schemeClr val="dk1"/>
                          </a:solidFill>
                          <a:latin typeface="+mn-lt"/>
                          <a:ea typeface="+mn-ea"/>
                          <a:cs typeface="+mn-cs"/>
                        </a:rPr>
                        <a:t>0.1</a:t>
                      </a:r>
                      <a:endParaRPr lang="ms-MY" dirty="0"/>
                    </a:p>
                  </a:txBody>
                  <a:tcPr/>
                </a:tc>
              </a:tr>
              <a:tr h="854062">
                <a:tc>
                  <a:txBody>
                    <a:bodyPr/>
                    <a:lstStyle/>
                    <a:p>
                      <a:r>
                        <a:rPr lang="en-US" dirty="0" smtClean="0"/>
                        <a:t>tablet</a:t>
                      </a:r>
                      <a:endParaRPr lang="ms-MY" dirty="0"/>
                    </a:p>
                  </a:txBody>
                  <a:tcPr/>
                </a:tc>
                <a:tc>
                  <a:txBody>
                    <a:bodyPr/>
                    <a:lstStyle/>
                    <a:p>
                      <a:r>
                        <a:rPr lang="ms-MY" sz="1800" kern="1200" baseline="0" dirty="0" smtClean="0">
                          <a:solidFill>
                            <a:schemeClr val="dk1"/>
                          </a:solidFill>
                          <a:latin typeface="+mn-lt"/>
                          <a:ea typeface="+mn-ea"/>
                          <a:cs typeface="+mn-cs"/>
                        </a:rPr>
                        <a:t>Methylparaben</a:t>
                      </a:r>
                    </a:p>
                  </a:txBody>
                  <a:tcPr/>
                </a:tc>
                <a:tc>
                  <a:txBody>
                    <a:bodyPr/>
                    <a:lstStyle/>
                    <a:p>
                      <a:r>
                        <a:rPr lang="en-US" dirty="0" smtClean="0"/>
                        <a:t>o.1</a:t>
                      </a:r>
                      <a:endParaRPr lang="ms-MY" dirty="0"/>
                    </a:p>
                  </a:txBody>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848600" cy="1180064"/>
          </a:xfrm>
        </p:spPr>
        <p:txBody>
          <a:bodyPr>
            <a:noAutofit/>
          </a:bodyPr>
          <a:lstStyle/>
          <a:p>
            <a:r>
              <a:rPr lang="ms-MY" sz="2800" b="1" dirty="0" smtClean="0"/>
              <a:t>Kemasan Dan Stabilitas</a:t>
            </a:r>
            <a:br>
              <a:rPr lang="ms-MY" sz="2800" b="1" dirty="0" smtClean="0"/>
            </a:br>
            <a:r>
              <a:rPr lang="ms-MY" sz="2000" dirty="0" smtClean="0">
                <a:solidFill>
                  <a:srgbClr val="FF0000"/>
                </a:solidFill>
              </a:rPr>
              <a:t>Wadah akan langsung menutupi dan penutupan yang baik akan sangat penting dalam mempengaruhi stabilitas produk.</a:t>
            </a:r>
            <a:endParaRPr lang="ms-MY" sz="2000" dirty="0">
              <a:solidFill>
                <a:srgbClr val="FF0000"/>
              </a:solidFill>
            </a:endParaRPr>
          </a:p>
        </p:txBody>
      </p:sp>
      <p:sp>
        <p:nvSpPr>
          <p:cNvPr id="3" name="Content Placeholder 2"/>
          <p:cNvSpPr>
            <a:spLocks noGrp="1"/>
          </p:cNvSpPr>
          <p:nvPr>
            <p:ph idx="1"/>
          </p:nvPr>
        </p:nvSpPr>
        <p:spPr>
          <a:xfrm>
            <a:off x="685800" y="1905000"/>
            <a:ext cx="7848600" cy="3927629"/>
          </a:xfrm>
        </p:spPr>
        <p:txBody>
          <a:bodyPr/>
          <a:lstStyle/>
          <a:p>
            <a:r>
              <a:rPr lang="ms-MY" sz="2000" b="1" dirty="0" smtClean="0">
                <a:solidFill>
                  <a:srgbClr val="002060"/>
                </a:solidFill>
              </a:rPr>
              <a:t>Kaca </a:t>
            </a:r>
            <a:r>
              <a:rPr lang="ms-MY" sz="2000" b="1" dirty="0" smtClean="0">
                <a:solidFill>
                  <a:srgbClr val="002060"/>
                </a:solidFill>
                <a:sym typeface="Wingdings" pitchFamily="2" charset="2"/>
              </a:rPr>
              <a:t> </a:t>
            </a:r>
            <a:r>
              <a:rPr lang="ms-MY" sz="2000" dirty="0" smtClean="0"/>
              <a:t>Kaca tahan terhadap bahan kimia dan perubahan fisik dan merupakan bahan yang paling umum digunakan.</a:t>
            </a:r>
          </a:p>
          <a:p>
            <a:endParaRPr lang="ms-MY" b="1" dirty="0">
              <a:solidFill>
                <a:srgbClr val="002060"/>
              </a:solidFill>
            </a:endParaRPr>
          </a:p>
        </p:txBody>
      </p:sp>
      <p:graphicFrame>
        <p:nvGraphicFramePr>
          <p:cNvPr id="4" name="Table 3"/>
          <p:cNvGraphicFramePr>
            <a:graphicFrameLocks noGrp="1"/>
          </p:cNvGraphicFramePr>
          <p:nvPr/>
        </p:nvGraphicFramePr>
        <p:xfrm>
          <a:off x="838200" y="3048000"/>
          <a:ext cx="7467600" cy="3086100"/>
        </p:xfrm>
        <a:graphic>
          <a:graphicData uri="http://schemas.openxmlformats.org/drawingml/2006/table">
            <a:tbl>
              <a:tblPr firstRow="1" bandRow="1">
                <a:tableStyleId>{5C22544A-7EE6-4342-B048-85BDC9FD1C3A}</a:tableStyleId>
              </a:tblPr>
              <a:tblGrid>
                <a:gridCol w="3733800"/>
                <a:gridCol w="3733800"/>
              </a:tblGrid>
              <a:tr h="628650">
                <a:tc>
                  <a:txBody>
                    <a:bodyPr/>
                    <a:lstStyle/>
                    <a:p>
                      <a:r>
                        <a:rPr lang="en-US" dirty="0" err="1" smtClean="0"/>
                        <a:t>Keterbatasan</a:t>
                      </a:r>
                      <a:endParaRPr lang="ms-MY" dirty="0"/>
                    </a:p>
                  </a:txBody>
                  <a:tcPr/>
                </a:tc>
                <a:tc>
                  <a:txBody>
                    <a:bodyPr/>
                    <a:lstStyle/>
                    <a:p>
                      <a:r>
                        <a:rPr lang="en-US" dirty="0" smtClean="0"/>
                        <a:t>Cara </a:t>
                      </a:r>
                      <a:r>
                        <a:rPr lang="en-US" dirty="0" err="1" smtClean="0"/>
                        <a:t>mengatasi</a:t>
                      </a:r>
                      <a:endParaRPr lang="ms-MY" dirty="0"/>
                    </a:p>
                  </a:txBody>
                  <a:tcPr/>
                </a:tc>
              </a:tr>
              <a:tr h="628650">
                <a:tc>
                  <a:txBody>
                    <a:bodyPr/>
                    <a:lstStyle/>
                    <a:p>
                      <a:r>
                        <a:rPr lang="ms-MY" sz="1800" kern="1200" baseline="0" dirty="0" smtClean="0">
                          <a:solidFill>
                            <a:schemeClr val="dk1"/>
                          </a:solidFill>
                          <a:latin typeface="+mn-lt"/>
                          <a:ea typeface="+mn-ea"/>
                          <a:cs typeface="+mn-cs"/>
                        </a:rPr>
                        <a:t>basa permukaan</a:t>
                      </a:r>
                      <a:endParaRPr lang="ms-MY" dirty="0"/>
                    </a:p>
                  </a:txBody>
                  <a:tcPr/>
                </a:tc>
                <a:tc>
                  <a:txBody>
                    <a:bodyPr/>
                    <a:lstStyle/>
                    <a:p>
                      <a:r>
                        <a:rPr lang="en-US" dirty="0" err="1" smtClean="0"/>
                        <a:t>Menggunakan</a:t>
                      </a:r>
                      <a:r>
                        <a:rPr lang="en-US" dirty="0" smtClean="0"/>
                        <a:t> </a:t>
                      </a:r>
                      <a:r>
                        <a:rPr lang="en-US" dirty="0" err="1" smtClean="0"/>
                        <a:t>kaca</a:t>
                      </a:r>
                      <a:r>
                        <a:rPr lang="en-US" dirty="0" smtClean="0"/>
                        <a:t> </a:t>
                      </a:r>
                      <a:r>
                        <a:rPr lang="en-US" dirty="0" err="1" smtClean="0"/>
                        <a:t>borosilikat</a:t>
                      </a:r>
                      <a:endParaRPr lang="ms-MY" dirty="0"/>
                    </a:p>
                  </a:txBody>
                  <a:tcPr/>
                </a:tc>
              </a:tr>
              <a:tr h="628650">
                <a:tc>
                  <a:txBody>
                    <a:bodyPr/>
                    <a:lstStyle/>
                    <a:p>
                      <a:r>
                        <a:rPr lang="sv-SE" sz="1800" kern="1200" baseline="0" dirty="0" smtClean="0">
                          <a:solidFill>
                            <a:schemeClr val="dk1"/>
                          </a:solidFill>
                          <a:latin typeface="+mn-lt"/>
                          <a:ea typeface="+mn-ea"/>
                          <a:cs typeface="+mn-cs"/>
                        </a:rPr>
                        <a:t>Ion dapat menimbulkan kristal larut dari </a:t>
                      </a:r>
                      <a:r>
                        <a:rPr lang="ms-MY" sz="1800" kern="1200" baseline="0" dirty="0" smtClean="0">
                          <a:solidFill>
                            <a:schemeClr val="dk1"/>
                          </a:solidFill>
                          <a:latin typeface="+mn-lt"/>
                          <a:ea typeface="+mn-ea"/>
                          <a:cs typeface="+mn-cs"/>
                        </a:rPr>
                        <a:t>kaca</a:t>
                      </a:r>
                      <a:endParaRPr lang="ms-MY" dirty="0"/>
                    </a:p>
                  </a:txBody>
                  <a:tcPr/>
                </a:tc>
                <a:tc>
                  <a:txBody>
                    <a:bodyPr/>
                    <a:lstStyle/>
                    <a:p>
                      <a:r>
                        <a:rPr lang="ms-MY" sz="1800" kern="1200" baseline="0" dirty="0" smtClean="0">
                          <a:solidFill>
                            <a:schemeClr val="dk1"/>
                          </a:solidFill>
                          <a:latin typeface="+mn-lt"/>
                          <a:ea typeface="+mn-ea"/>
                          <a:cs typeface="+mn-cs"/>
                        </a:rPr>
                        <a:t>Penggunaan  buffer</a:t>
                      </a:r>
                      <a:endParaRPr lang="ms-MY" dirty="0"/>
                    </a:p>
                  </a:txBody>
                  <a:tcPr/>
                </a:tc>
              </a:tr>
              <a:tr h="628650">
                <a:tc>
                  <a:txBody>
                    <a:bodyPr/>
                    <a:lstStyle/>
                    <a:p>
                      <a:r>
                        <a:rPr lang="ms-MY" sz="1800" kern="1200" baseline="0" dirty="0" smtClean="0">
                          <a:solidFill>
                            <a:schemeClr val="dk1"/>
                          </a:solidFill>
                          <a:latin typeface="+mn-lt"/>
                          <a:ea typeface="+mn-ea"/>
                          <a:cs typeface="+mn-cs"/>
                        </a:rPr>
                        <a:t>Memungkinkan transmisi cahaya yang</a:t>
                      </a:r>
                    </a:p>
                    <a:p>
                      <a:r>
                        <a:rPr lang="ms-MY" sz="1800" kern="1200" baseline="0" dirty="0" smtClean="0">
                          <a:solidFill>
                            <a:schemeClr val="dk1"/>
                          </a:solidFill>
                          <a:latin typeface="+mn-lt"/>
                          <a:ea typeface="+mn-ea"/>
                          <a:cs typeface="+mn-cs"/>
                        </a:rPr>
                        <a:t>dapat mempercepat dekomposisi</a:t>
                      </a:r>
                      <a:endParaRPr lang="ms-MY" dirty="0"/>
                    </a:p>
                  </a:txBody>
                  <a:tcPr/>
                </a:tc>
                <a:tc>
                  <a:txBody>
                    <a:bodyPr/>
                    <a:lstStyle/>
                    <a:p>
                      <a:r>
                        <a:rPr lang="ms-MY" sz="1800" kern="1200" baseline="0" dirty="0" smtClean="0">
                          <a:solidFill>
                            <a:schemeClr val="dk1"/>
                          </a:solidFill>
                          <a:latin typeface="+mn-lt"/>
                          <a:ea typeface="+mn-ea"/>
                          <a:cs typeface="+mn-cs"/>
                        </a:rPr>
                        <a:t>Menggunakan  berwarna kaca</a:t>
                      </a:r>
                      <a:endParaRPr lang="ms-MY" dirty="0"/>
                    </a:p>
                  </a:txBody>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772400" cy="5334000"/>
          </a:xfrm>
        </p:spPr>
        <p:txBody>
          <a:bodyPr>
            <a:normAutofit fontScale="92500" lnSpcReduction="20000"/>
          </a:bodyPr>
          <a:lstStyle/>
          <a:p>
            <a:r>
              <a:rPr lang="ms-MY" b="1" dirty="0" smtClean="0">
                <a:solidFill>
                  <a:srgbClr val="002060"/>
                </a:solidFill>
              </a:rPr>
              <a:t>Plastik</a:t>
            </a:r>
            <a:r>
              <a:rPr lang="ms-MY" b="1" dirty="0" smtClean="0">
                <a:solidFill>
                  <a:srgbClr val="002060"/>
                </a:solidFill>
                <a:sym typeface="Wingdings" pitchFamily="2" charset="2"/>
              </a:rPr>
              <a:t> </a:t>
            </a:r>
            <a:r>
              <a:rPr lang="ms-MY" dirty="0" smtClean="0"/>
              <a:t>Masalah dengan plastik adalah:</a:t>
            </a:r>
          </a:p>
          <a:p>
            <a:pPr>
              <a:buNone/>
            </a:pPr>
            <a:r>
              <a:rPr lang="ms-MY" dirty="0" smtClean="0"/>
              <a:t>	1.	Perpindahan dari obat melalui plastik ke 	lingkungan / menguap atau keluar secara  	sengaja maupun tidak.</a:t>
            </a:r>
          </a:p>
          <a:p>
            <a:pPr>
              <a:buNone/>
            </a:pPr>
            <a:r>
              <a:rPr lang="ms-MY" dirty="0" smtClean="0"/>
              <a:t>	2.	Transfer kelembaban lingkungan, oksigen, dan 	elemen lainnya ke dalam produk farmasi.</a:t>
            </a:r>
          </a:p>
          <a:p>
            <a:pPr>
              <a:buNone/>
            </a:pPr>
            <a:r>
              <a:rPr lang="ms-MY" dirty="0" smtClean="0"/>
              <a:t>	3.	Leaching bahan kontainer ke obat.</a:t>
            </a:r>
          </a:p>
          <a:p>
            <a:pPr>
              <a:buNone/>
            </a:pPr>
            <a:r>
              <a:rPr lang="ms-MY" dirty="0" smtClean="0"/>
              <a:t>	4.	Adsorption dari obat aktif atau eksipien oleh 	plastik.</a:t>
            </a:r>
            <a:endParaRPr lang="ms-MY" b="1" dirty="0" smtClean="0">
              <a:solidFill>
                <a:srgbClr val="002060"/>
              </a:solidFill>
              <a:sym typeface="Wingdings" pitchFamily="2" charset="2"/>
            </a:endParaRPr>
          </a:p>
          <a:p>
            <a:pPr>
              <a:buNone/>
            </a:pPr>
            <a:endParaRPr lang="ms-MY" b="1" dirty="0" smtClean="0">
              <a:solidFill>
                <a:srgbClr val="002060"/>
              </a:solidFill>
              <a:sym typeface="Wingdings" pitchFamily="2" charset="2"/>
            </a:endParaRPr>
          </a:p>
          <a:p>
            <a:r>
              <a:rPr lang="ms-MY" b="1" dirty="0" smtClean="0">
                <a:solidFill>
                  <a:srgbClr val="002060"/>
                </a:solidFill>
              </a:rPr>
              <a:t>Logam</a:t>
            </a:r>
            <a:r>
              <a:rPr lang="ms-MY" b="1" dirty="0" smtClean="0">
                <a:solidFill>
                  <a:srgbClr val="002060"/>
                </a:solidFill>
                <a:sym typeface="Wingdings" pitchFamily="2" charset="2"/>
              </a:rPr>
              <a:t> </a:t>
            </a:r>
            <a:r>
              <a:rPr lang="ms-MY" dirty="0" smtClean="0"/>
              <a:t>Berbagai paduan dan tabung aluminium dapat dimanfaatkan sebagai wadah untuk emulsi,</a:t>
            </a:r>
          </a:p>
          <a:p>
            <a:pPr>
              <a:buNone/>
            </a:pPr>
            <a:r>
              <a:rPr lang="ms-MY" dirty="0" smtClean="0"/>
              <a:t>	salep, krim dan pasta.</a:t>
            </a:r>
          </a:p>
          <a:p>
            <a:pPr>
              <a:buNone/>
            </a:pPr>
            <a:r>
              <a:rPr lang="sv-SE" dirty="0" smtClean="0"/>
              <a:t>	</a:t>
            </a:r>
            <a:r>
              <a:rPr lang="sv-SE" dirty="0" smtClean="0">
                <a:solidFill>
                  <a:srgbClr val="7030A0"/>
                </a:solidFill>
              </a:rPr>
              <a:t>Batasan</a:t>
            </a:r>
            <a:r>
              <a:rPr lang="sv-SE" dirty="0" smtClean="0"/>
              <a:t>: Mereka dapat menyebabkan korosi dan merusak/mencemari produk obat.</a:t>
            </a:r>
          </a:p>
          <a:p>
            <a:pPr>
              <a:buNone/>
            </a:pPr>
            <a:r>
              <a:rPr lang="ms-MY" dirty="0" smtClean="0"/>
              <a:t>	</a:t>
            </a:r>
            <a:r>
              <a:rPr lang="ms-MY" dirty="0" smtClean="0">
                <a:solidFill>
                  <a:srgbClr val="7030A0"/>
                </a:solidFill>
              </a:rPr>
              <a:t>Mengatasi</a:t>
            </a:r>
            <a:r>
              <a:rPr lang="ms-MY" dirty="0" smtClean="0"/>
              <a:t>: Coating tabung dengan polimer dapat mengurangi kecenderungan ini.</a:t>
            </a:r>
            <a:endParaRPr lang="ms-MY" b="1" dirty="0">
              <a:solidFill>
                <a:srgbClr val="00206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err="1" smtClean="0">
                <a:solidFill>
                  <a:srgbClr val="002060"/>
                </a:solidFill>
              </a:rPr>
              <a:t>Karet</a:t>
            </a:r>
            <a:r>
              <a:rPr lang="en-US" b="1" dirty="0" smtClean="0">
                <a:solidFill>
                  <a:srgbClr val="002060"/>
                </a:solidFill>
                <a:sym typeface="Wingdings" pitchFamily="2" charset="2"/>
              </a:rPr>
              <a:t></a:t>
            </a:r>
            <a:r>
              <a:rPr lang="ms-MY" dirty="0" smtClean="0"/>
              <a:t>Karet juga memiliki masalah ekstraksi bahan obat dan pencucian bahan kontainer.</a:t>
            </a:r>
          </a:p>
          <a:p>
            <a:r>
              <a:rPr lang="ms-MY" dirty="0" smtClean="0"/>
              <a:t>Pretreatment dari sumbat botol karet dan penutupan dengan air dan uap mengurangi pencucian potensial</a:t>
            </a:r>
            <a:endParaRPr lang="ms-MY" b="1" dirty="0">
              <a:solidFill>
                <a:srgbClr val="00206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333500"/>
            <a:ext cx="676656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332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200400"/>
            <a:ext cx="7024744" cy="1143000"/>
          </a:xfrm>
        </p:spPr>
        <p:txBody>
          <a:bodyPr>
            <a:normAutofit fontScale="90000"/>
          </a:bodyPr>
          <a:lstStyle/>
          <a:p>
            <a:pPr algn="ctr"/>
            <a:r>
              <a:rPr lang="en-US" b="1" dirty="0" err="1" smtClean="0"/>
              <a:t>Degradasi</a:t>
            </a:r>
            <a:r>
              <a:rPr lang="en-US" b="1" dirty="0" smtClean="0"/>
              <a:t> Kimia </a:t>
            </a:r>
            <a:r>
              <a:rPr lang="en-US" b="1" dirty="0" err="1" smtClean="0"/>
              <a:t>dan</a:t>
            </a:r>
            <a:r>
              <a:rPr lang="en-US" b="1" dirty="0" smtClean="0"/>
              <a:t> </a:t>
            </a:r>
            <a:r>
              <a:rPr lang="en-US" b="1" dirty="0" err="1" smtClean="0"/>
              <a:t>kinetikanya</a:t>
            </a:r>
            <a:endParaRPr lang="ms-MY"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924800" cy="1143000"/>
          </a:xfrm>
        </p:spPr>
        <p:txBody>
          <a:bodyPr>
            <a:normAutofit/>
          </a:bodyPr>
          <a:lstStyle/>
          <a:p>
            <a:r>
              <a:rPr lang="en-US" sz="2800" b="1" dirty="0" err="1" smtClean="0"/>
              <a:t>Obat</a:t>
            </a:r>
            <a:r>
              <a:rPr lang="en-US" sz="2800" b="1" dirty="0" smtClean="0"/>
              <a:t> yang </a:t>
            </a:r>
            <a:r>
              <a:rPr lang="en-US" sz="2800" b="1" dirty="0" err="1" smtClean="0"/>
              <a:t>sudah</a:t>
            </a:r>
            <a:r>
              <a:rPr lang="en-US" sz="2800" b="1" dirty="0" smtClean="0"/>
              <a:t> </a:t>
            </a:r>
            <a:r>
              <a:rPr lang="en-US" sz="2800" b="1" dirty="0" err="1" smtClean="0"/>
              <a:t>terdegradasi</a:t>
            </a:r>
            <a:r>
              <a:rPr lang="en-US" sz="2800" b="1" dirty="0" smtClean="0"/>
              <a:t> (</a:t>
            </a:r>
            <a:r>
              <a:rPr lang="en-US" sz="2800" b="1" dirty="0" err="1" smtClean="0"/>
              <a:t>kimia</a:t>
            </a:r>
            <a:r>
              <a:rPr lang="en-US" sz="2800" b="1" dirty="0" smtClean="0"/>
              <a:t>) </a:t>
            </a:r>
            <a:r>
              <a:rPr lang="en-US" sz="2800" b="1" dirty="0" err="1" smtClean="0"/>
              <a:t>apabila</a:t>
            </a:r>
            <a:r>
              <a:rPr lang="en-US" sz="2800" b="1" dirty="0" smtClean="0"/>
              <a:t> </a:t>
            </a:r>
            <a:r>
              <a:rPr lang="en-US" sz="2800" b="1" dirty="0" err="1" smtClean="0"/>
              <a:t>dikonkosumsi</a:t>
            </a:r>
            <a:r>
              <a:rPr lang="en-US" sz="2800" b="1" dirty="0" smtClean="0"/>
              <a:t> </a:t>
            </a:r>
            <a:r>
              <a:rPr lang="en-US" sz="2800" b="1" dirty="0" err="1" smtClean="0"/>
              <a:t>akan</a:t>
            </a:r>
            <a:r>
              <a:rPr lang="en-US" sz="2800" b="1" dirty="0" smtClean="0"/>
              <a:t> </a:t>
            </a:r>
            <a:r>
              <a:rPr lang="en-US" sz="2800" b="1" dirty="0" err="1" smtClean="0"/>
              <a:t>berakibat</a:t>
            </a:r>
            <a:r>
              <a:rPr lang="en-US" sz="2800" b="1" dirty="0" smtClean="0"/>
              <a:t>:</a:t>
            </a:r>
            <a:endParaRPr lang="ms-MY" sz="2800" b="1" dirty="0"/>
          </a:p>
        </p:txBody>
      </p:sp>
      <p:sp>
        <p:nvSpPr>
          <p:cNvPr id="3" name="Content Placeholder 2"/>
          <p:cNvSpPr>
            <a:spLocks noGrp="1"/>
          </p:cNvSpPr>
          <p:nvPr>
            <p:ph idx="1"/>
          </p:nvPr>
        </p:nvSpPr>
        <p:spPr/>
        <p:txBody>
          <a:bodyPr>
            <a:normAutofit fontScale="92500" lnSpcReduction="20000"/>
          </a:bodyPr>
          <a:lstStyle/>
          <a:p>
            <a:r>
              <a:rPr lang="sv-SE" b="1" dirty="0" smtClean="0"/>
              <a:t>Efek menurun </a:t>
            </a:r>
            <a:r>
              <a:rPr lang="sv-SE" dirty="0" smtClean="0">
                <a:sym typeface="Wingdings" pitchFamily="2" charset="2"/>
              </a:rPr>
              <a:t> </a:t>
            </a:r>
            <a:r>
              <a:rPr lang="sv-SE" dirty="0" smtClean="0"/>
              <a:t>hal tersebut dikareenakan obat telah terdegradasi sebagian (konsentrasi berkurang). </a:t>
            </a:r>
          </a:p>
          <a:p>
            <a:r>
              <a:rPr lang="ms-MY" dirty="0" smtClean="0"/>
              <a:t>Tidak berefek (konsentrasi berkurang</a:t>
            </a:r>
            <a:r>
              <a:rPr lang="ms-MY" dirty="0" smtClean="0">
                <a:sym typeface="Wingdings" pitchFamily="2" charset="2"/>
              </a:rPr>
              <a:t> </a:t>
            </a:r>
            <a:r>
              <a:rPr lang="ms-MY" b="1" dirty="0" smtClean="0">
                <a:sym typeface="Wingdings" pitchFamily="2" charset="2"/>
              </a:rPr>
              <a:t>tidak memenuhi kadar minimal dalam darah </a:t>
            </a:r>
            <a:r>
              <a:rPr lang="ms-MY" dirty="0" smtClean="0">
                <a:sym typeface="Wingdings" pitchFamily="2" charset="2"/>
              </a:rPr>
              <a:t> efek tidak ada)</a:t>
            </a:r>
            <a:endParaRPr lang="ms-MY" dirty="0" smtClean="0"/>
          </a:p>
          <a:p>
            <a:r>
              <a:rPr lang="ms-MY" dirty="0" smtClean="0"/>
              <a:t>Memberikan efek yang tidak dikehendaki. </a:t>
            </a:r>
          </a:p>
          <a:p>
            <a:r>
              <a:rPr lang="ms-MY" dirty="0" smtClean="0"/>
              <a:t>Mungkin menjadi </a:t>
            </a:r>
            <a:r>
              <a:rPr lang="ms-MY" b="1" dirty="0" smtClean="0"/>
              <a:t>Toksik</a:t>
            </a:r>
            <a:r>
              <a:rPr lang="ms-MY" dirty="0" smtClean="0"/>
              <a:t>, hal tersebut dikarenakan degradasinya yang terlalu kuat sehingga mungkin saja terbentuk metabolit baru yang bersifat lebih toksik . </a:t>
            </a:r>
          </a:p>
          <a:p>
            <a:endParaRPr lang="ms-MY"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66800"/>
            <a:ext cx="7024744" cy="838200"/>
          </a:xfrm>
        </p:spPr>
        <p:txBody>
          <a:bodyPr>
            <a:normAutofit/>
          </a:bodyPr>
          <a:lstStyle/>
          <a:p>
            <a:r>
              <a:rPr lang="en-US" sz="2400" b="1" dirty="0" err="1" smtClean="0"/>
              <a:t>Efek</a:t>
            </a:r>
            <a:r>
              <a:rPr lang="en-US" sz="2400" b="1" dirty="0" smtClean="0"/>
              <a:t> yang </a:t>
            </a:r>
            <a:r>
              <a:rPr lang="en-US" sz="2400" b="1" dirty="0" err="1" smtClean="0"/>
              <a:t>tidak</a:t>
            </a:r>
            <a:r>
              <a:rPr lang="en-US" sz="2400" b="1" dirty="0" smtClean="0"/>
              <a:t> </a:t>
            </a:r>
            <a:r>
              <a:rPr lang="en-US" sz="2400" b="1" dirty="0" err="1" smtClean="0"/>
              <a:t>diinginkan</a:t>
            </a:r>
            <a:r>
              <a:rPr lang="en-US" sz="2400" b="1" dirty="0" smtClean="0"/>
              <a:t> </a:t>
            </a:r>
            <a:r>
              <a:rPr lang="en-US" sz="2400" b="1" dirty="0" err="1" smtClean="0"/>
              <a:t>potensial</a:t>
            </a:r>
            <a:r>
              <a:rPr lang="en-US" sz="2400" b="1" dirty="0" smtClean="0"/>
              <a:t> </a:t>
            </a:r>
            <a:r>
              <a:rPr lang="en-US" sz="2400" b="1" dirty="0" err="1" smtClean="0"/>
              <a:t>dengan</a:t>
            </a:r>
            <a:r>
              <a:rPr lang="en-US" sz="2400" b="1" dirty="0" smtClean="0"/>
              <a:t> </a:t>
            </a:r>
            <a:r>
              <a:rPr lang="en-US" sz="2400" b="1" dirty="0" err="1" smtClean="0"/>
              <a:t>adanya</a:t>
            </a:r>
            <a:r>
              <a:rPr lang="en-US" sz="2400" b="1" dirty="0" smtClean="0"/>
              <a:t> </a:t>
            </a:r>
            <a:r>
              <a:rPr lang="en-US" sz="2400" b="1" dirty="0" err="1" smtClean="0"/>
              <a:t>ketidakstabilan</a:t>
            </a:r>
            <a:r>
              <a:rPr lang="en-US" sz="2400" b="1" dirty="0" smtClean="0"/>
              <a:t> </a:t>
            </a:r>
            <a:r>
              <a:rPr lang="en-US" sz="2400" b="1" dirty="0" err="1" smtClean="0"/>
              <a:t>produk</a:t>
            </a:r>
            <a:r>
              <a:rPr lang="en-US" sz="2400" b="1" dirty="0" smtClean="0"/>
              <a:t> </a:t>
            </a:r>
            <a:r>
              <a:rPr lang="en-US" sz="2400" b="1" dirty="0" err="1" smtClean="0"/>
              <a:t>farmasi</a:t>
            </a:r>
            <a:endParaRPr lang="ms-MY" sz="24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2144486"/>
            <a:ext cx="7315200" cy="4103914"/>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48600" cy="646664"/>
          </a:xfrm>
        </p:spPr>
        <p:txBody>
          <a:bodyPr>
            <a:normAutofit/>
          </a:bodyPr>
          <a:lstStyle/>
          <a:p>
            <a:r>
              <a:rPr lang="en-US" sz="2800" b="1" dirty="0" err="1" smtClean="0"/>
              <a:t>Macam-macam</a:t>
            </a:r>
            <a:r>
              <a:rPr lang="en-US" sz="2800" b="1" dirty="0" smtClean="0"/>
              <a:t> </a:t>
            </a:r>
            <a:r>
              <a:rPr lang="en-US" sz="2800" b="1" dirty="0" err="1" smtClean="0"/>
              <a:t>cara</a:t>
            </a:r>
            <a:r>
              <a:rPr lang="en-US" sz="2800" b="1" dirty="0" smtClean="0"/>
              <a:t> </a:t>
            </a:r>
            <a:r>
              <a:rPr lang="en-US" sz="2800" b="1" dirty="0" err="1" smtClean="0"/>
              <a:t>degradasi</a:t>
            </a:r>
            <a:r>
              <a:rPr lang="en-US" sz="2800" b="1" dirty="0" smtClean="0"/>
              <a:t> </a:t>
            </a:r>
            <a:r>
              <a:rPr lang="en-US" sz="2800" b="1" dirty="0" err="1" smtClean="0"/>
              <a:t>kimia</a:t>
            </a:r>
            <a:endParaRPr lang="ms-MY" sz="2800" b="1" dirty="0"/>
          </a:p>
        </p:txBody>
      </p:sp>
      <p:sp>
        <p:nvSpPr>
          <p:cNvPr id="3" name="Content Placeholder 2"/>
          <p:cNvSpPr>
            <a:spLocks noGrp="1"/>
          </p:cNvSpPr>
          <p:nvPr>
            <p:ph idx="1"/>
          </p:nvPr>
        </p:nvSpPr>
        <p:spPr>
          <a:xfrm>
            <a:off x="533400" y="1291623"/>
            <a:ext cx="7924800" cy="4956777"/>
          </a:xfrm>
        </p:spPr>
        <p:txBody>
          <a:bodyPr>
            <a:noAutofit/>
          </a:bodyPr>
          <a:lstStyle/>
          <a:p>
            <a:r>
              <a:rPr lang="ms-MY" b="1" dirty="0" smtClean="0">
                <a:solidFill>
                  <a:srgbClr val="FF0000"/>
                </a:solidFill>
              </a:rPr>
              <a:t>Solvotasi</a:t>
            </a:r>
            <a:r>
              <a:rPr lang="ms-MY" b="1" dirty="0" smtClean="0"/>
              <a:t>  </a:t>
            </a:r>
            <a:r>
              <a:rPr lang="ms-MY" b="1" dirty="0" smtClean="0">
                <a:sym typeface="Wingdings" pitchFamily="2" charset="2"/>
              </a:rPr>
              <a:t></a:t>
            </a:r>
            <a:r>
              <a:rPr lang="ms-MY" b="1" dirty="0" smtClean="0"/>
              <a:t> suatu kerusakan obat yang disebabkan oleh pelarut.</a:t>
            </a:r>
          </a:p>
          <a:p>
            <a:pPr>
              <a:buNone/>
            </a:pPr>
            <a:r>
              <a:rPr lang="ms-MY" b="1" dirty="0" smtClean="0"/>
              <a:t>	</a:t>
            </a:r>
            <a:r>
              <a:rPr lang="ms-MY" b="1" dirty="0" smtClean="0">
                <a:sym typeface="Wingdings" pitchFamily="2" charset="2"/>
              </a:rPr>
              <a:t>	</a:t>
            </a:r>
            <a:r>
              <a:rPr lang="ms-MY" b="1" dirty="0" smtClean="0"/>
              <a:t>Pelarut disini jika tidak dikatakan lain maka 	pelarut yang digunakan adalah air.</a:t>
            </a:r>
          </a:p>
          <a:p>
            <a:pPr>
              <a:buNone/>
            </a:pPr>
            <a:r>
              <a:rPr lang="ms-MY" b="1" dirty="0" smtClean="0"/>
              <a:t>	</a:t>
            </a:r>
            <a:r>
              <a:rPr lang="ms-MY" b="1" dirty="0" smtClean="0">
                <a:sym typeface="Wingdings" pitchFamily="2" charset="2"/>
              </a:rPr>
              <a:t>	</a:t>
            </a:r>
            <a:r>
              <a:rPr lang="ms-MY" b="1" dirty="0" smtClean="0"/>
              <a:t>Solvotasi terdiri dari alkoholisis atau hidrolisis 	tergantung solvennya apa.</a:t>
            </a:r>
          </a:p>
          <a:p>
            <a:pPr>
              <a:buNone/>
            </a:pPr>
            <a:r>
              <a:rPr lang="ms-MY" b="1" dirty="0" smtClean="0"/>
              <a:t>	</a:t>
            </a:r>
            <a:r>
              <a:rPr lang="ms-MY" b="1" dirty="0" smtClean="0">
                <a:sym typeface="Wingdings" pitchFamily="2" charset="2"/>
              </a:rPr>
              <a:t>	</a:t>
            </a:r>
            <a:r>
              <a:rPr lang="ms-MY" b="1" dirty="0" smtClean="0"/>
              <a:t>Contoh obat yang rusak karena terhidrolisis 	adalah Aspirin(asetosal) akan terhidrolisis 	menjadi asam salisilat dan asam asetat. Dimana asam salisilat memiliki ciri berbentuk kristal putih tajam dan jika di konsumsi akan menimbulkan iritasi pada lambung. </a:t>
            </a:r>
          </a:p>
          <a:p>
            <a:pPr>
              <a:buNone/>
            </a:pPr>
            <a:endParaRPr lang="ms-MY" b="1" dirty="0" smtClean="0"/>
          </a:p>
          <a:p>
            <a:endParaRPr lang="ms-MY"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848600" cy="5181600"/>
          </a:xfrm>
        </p:spPr>
        <p:txBody>
          <a:bodyPr>
            <a:normAutofit/>
          </a:bodyPr>
          <a:lstStyle/>
          <a:p>
            <a:r>
              <a:rPr lang="ms-MY" b="1" dirty="0" smtClean="0">
                <a:solidFill>
                  <a:srgbClr val="FF0000"/>
                </a:solidFill>
              </a:rPr>
              <a:t>Oksidasi</a:t>
            </a:r>
            <a:r>
              <a:rPr lang="ms-MY" b="1" dirty="0" smtClean="0">
                <a:solidFill>
                  <a:srgbClr val="002060"/>
                </a:solidFill>
              </a:rPr>
              <a:t> </a:t>
            </a:r>
            <a:r>
              <a:rPr lang="ms-MY" b="1" dirty="0" smtClean="0">
                <a:solidFill>
                  <a:srgbClr val="002060"/>
                </a:solidFill>
                <a:sym typeface="Wingdings" pitchFamily="2" charset="2"/>
              </a:rPr>
              <a:t></a:t>
            </a:r>
            <a:r>
              <a:rPr lang="ms-MY" b="1" dirty="0" smtClean="0"/>
              <a:t> suatu obat yang rusak karena paparan oksigen. </a:t>
            </a:r>
          </a:p>
          <a:p>
            <a:pPr>
              <a:buNone/>
            </a:pPr>
            <a:r>
              <a:rPr lang="ms-MY" b="1" dirty="0" smtClean="0"/>
              <a:t>	</a:t>
            </a:r>
            <a:r>
              <a:rPr lang="ms-MY" b="1" dirty="0" smtClean="0">
                <a:sym typeface="Wingdings" pitchFamily="2" charset="2"/>
              </a:rPr>
              <a:t> </a:t>
            </a:r>
            <a:r>
              <a:rPr lang="ms-MY" b="1" dirty="0" smtClean="0"/>
              <a:t>Contoh suatu vit c murni yang berwarna putih jika teroksidasi akan berubah warna menjadi kuning gelap, akibat adanya ikatan rangkap terkonjugasi. </a:t>
            </a:r>
          </a:p>
          <a:p>
            <a:pPr>
              <a:buNone/>
            </a:pPr>
            <a:r>
              <a:rPr lang="ms-MY" b="1" dirty="0" smtClean="0"/>
              <a:t>	</a:t>
            </a:r>
            <a:r>
              <a:rPr lang="ms-MY" b="1" dirty="0" smtClean="0">
                <a:sym typeface="Wingdings" pitchFamily="2" charset="2"/>
              </a:rPr>
              <a:t> </a:t>
            </a:r>
            <a:r>
              <a:rPr lang="ms-MY" b="1" dirty="0" smtClean="0"/>
              <a:t>Contoh lain yaitu adrenalin yang bila teroksidasi akan menjadi adrenokrom. </a:t>
            </a:r>
          </a:p>
          <a:p>
            <a:r>
              <a:rPr lang="ms-MY" b="1" dirty="0" smtClean="0">
                <a:solidFill>
                  <a:srgbClr val="FF0000"/>
                </a:solidFill>
              </a:rPr>
              <a:t>Fotolisis</a:t>
            </a:r>
            <a:r>
              <a:rPr lang="ms-MY" b="1" dirty="0" smtClean="0"/>
              <a:t> </a:t>
            </a:r>
            <a:r>
              <a:rPr lang="ms-MY" b="1" dirty="0" smtClean="0">
                <a:sym typeface="Wingdings" pitchFamily="2" charset="2"/>
              </a:rPr>
              <a:t></a:t>
            </a:r>
            <a:r>
              <a:rPr lang="ms-MY" b="1" dirty="0" smtClean="0"/>
              <a:t> terdegradasinya obat karena paparan sinar terutama sinar uv, karena sinar uv memiliki energi paling tinggi </a:t>
            </a:r>
          </a:p>
          <a:p>
            <a:r>
              <a:rPr lang="ms-MY" b="1" dirty="0" smtClean="0">
                <a:solidFill>
                  <a:srgbClr val="FF0000"/>
                </a:solidFill>
              </a:rPr>
              <a:t>Dehidrasi</a:t>
            </a:r>
            <a:r>
              <a:rPr lang="ms-MY" b="1" dirty="0" smtClean="0"/>
              <a:t> </a:t>
            </a:r>
            <a:r>
              <a:rPr lang="ms-MY" b="1" dirty="0" smtClean="0">
                <a:sym typeface="Wingdings" pitchFamily="2" charset="2"/>
              </a:rPr>
              <a:t></a:t>
            </a:r>
            <a:r>
              <a:rPr lang="ms-MY" b="1" dirty="0" smtClean="0"/>
              <a:t> suatu kerusakan obat karena hilangnya air dari bentuk hidrat menjadi anhidrat</a:t>
            </a:r>
            <a:endParaRPr lang="ms-MY"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5181600"/>
          </a:xfrm>
        </p:spPr>
        <p:txBody>
          <a:bodyPr>
            <a:normAutofit fontScale="92500"/>
          </a:bodyPr>
          <a:lstStyle/>
          <a:p>
            <a:r>
              <a:rPr lang="ms-MY" b="1" dirty="0" smtClean="0">
                <a:solidFill>
                  <a:srgbClr val="FF0000"/>
                </a:solidFill>
              </a:rPr>
              <a:t>Rasemerisasi</a:t>
            </a:r>
            <a:r>
              <a:rPr lang="ms-MY" b="1" dirty="0" smtClean="0"/>
              <a:t>  </a:t>
            </a:r>
            <a:r>
              <a:rPr lang="ms-MY" b="1" dirty="0" smtClean="0">
                <a:sym typeface="Wingdings" pitchFamily="2" charset="2"/>
              </a:rPr>
              <a:t></a:t>
            </a:r>
            <a:r>
              <a:rPr lang="ms-MY" b="1" dirty="0" smtClean="0"/>
              <a:t> proses perputaran dekstro/levo molekul,contohnya pada kasus talidomit yang mengakibatkan kerusakan janin </a:t>
            </a:r>
          </a:p>
          <a:p>
            <a:r>
              <a:rPr lang="ms-MY" b="1" dirty="0" smtClean="0">
                <a:solidFill>
                  <a:srgbClr val="FF0000"/>
                </a:solidFill>
              </a:rPr>
              <a:t>Hidrasi</a:t>
            </a:r>
            <a:r>
              <a:rPr lang="ms-MY" b="1" dirty="0" smtClean="0"/>
              <a:t> </a:t>
            </a:r>
            <a:r>
              <a:rPr lang="ms-MY" b="1" dirty="0" smtClean="0">
                <a:sym typeface="Wingdings" pitchFamily="2" charset="2"/>
              </a:rPr>
              <a:t></a:t>
            </a:r>
            <a:r>
              <a:rPr lang="ms-MY" b="1" dirty="0" smtClean="0"/>
              <a:t> kerusakan obat karena terbentuknya air </a:t>
            </a:r>
          </a:p>
          <a:p>
            <a:r>
              <a:rPr lang="ms-MY" b="1" dirty="0" smtClean="0">
                <a:solidFill>
                  <a:srgbClr val="FF0000"/>
                </a:solidFill>
              </a:rPr>
              <a:t>Dekarboksilasi</a:t>
            </a:r>
            <a:r>
              <a:rPr lang="ms-MY" b="1" dirty="0" smtClean="0"/>
              <a:t> </a:t>
            </a:r>
            <a:r>
              <a:rPr lang="ms-MY" b="1" dirty="0" smtClean="0">
                <a:sym typeface="Wingdings" pitchFamily="2" charset="2"/>
              </a:rPr>
              <a:t></a:t>
            </a:r>
            <a:r>
              <a:rPr lang="ms-MY" b="1" dirty="0" smtClean="0"/>
              <a:t> hilangnya gugus karboksilat </a:t>
            </a:r>
          </a:p>
          <a:p>
            <a:r>
              <a:rPr lang="ms-MY" b="1" dirty="0" smtClean="0">
                <a:solidFill>
                  <a:srgbClr val="FF0000"/>
                </a:solidFill>
              </a:rPr>
              <a:t>Pirolisis</a:t>
            </a:r>
            <a:r>
              <a:rPr lang="ms-MY" b="1" dirty="0" smtClean="0"/>
              <a:t> </a:t>
            </a:r>
            <a:r>
              <a:rPr lang="ms-MY" b="1" dirty="0" smtClean="0">
                <a:sym typeface="Wingdings" pitchFamily="2" charset="2"/>
              </a:rPr>
              <a:t></a:t>
            </a:r>
            <a:r>
              <a:rPr lang="ms-MY" b="1" dirty="0" smtClean="0"/>
              <a:t> degradasi obat yang diakibatkan oleh panas </a:t>
            </a:r>
          </a:p>
          <a:p>
            <a:pPr>
              <a:buNone/>
            </a:pPr>
            <a:r>
              <a:rPr lang="ms-MY" dirty="0" smtClean="0"/>
              <a:t>	Pirolisis ini digunakan sebagai dasar penentuan stabilitas obat secara kimiawi dengan cara merusak dipercepat(dipanasi) dan hal tersebut bisa digunakan untuk menentukan waktu kadaluarsa.</a:t>
            </a:r>
          </a:p>
          <a:p>
            <a:r>
              <a:rPr lang="ms-MY" b="1" dirty="0" smtClean="0">
                <a:solidFill>
                  <a:srgbClr val="FF0000"/>
                </a:solidFill>
              </a:rPr>
              <a:t>Inkompactabilitas</a:t>
            </a:r>
            <a:r>
              <a:rPr lang="ms-MY" b="1" dirty="0" smtClean="0"/>
              <a:t> </a:t>
            </a:r>
            <a:r>
              <a:rPr lang="ms-MY" b="1" dirty="0" smtClean="0">
                <a:sym typeface="Wingdings" pitchFamily="2" charset="2"/>
              </a:rPr>
              <a:t></a:t>
            </a:r>
            <a:r>
              <a:rPr lang="ms-MY" b="1" dirty="0" smtClean="0"/>
              <a:t> obat rusak karena sudah tidak kompak lagi atau tidak seragam lagi. </a:t>
            </a:r>
          </a:p>
          <a:p>
            <a:endParaRPr lang="ms-MY"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4724400" y="3657600"/>
            <a:ext cx="3581399" cy="1447800"/>
          </a:xfrm>
        </p:spPr>
        <p:txBody>
          <a:bodyPr>
            <a:noAutofit/>
          </a:bodyPr>
          <a:lstStyle/>
          <a:p>
            <a:pPr eaLnBrk="1" hangingPunct="1"/>
            <a:r>
              <a:rPr lang="en-US" sz="5400" b="1" dirty="0" smtClean="0"/>
              <a:t>Reaction kinetics</a:t>
            </a:r>
          </a:p>
        </p:txBody>
      </p:sp>
      <p:pic>
        <p:nvPicPr>
          <p:cNvPr id="70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7274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71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110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43490" y="381000"/>
            <a:ext cx="7024744" cy="1143000"/>
          </a:xfrm>
        </p:spPr>
        <p:txBody>
          <a:bodyPr/>
          <a:lstStyle/>
          <a:p>
            <a:pPr eaLnBrk="1" hangingPunct="1"/>
            <a:r>
              <a:rPr lang="en-US" b="1" dirty="0" smtClean="0"/>
              <a:t>KINETICS</a:t>
            </a:r>
          </a:p>
        </p:txBody>
      </p:sp>
      <p:sp>
        <p:nvSpPr>
          <p:cNvPr id="20485" name="Rectangle 3"/>
          <p:cNvSpPr>
            <a:spLocks noGrp="1" noChangeArrowheads="1"/>
          </p:cNvSpPr>
          <p:nvPr>
            <p:ph type="body" idx="1"/>
          </p:nvPr>
        </p:nvSpPr>
        <p:spPr>
          <a:xfrm>
            <a:off x="609600" y="1905000"/>
            <a:ext cx="7924800" cy="4419600"/>
          </a:xfrm>
        </p:spPr>
        <p:txBody>
          <a:bodyPr>
            <a:normAutofit lnSpcReduction="10000"/>
          </a:bodyPr>
          <a:lstStyle/>
          <a:p>
            <a:pPr marL="68580" indent="0" eaLnBrk="1" hangingPunct="1">
              <a:buNone/>
            </a:pPr>
            <a:r>
              <a:rPr lang="en-US" sz="3600" b="1" dirty="0" smtClean="0"/>
              <a:t>Applications</a:t>
            </a:r>
            <a:endParaRPr lang="en-US" sz="3600" dirty="0" smtClean="0"/>
          </a:p>
          <a:p>
            <a:pPr eaLnBrk="1" hangingPunct="1"/>
            <a:r>
              <a:rPr lang="en-US" sz="3600" dirty="0" smtClean="0"/>
              <a:t>Chemical reactions such as decomposition of medicinal compounds</a:t>
            </a:r>
          </a:p>
          <a:p>
            <a:pPr eaLnBrk="1" hangingPunct="1"/>
            <a:r>
              <a:rPr lang="en-US" sz="3600" dirty="0" smtClean="0"/>
              <a:t>Processes of drug absorption, distribution and elimination from the body</a:t>
            </a:r>
          </a:p>
          <a:p>
            <a:pPr eaLnBrk="1" hangingPunct="1"/>
            <a:r>
              <a:rPr lang="en-US" sz="3600" dirty="0" smtClean="0"/>
              <a:t>Shelf life determination.</a:t>
            </a:r>
          </a:p>
          <a:p>
            <a:pPr eaLnBrk="1" hangingPunct="1"/>
            <a:endParaRPr lang="en-US" sz="3600" dirty="0" smtClean="0"/>
          </a:p>
        </p:txBody>
      </p:sp>
    </p:spTree>
    <p:extLst>
      <p:ext uri="{BB962C8B-B14F-4D97-AF65-F5344CB8AC3E}">
        <p14:creationId xmlns:p14="http://schemas.microsoft.com/office/powerpoint/2010/main" val="2361525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043490" y="381000"/>
            <a:ext cx="7024744" cy="1143000"/>
          </a:xfrm>
        </p:spPr>
        <p:txBody>
          <a:bodyPr/>
          <a:lstStyle/>
          <a:p>
            <a:pPr eaLnBrk="1" hangingPunct="1"/>
            <a:r>
              <a:rPr lang="en-US" sz="4600" dirty="0" smtClean="0"/>
              <a:t>Shelf life determination</a:t>
            </a:r>
          </a:p>
        </p:txBody>
      </p:sp>
      <p:sp>
        <p:nvSpPr>
          <p:cNvPr id="21509" name="Rectangle 3"/>
          <p:cNvSpPr>
            <a:spLocks noGrp="1" noChangeArrowheads="1"/>
          </p:cNvSpPr>
          <p:nvPr>
            <p:ph type="body" idx="1"/>
          </p:nvPr>
        </p:nvSpPr>
        <p:spPr>
          <a:xfrm>
            <a:off x="838200" y="1524000"/>
            <a:ext cx="6982609" cy="4308629"/>
          </a:xfrm>
        </p:spPr>
        <p:txBody>
          <a:bodyPr>
            <a:normAutofit fontScale="92500" lnSpcReduction="10000"/>
          </a:bodyPr>
          <a:lstStyle/>
          <a:p>
            <a:pPr eaLnBrk="1" hangingPunct="1">
              <a:lnSpc>
                <a:spcPct val="90000"/>
              </a:lnSpc>
            </a:pPr>
            <a:r>
              <a:rPr lang="en-US" sz="2800" dirty="0" err="1" smtClean="0"/>
              <a:t>Dalam</a:t>
            </a:r>
            <a:r>
              <a:rPr lang="en-US" sz="2800" dirty="0" smtClean="0"/>
              <a:t> </a:t>
            </a:r>
            <a:r>
              <a:rPr lang="en-US" sz="2800" dirty="0" err="1" smtClean="0"/>
              <a:t>penentuan</a:t>
            </a:r>
            <a:r>
              <a:rPr lang="en-US" sz="2800" dirty="0" smtClean="0"/>
              <a:t> “shelf life” </a:t>
            </a:r>
            <a:r>
              <a:rPr lang="en-US" sz="2800" dirty="0" err="1" smtClean="0"/>
              <a:t>dari</a:t>
            </a:r>
            <a:r>
              <a:rPr lang="en-US" sz="2800" dirty="0" smtClean="0"/>
              <a:t> </a:t>
            </a:r>
            <a:r>
              <a:rPr lang="en-US" sz="2800" dirty="0" err="1" smtClean="0"/>
              <a:t>suatu</a:t>
            </a:r>
            <a:r>
              <a:rPr lang="en-US" sz="2800" dirty="0" smtClean="0"/>
              <a:t> </a:t>
            </a:r>
            <a:r>
              <a:rPr lang="en-US" sz="2800" dirty="0" err="1" smtClean="0"/>
              <a:t>preparat</a:t>
            </a:r>
            <a:r>
              <a:rPr lang="en-US" sz="2800" dirty="0" smtClean="0"/>
              <a:t>, </a:t>
            </a:r>
            <a:r>
              <a:rPr lang="en-US" sz="2800" dirty="0" err="1" smtClean="0"/>
              <a:t>Uji</a:t>
            </a:r>
            <a:r>
              <a:rPr lang="en-US" sz="2800" dirty="0" smtClean="0"/>
              <a:t> </a:t>
            </a:r>
            <a:r>
              <a:rPr lang="en-US" sz="2800" dirty="0" err="1" smtClean="0"/>
              <a:t>dilakukan</a:t>
            </a:r>
            <a:r>
              <a:rPr lang="en-US" sz="2800" dirty="0" smtClean="0"/>
              <a:t> </a:t>
            </a:r>
            <a:r>
              <a:rPr lang="en-US" sz="2800" dirty="0" err="1" smtClean="0"/>
              <a:t>pada</a:t>
            </a:r>
            <a:r>
              <a:rPr lang="en-US" sz="2800" dirty="0" smtClean="0"/>
              <a:t> “</a:t>
            </a:r>
            <a:r>
              <a:rPr lang="en-US" sz="2800" b="1" dirty="0" smtClean="0"/>
              <a:t>active ingredient, the additives and the finished product</a:t>
            </a:r>
            <a:r>
              <a:rPr lang="en-US" sz="2800" dirty="0" smtClean="0"/>
              <a:t>” </a:t>
            </a:r>
            <a:r>
              <a:rPr lang="en-US" sz="2800" dirty="0" err="1" smtClean="0"/>
              <a:t>untuk</a:t>
            </a:r>
            <a:r>
              <a:rPr lang="en-US" sz="2800" dirty="0" smtClean="0"/>
              <a:t> </a:t>
            </a:r>
            <a:r>
              <a:rPr lang="en-US" sz="2800" dirty="0" err="1" smtClean="0"/>
              <a:t>menentukan</a:t>
            </a:r>
            <a:r>
              <a:rPr lang="en-US" sz="2800" dirty="0" smtClean="0"/>
              <a:t>:</a:t>
            </a:r>
          </a:p>
          <a:p>
            <a:pPr lvl="1">
              <a:lnSpc>
                <a:spcPct val="90000"/>
              </a:lnSpc>
            </a:pPr>
            <a:r>
              <a:rPr lang="id-ID" sz="2600" dirty="0"/>
              <a:t>Apakah dekomposisi akan terjadi</a:t>
            </a:r>
            <a:endParaRPr lang="en-US" sz="2600" dirty="0" smtClean="0"/>
          </a:p>
          <a:p>
            <a:pPr lvl="1">
              <a:lnSpc>
                <a:spcPct val="90000"/>
              </a:lnSpc>
            </a:pPr>
            <a:r>
              <a:rPr lang="en-US" sz="2600" dirty="0" err="1" smtClean="0"/>
              <a:t>Jenis</a:t>
            </a:r>
            <a:r>
              <a:rPr lang="en-US" sz="2600" dirty="0" smtClean="0"/>
              <a:t> </a:t>
            </a:r>
            <a:r>
              <a:rPr lang="en-US" sz="2600" dirty="0" err="1" smtClean="0"/>
              <a:t>dari</a:t>
            </a:r>
            <a:r>
              <a:rPr lang="en-US" sz="2600" dirty="0" smtClean="0"/>
              <a:t> “decomposition”</a:t>
            </a:r>
          </a:p>
          <a:p>
            <a:pPr lvl="1">
              <a:lnSpc>
                <a:spcPct val="90000"/>
              </a:lnSpc>
            </a:pPr>
            <a:r>
              <a:rPr lang="en-US" sz="2600" dirty="0" smtClean="0"/>
              <a:t>Factor-</a:t>
            </a:r>
            <a:r>
              <a:rPr lang="en-US" sz="2600" dirty="0" err="1" smtClean="0"/>
              <a:t>faktor</a:t>
            </a:r>
            <a:r>
              <a:rPr lang="en-US" sz="2600" dirty="0" smtClean="0"/>
              <a:t> yang </a:t>
            </a:r>
            <a:r>
              <a:rPr lang="en-US" sz="2600" dirty="0" err="1" smtClean="0"/>
              <a:t>berpengaruh</a:t>
            </a:r>
            <a:r>
              <a:rPr lang="en-US" sz="2600" dirty="0" smtClean="0"/>
              <a:t> </a:t>
            </a:r>
            <a:r>
              <a:rPr lang="en-US" sz="2600" dirty="0" err="1" smtClean="0"/>
              <a:t>pada</a:t>
            </a:r>
            <a:r>
              <a:rPr lang="en-US" sz="2600" dirty="0" smtClean="0"/>
              <a:t> </a:t>
            </a:r>
            <a:r>
              <a:rPr lang="en-US" sz="2600" dirty="0" err="1" smtClean="0"/>
              <a:t>kecepatan</a:t>
            </a:r>
            <a:r>
              <a:rPr lang="en-US" sz="2600" dirty="0" smtClean="0"/>
              <a:t> </a:t>
            </a:r>
            <a:r>
              <a:rPr lang="en-US" sz="2600" dirty="0" err="1" smtClean="0"/>
              <a:t>dekomposisi</a:t>
            </a:r>
            <a:r>
              <a:rPr lang="en-US" sz="2600" dirty="0" smtClean="0"/>
              <a:t> </a:t>
            </a:r>
            <a:r>
              <a:rPr lang="en-US" sz="2600" dirty="0" err="1" smtClean="0"/>
              <a:t>seperto</a:t>
            </a:r>
            <a:r>
              <a:rPr lang="en-US" sz="2600" dirty="0" smtClean="0"/>
              <a:t> </a:t>
            </a:r>
            <a:r>
              <a:rPr lang="en-US" sz="2600" dirty="0" err="1" smtClean="0"/>
              <a:t>cahaya</a:t>
            </a:r>
            <a:r>
              <a:rPr lang="en-US" sz="2600" dirty="0" smtClean="0"/>
              <a:t>, </a:t>
            </a:r>
            <a:r>
              <a:rPr lang="en-US" sz="2600" dirty="0" err="1" smtClean="0"/>
              <a:t>udara</a:t>
            </a:r>
            <a:r>
              <a:rPr lang="en-US" sz="2600" dirty="0" smtClean="0"/>
              <a:t>, </a:t>
            </a:r>
            <a:r>
              <a:rPr lang="en-US" sz="2600" dirty="0" err="1" smtClean="0"/>
              <a:t>kelembaban</a:t>
            </a:r>
            <a:r>
              <a:rPr lang="en-US" sz="2600" dirty="0" smtClean="0"/>
              <a:t>, </a:t>
            </a:r>
            <a:r>
              <a:rPr lang="en-US" sz="2600" dirty="0" err="1" smtClean="0"/>
              <a:t>suhu</a:t>
            </a:r>
            <a:r>
              <a:rPr lang="en-US" sz="2600" dirty="0" smtClean="0"/>
              <a:t> </a:t>
            </a:r>
            <a:r>
              <a:rPr lang="en-US" sz="2600" dirty="0" err="1" smtClean="0"/>
              <a:t>dll</a:t>
            </a:r>
            <a:r>
              <a:rPr lang="en-US" sz="2600" dirty="0" smtClean="0"/>
              <a:t>.</a:t>
            </a:r>
          </a:p>
          <a:p>
            <a:pPr lvl="1">
              <a:lnSpc>
                <a:spcPct val="90000"/>
              </a:lnSpc>
            </a:pPr>
            <a:r>
              <a:rPr lang="en-US" sz="2600" dirty="0" err="1" smtClean="0"/>
              <a:t>Pengaruh</a:t>
            </a:r>
            <a:r>
              <a:rPr lang="en-US" sz="2600" dirty="0" smtClean="0"/>
              <a:t> </a:t>
            </a:r>
            <a:r>
              <a:rPr lang="en-US" sz="2600" dirty="0" err="1" smtClean="0"/>
              <a:t>zat</a:t>
            </a:r>
            <a:r>
              <a:rPr lang="en-US" sz="2600" dirty="0" smtClean="0"/>
              <a:t> </a:t>
            </a:r>
            <a:r>
              <a:rPr lang="en-US" sz="2600" dirty="0" err="1" smtClean="0"/>
              <a:t>tambahan</a:t>
            </a:r>
            <a:r>
              <a:rPr lang="en-US" sz="2600" dirty="0" smtClean="0"/>
              <a:t> </a:t>
            </a:r>
            <a:r>
              <a:rPr lang="en-US" sz="2600" dirty="0" err="1" smtClean="0"/>
              <a:t>pada</a:t>
            </a:r>
            <a:r>
              <a:rPr lang="en-US" sz="2600" dirty="0" smtClean="0"/>
              <a:t> </a:t>
            </a:r>
            <a:r>
              <a:rPr lang="en-US" sz="2600" dirty="0" err="1" smtClean="0"/>
              <a:t>formulasinya</a:t>
            </a:r>
            <a:endParaRPr lang="en-US" sz="2600" dirty="0" smtClean="0"/>
          </a:p>
          <a:p>
            <a:pPr lvl="1">
              <a:lnSpc>
                <a:spcPct val="90000"/>
              </a:lnSpc>
            </a:pPr>
            <a:r>
              <a:rPr lang="en-US" sz="2600" dirty="0" err="1" smtClean="0"/>
              <a:t>Dimana</a:t>
            </a:r>
            <a:r>
              <a:rPr lang="en-US" sz="2600" dirty="0" smtClean="0"/>
              <a:t> </a:t>
            </a:r>
            <a:r>
              <a:rPr lang="en-US" sz="2600" dirty="0" err="1" smtClean="0"/>
              <a:t>kerusakan</a:t>
            </a:r>
            <a:r>
              <a:rPr lang="en-US" sz="2600" dirty="0" smtClean="0"/>
              <a:t> </a:t>
            </a:r>
            <a:r>
              <a:rPr lang="en-US" sz="2600" dirty="0" err="1" smtClean="0"/>
              <a:t>terjadi</a:t>
            </a:r>
            <a:r>
              <a:rPr lang="en-US" sz="2600" dirty="0" smtClean="0"/>
              <a:t> paling </a:t>
            </a:r>
            <a:r>
              <a:rPr lang="en-US" sz="2600" dirty="0" err="1" smtClean="0"/>
              <a:t>cepat</a:t>
            </a:r>
            <a:r>
              <a:rPr lang="en-US" sz="2600" dirty="0" smtClean="0"/>
              <a:t>.</a:t>
            </a:r>
          </a:p>
        </p:txBody>
      </p:sp>
    </p:spTree>
    <p:extLst>
      <p:ext uri="{BB962C8B-B14F-4D97-AF65-F5344CB8AC3E}">
        <p14:creationId xmlns:p14="http://schemas.microsoft.com/office/powerpoint/2010/main" val="2702753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1043490" y="304800"/>
            <a:ext cx="7024744" cy="1143000"/>
          </a:xfrm>
        </p:spPr>
        <p:txBody>
          <a:bodyPr/>
          <a:lstStyle/>
          <a:p>
            <a:pPr eaLnBrk="1" hangingPunct="1"/>
            <a:r>
              <a:rPr lang="en-US" b="1" dirty="0" smtClean="0"/>
              <a:t>Rate of Reaction</a:t>
            </a:r>
          </a:p>
        </p:txBody>
      </p:sp>
      <p:sp>
        <p:nvSpPr>
          <p:cNvPr id="1031" name="Rectangle 3"/>
          <p:cNvSpPr>
            <a:spLocks noGrp="1" noChangeArrowheads="1"/>
          </p:cNvSpPr>
          <p:nvPr>
            <p:ph type="body" idx="1"/>
          </p:nvPr>
        </p:nvSpPr>
        <p:spPr>
          <a:xfrm>
            <a:off x="838200" y="1524000"/>
            <a:ext cx="7696200" cy="4572000"/>
          </a:xfrm>
        </p:spPr>
        <p:txBody>
          <a:bodyPr>
            <a:noAutofit/>
          </a:bodyPr>
          <a:lstStyle/>
          <a:p>
            <a:pPr eaLnBrk="1" hangingPunct="1">
              <a:lnSpc>
                <a:spcPct val="90000"/>
              </a:lnSpc>
              <a:buFont typeface="Wingdings" pitchFamily="2" charset="2"/>
              <a:buNone/>
            </a:pPr>
            <a:r>
              <a:rPr lang="en-US" sz="2000" dirty="0" err="1" smtClean="0"/>
              <a:t>Mengekspresikan</a:t>
            </a:r>
            <a:r>
              <a:rPr lang="en-US" sz="2000" dirty="0" smtClean="0"/>
              <a:t> </a:t>
            </a:r>
            <a:r>
              <a:rPr lang="en-US" sz="2000" dirty="0" err="1" smtClean="0"/>
              <a:t>kecepatan</a:t>
            </a:r>
            <a:r>
              <a:rPr lang="en-US" sz="2000" dirty="0" smtClean="0"/>
              <a:t> </a:t>
            </a:r>
            <a:r>
              <a:rPr lang="en-US" sz="2000" dirty="0" err="1" smtClean="0"/>
              <a:t>reaksi</a:t>
            </a:r>
            <a:r>
              <a:rPr lang="en-US" sz="2000" dirty="0" smtClean="0"/>
              <a:t>:</a:t>
            </a:r>
          </a:p>
          <a:p>
            <a:pPr lvl="1" eaLnBrk="1" hangingPunct="1">
              <a:lnSpc>
                <a:spcPct val="90000"/>
              </a:lnSpc>
            </a:pPr>
            <a:r>
              <a:rPr lang="en-US" sz="2000" dirty="0" err="1" smtClean="0"/>
              <a:t>Pengurangan</a:t>
            </a:r>
            <a:r>
              <a:rPr lang="en-US" sz="2000" dirty="0" smtClean="0"/>
              <a:t> </a:t>
            </a:r>
            <a:r>
              <a:rPr lang="en-US" sz="2000" dirty="0" err="1" smtClean="0"/>
              <a:t>kadar</a:t>
            </a:r>
            <a:r>
              <a:rPr lang="en-US" sz="2000" dirty="0" smtClean="0"/>
              <a:t>/</a:t>
            </a:r>
            <a:r>
              <a:rPr lang="en-US" sz="2000" dirty="0" err="1" smtClean="0"/>
              <a:t>konsentrasi</a:t>
            </a:r>
            <a:r>
              <a:rPr lang="en-US" sz="2000" dirty="0" smtClean="0"/>
              <a:t> </a:t>
            </a:r>
            <a:r>
              <a:rPr lang="en-US" sz="2000" dirty="0" err="1" smtClean="0"/>
              <a:t>pada</a:t>
            </a:r>
            <a:r>
              <a:rPr lang="en-US" sz="2000" dirty="0" smtClean="0"/>
              <a:t> </a:t>
            </a:r>
            <a:r>
              <a:rPr lang="en-US" sz="2000" dirty="0" err="1" smtClean="0"/>
              <a:t>setiap</a:t>
            </a:r>
            <a:r>
              <a:rPr lang="en-US" sz="2000" dirty="0" smtClean="0"/>
              <a:t> </a:t>
            </a:r>
            <a:r>
              <a:rPr lang="en-US" sz="2000" dirty="0" err="1" smtClean="0"/>
              <a:t>reaktan</a:t>
            </a:r>
            <a:r>
              <a:rPr lang="en-US" sz="2000" dirty="0" smtClean="0"/>
              <a:t> </a:t>
            </a:r>
          </a:p>
          <a:p>
            <a:pPr lvl="1" eaLnBrk="1" hangingPunct="1">
              <a:lnSpc>
                <a:spcPct val="90000"/>
              </a:lnSpc>
            </a:pPr>
            <a:r>
              <a:rPr lang="en-US" sz="2000" dirty="0" smtClean="0"/>
              <a:t> </a:t>
            </a:r>
            <a:r>
              <a:rPr lang="en-US" sz="2000" dirty="0" err="1" smtClean="0"/>
              <a:t>Peningkatan</a:t>
            </a:r>
            <a:r>
              <a:rPr lang="en-US" sz="2000" dirty="0" smtClean="0"/>
              <a:t> </a:t>
            </a:r>
            <a:r>
              <a:rPr lang="en-US" sz="2000" dirty="0" err="1" smtClean="0"/>
              <a:t>kadar</a:t>
            </a:r>
            <a:r>
              <a:rPr lang="en-US" sz="2000" dirty="0" smtClean="0"/>
              <a:t>/</a:t>
            </a:r>
            <a:r>
              <a:rPr lang="en-US" sz="2000" dirty="0" err="1" smtClean="0"/>
              <a:t>konsentrasi</a:t>
            </a:r>
            <a:r>
              <a:rPr lang="en-US" sz="2000" dirty="0" smtClean="0"/>
              <a:t> </a:t>
            </a:r>
            <a:r>
              <a:rPr lang="en-US" sz="2000" dirty="0" err="1" smtClean="0"/>
              <a:t>dari</a:t>
            </a:r>
            <a:r>
              <a:rPr lang="en-US" sz="2000" dirty="0" smtClean="0"/>
              <a:t> </a:t>
            </a:r>
            <a:r>
              <a:rPr lang="en-US" sz="2000" dirty="0" err="1" smtClean="0"/>
              <a:t>produk</a:t>
            </a:r>
            <a:r>
              <a:rPr lang="en-US" sz="2000" dirty="0" smtClean="0"/>
              <a:t> per unit </a:t>
            </a:r>
            <a:r>
              <a:rPr lang="en-US" sz="2000" dirty="0" err="1" smtClean="0"/>
              <a:t>waktu</a:t>
            </a:r>
            <a:r>
              <a:rPr lang="en-US" sz="2000" dirty="0" smtClean="0"/>
              <a:t> </a:t>
            </a:r>
          </a:p>
          <a:p>
            <a:pPr lvl="1" eaLnBrk="1" hangingPunct="1">
              <a:lnSpc>
                <a:spcPct val="90000"/>
              </a:lnSpc>
            </a:pPr>
            <a:r>
              <a:rPr lang="en-US" sz="2000" dirty="0" err="1" smtClean="0"/>
              <a:t>Jika</a:t>
            </a:r>
            <a:r>
              <a:rPr lang="en-US" sz="2000" dirty="0" smtClean="0"/>
              <a:t> C </a:t>
            </a:r>
            <a:r>
              <a:rPr lang="en-US" sz="2000" dirty="0" err="1" smtClean="0"/>
              <a:t>adalah</a:t>
            </a:r>
            <a:r>
              <a:rPr lang="en-US" sz="2000" dirty="0" smtClean="0"/>
              <a:t> </a:t>
            </a:r>
            <a:r>
              <a:rPr lang="en-US" sz="2000" dirty="0" err="1" smtClean="0"/>
              <a:t>kadar</a:t>
            </a:r>
            <a:r>
              <a:rPr lang="en-US" sz="2000" dirty="0" smtClean="0"/>
              <a:t>/</a:t>
            </a:r>
            <a:r>
              <a:rPr lang="en-US" sz="2000" dirty="0" err="1" smtClean="0"/>
              <a:t>konsentrasi</a:t>
            </a:r>
            <a:r>
              <a:rPr lang="en-US" sz="2000" dirty="0" smtClean="0"/>
              <a:t>, </a:t>
            </a:r>
            <a:r>
              <a:rPr lang="en-US" sz="2000" dirty="0" err="1" smtClean="0"/>
              <a:t>maka</a:t>
            </a:r>
            <a:r>
              <a:rPr lang="en-US" sz="2000" dirty="0" smtClean="0"/>
              <a:t> </a:t>
            </a:r>
            <a:r>
              <a:rPr lang="en-US" sz="2000" dirty="0" err="1" smtClean="0"/>
              <a:t>persamaan</a:t>
            </a:r>
            <a:r>
              <a:rPr lang="en-US" sz="2000" dirty="0" smtClean="0"/>
              <a:t> </a:t>
            </a:r>
            <a:r>
              <a:rPr lang="en-US" sz="2000" dirty="0" err="1" smtClean="0"/>
              <a:t>kecepatan</a:t>
            </a:r>
            <a:r>
              <a:rPr lang="en-US" sz="2000" dirty="0" smtClean="0"/>
              <a:t> </a:t>
            </a:r>
            <a:r>
              <a:rPr lang="en-US" sz="2000" dirty="0" err="1" smtClean="0"/>
              <a:t>reaksinya</a:t>
            </a:r>
            <a:r>
              <a:rPr lang="en-US" sz="2000" dirty="0" smtClean="0"/>
              <a:t> </a:t>
            </a:r>
            <a:r>
              <a:rPr lang="en-US" sz="2000" dirty="0" err="1" smtClean="0"/>
              <a:t>dapat</a:t>
            </a:r>
            <a:r>
              <a:rPr lang="en-US" sz="2000" dirty="0" smtClean="0"/>
              <a:t> </a:t>
            </a:r>
            <a:r>
              <a:rPr lang="en-US" sz="2000" dirty="0" err="1" smtClean="0"/>
              <a:t>dituliskan</a:t>
            </a:r>
            <a:r>
              <a:rPr lang="en-US" sz="2000" dirty="0" smtClean="0"/>
              <a:t> </a:t>
            </a:r>
            <a:r>
              <a:rPr lang="en-US" sz="2000" dirty="0" err="1" smtClean="0"/>
              <a:t>sbb</a:t>
            </a:r>
            <a:r>
              <a:rPr lang="en-US" sz="2000" dirty="0" smtClean="0"/>
              <a:t>:</a:t>
            </a:r>
          </a:p>
          <a:p>
            <a:pPr lvl="1"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lvl="1">
              <a:lnSpc>
                <a:spcPct val="90000"/>
              </a:lnSpc>
            </a:pPr>
            <a:r>
              <a:rPr lang="en-US" sz="2000" dirty="0" err="1" smtClean="0"/>
              <a:t>Dimana</a:t>
            </a:r>
            <a:r>
              <a:rPr lang="en-US" sz="2000" dirty="0" smtClean="0"/>
              <a:t>: n=0,1 or 2 </a:t>
            </a:r>
            <a:r>
              <a:rPr lang="en-US" sz="2000" dirty="0" err="1" smtClean="0"/>
              <a:t>untuk</a:t>
            </a:r>
            <a:r>
              <a:rPr lang="en-US" sz="2000" dirty="0" smtClean="0"/>
              <a:t> “zero”, “first “&amp; “second” order reactions </a:t>
            </a:r>
          </a:p>
          <a:p>
            <a:pPr lvl="1">
              <a:lnSpc>
                <a:spcPct val="90000"/>
              </a:lnSpc>
            </a:pPr>
            <a:r>
              <a:rPr lang="en-US" sz="2000" b="1" dirty="0" err="1" smtClean="0">
                <a:solidFill>
                  <a:srgbClr val="FF0000"/>
                </a:solidFill>
              </a:rPr>
              <a:t>Definisi</a:t>
            </a:r>
            <a:r>
              <a:rPr lang="en-US" sz="2000" b="1" dirty="0" smtClean="0">
                <a:solidFill>
                  <a:srgbClr val="FF0000"/>
                </a:solidFill>
              </a:rPr>
              <a:t> ORDE </a:t>
            </a:r>
            <a:r>
              <a:rPr lang="en-US" sz="2000" b="1" dirty="0" smtClean="0">
                <a:solidFill>
                  <a:srgbClr val="FF0000"/>
                </a:solidFill>
                <a:sym typeface="Wingdings" pitchFamily="2" charset="2"/>
              </a:rPr>
              <a:t></a:t>
            </a:r>
            <a:r>
              <a:rPr lang="en-US" sz="2000" dirty="0" smtClean="0"/>
              <a:t> </a:t>
            </a:r>
            <a:r>
              <a:rPr lang="en-US" sz="2000" dirty="0" err="1" smtClean="0"/>
              <a:t>jumlah</a:t>
            </a:r>
            <a:r>
              <a:rPr lang="en-US" sz="2000" dirty="0" smtClean="0"/>
              <a:t> </a:t>
            </a:r>
            <a:r>
              <a:rPr lang="en-US" sz="2000" dirty="0" err="1" smtClean="0"/>
              <a:t>eksponen</a:t>
            </a:r>
            <a:r>
              <a:rPr lang="en-US" sz="2000" dirty="0" smtClean="0"/>
              <a:t> </a:t>
            </a:r>
            <a:r>
              <a:rPr lang="en-US" sz="2000" dirty="0" err="1" smtClean="0"/>
              <a:t>dari</a:t>
            </a:r>
            <a:r>
              <a:rPr lang="en-US" sz="2000" dirty="0" smtClean="0"/>
              <a:t> term </a:t>
            </a:r>
            <a:r>
              <a:rPr lang="en-US" sz="2000" dirty="0" err="1" smtClean="0"/>
              <a:t>concentrasi</a:t>
            </a:r>
            <a:r>
              <a:rPr lang="en-US" sz="2000" dirty="0" smtClean="0"/>
              <a:t> </a:t>
            </a:r>
            <a:r>
              <a:rPr lang="en-US" sz="2000" dirty="0" err="1" smtClean="0"/>
              <a:t>dalam</a:t>
            </a:r>
            <a:r>
              <a:rPr lang="en-US" sz="2000" dirty="0" smtClean="0"/>
              <a:t> </a:t>
            </a:r>
            <a:r>
              <a:rPr lang="en-US" sz="2000" dirty="0" err="1" smtClean="0"/>
              <a:t>persamaan</a:t>
            </a:r>
            <a:r>
              <a:rPr lang="en-US" sz="2000" dirty="0" smtClean="0"/>
              <a:t> </a:t>
            </a:r>
            <a:r>
              <a:rPr lang="en-US" sz="2000" dirty="0" err="1" smtClean="0"/>
              <a:t>kecepatan</a:t>
            </a:r>
            <a:r>
              <a:rPr lang="en-US" sz="2000" dirty="0" smtClean="0"/>
              <a:t> </a:t>
            </a:r>
            <a:r>
              <a:rPr lang="en-US" sz="2000" dirty="0" err="1" smtClean="0"/>
              <a:t>konsentrasi</a:t>
            </a:r>
            <a:r>
              <a:rPr lang="en-US" sz="2000" dirty="0" smtClean="0"/>
              <a:t>.</a:t>
            </a:r>
          </a:p>
        </p:txBody>
      </p:sp>
      <p:sp>
        <p:nvSpPr>
          <p:cNvPr id="103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7" name="Object 6"/>
          <p:cNvGraphicFramePr>
            <a:graphicFrameLocks noChangeAspect="1"/>
          </p:cNvGraphicFramePr>
          <p:nvPr>
            <p:extLst>
              <p:ext uri="{D42A27DB-BD31-4B8C-83A1-F6EECF244321}">
                <p14:modId xmlns:p14="http://schemas.microsoft.com/office/powerpoint/2010/main" val="576567502"/>
              </p:ext>
            </p:extLst>
          </p:nvPr>
        </p:nvGraphicFramePr>
        <p:xfrm>
          <a:off x="4114800" y="3505200"/>
          <a:ext cx="1676400" cy="923925"/>
        </p:xfrm>
        <a:graphic>
          <a:graphicData uri="http://schemas.openxmlformats.org/presentationml/2006/ole">
            <mc:AlternateContent xmlns:mc="http://schemas.openxmlformats.org/markup-compatibility/2006">
              <mc:Choice xmlns:v="urn:schemas-microsoft-com:vml" Requires="v">
                <p:oleObj spid="_x0000_s71718" name="Equation" r:id="rId4" imgW="520560" imgH="393480" progId="Equation.3">
                  <p:embed/>
                </p:oleObj>
              </mc:Choice>
              <mc:Fallback>
                <p:oleObj name="Equation" r:id="rId4" imgW="520560" imgH="393480" progId="Equation.3">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505200"/>
                        <a:ext cx="1676400" cy="923925"/>
                      </a:xfrm>
                      <a:prstGeom prst="rect">
                        <a:avLst/>
                      </a:prstGeom>
                      <a:solidFill>
                        <a:srgbClr val="FFA466"/>
                      </a:solidFill>
                    </p:spPr>
                  </p:pic>
                </p:oleObj>
              </mc:Fallback>
            </mc:AlternateContent>
          </a:graphicData>
        </a:graphic>
      </p:graphicFrame>
    </p:spTree>
    <p:extLst>
      <p:ext uri="{BB962C8B-B14F-4D97-AF65-F5344CB8AC3E}">
        <p14:creationId xmlns:p14="http://schemas.microsoft.com/office/powerpoint/2010/main" val="39603846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043490" y="762000"/>
            <a:ext cx="7024744" cy="1143000"/>
          </a:xfrm>
        </p:spPr>
        <p:txBody>
          <a:bodyPr/>
          <a:lstStyle/>
          <a:p>
            <a:pPr eaLnBrk="1" hangingPunct="1"/>
            <a:r>
              <a:rPr lang="en-US" b="1" dirty="0" smtClean="0"/>
              <a:t>Order of Reaction</a:t>
            </a:r>
          </a:p>
        </p:txBody>
      </p:sp>
      <p:sp>
        <p:nvSpPr>
          <p:cNvPr id="22533" name="Rectangle 3"/>
          <p:cNvSpPr>
            <a:spLocks noGrp="1" noChangeArrowheads="1"/>
          </p:cNvSpPr>
          <p:nvPr>
            <p:ph type="body" idx="1"/>
          </p:nvPr>
        </p:nvSpPr>
        <p:spPr/>
        <p:txBody>
          <a:bodyPr>
            <a:normAutofit lnSpcReduction="10000"/>
          </a:bodyPr>
          <a:lstStyle/>
          <a:p>
            <a:pPr>
              <a:lnSpc>
                <a:spcPct val="80000"/>
              </a:lnSpc>
            </a:pPr>
            <a:r>
              <a:rPr lang="id-ID" dirty="0" smtClean="0"/>
              <a:t>Cara </a:t>
            </a:r>
            <a:r>
              <a:rPr lang="id-ID" dirty="0"/>
              <a:t>di mana laju reaksi bervariasi dengan konsentrasi reaktan</a:t>
            </a:r>
            <a:endParaRPr lang="en-US" dirty="0" smtClean="0"/>
          </a:p>
          <a:p>
            <a:pPr>
              <a:lnSpc>
                <a:spcPct val="80000"/>
              </a:lnSpc>
            </a:pPr>
            <a:r>
              <a:rPr lang="id-ID" dirty="0"/>
              <a:t>Kebanyakan proses yang melibatkan ADME dapat diperlakukan sebagai </a:t>
            </a:r>
            <a:r>
              <a:rPr lang="id-ID" dirty="0" smtClean="0"/>
              <a:t>proses</a:t>
            </a:r>
            <a:r>
              <a:rPr lang="en-US" dirty="0" smtClean="0"/>
              <a:t> first- order </a:t>
            </a:r>
          </a:p>
          <a:p>
            <a:pPr>
              <a:lnSpc>
                <a:spcPct val="80000"/>
              </a:lnSpc>
            </a:pPr>
            <a:r>
              <a:rPr lang="id-ID" dirty="0"/>
              <a:t>Beberapa proses degradasi obat dapat diperlakukan </a:t>
            </a:r>
            <a:r>
              <a:rPr lang="id-ID" dirty="0" smtClean="0"/>
              <a:t>baik sebagai</a:t>
            </a:r>
            <a:r>
              <a:rPr lang="en-US" dirty="0" smtClean="0"/>
              <a:t> First </a:t>
            </a:r>
            <a:r>
              <a:rPr lang="en-US" dirty="0" err="1" smtClean="0"/>
              <a:t>atau</a:t>
            </a:r>
            <a:r>
              <a:rPr lang="en-US" dirty="0" smtClean="0"/>
              <a:t> zero order proses</a:t>
            </a:r>
          </a:p>
          <a:p>
            <a:pPr>
              <a:lnSpc>
                <a:spcPct val="80000"/>
              </a:lnSpc>
            </a:pPr>
            <a:r>
              <a:rPr lang="id-ID" dirty="0"/>
              <a:t>Beberapa zat obat mematuhi proses </a:t>
            </a:r>
            <a:r>
              <a:rPr lang="id-ID" dirty="0" smtClean="0"/>
              <a:t>kinetik</a:t>
            </a:r>
            <a:r>
              <a:rPr lang="en-US" dirty="0" smtClean="0"/>
              <a:t> </a:t>
            </a:r>
            <a:r>
              <a:rPr lang="id-ID" dirty="0" smtClean="0"/>
              <a:t>Michaelis </a:t>
            </a:r>
            <a:r>
              <a:rPr lang="id-ID" dirty="0" smtClean="0"/>
              <a:t>Menten </a:t>
            </a:r>
            <a:r>
              <a:rPr lang="id-ID" dirty="0" smtClean="0">
                <a:sym typeface="Wingdings" panose="05000000000000000000" pitchFamily="2" charset="2"/>
              </a:rPr>
              <a:t> enzyme reaction</a:t>
            </a:r>
            <a:endParaRPr lang="en-US" dirty="0" smtClean="0"/>
          </a:p>
        </p:txBody>
      </p:sp>
    </p:spTree>
    <p:extLst>
      <p:ext uri="{BB962C8B-B14F-4D97-AF65-F5344CB8AC3E}">
        <p14:creationId xmlns:p14="http://schemas.microsoft.com/office/powerpoint/2010/main" val="13023846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b="1" smtClean="0"/>
              <a:t>Zero order reaction</a:t>
            </a:r>
          </a:p>
        </p:txBody>
      </p:sp>
      <p:sp>
        <p:nvSpPr>
          <p:cNvPr id="25605" name="Rectangle 3"/>
          <p:cNvSpPr>
            <a:spLocks noGrp="1" noChangeArrowheads="1"/>
          </p:cNvSpPr>
          <p:nvPr>
            <p:ph type="body" idx="1"/>
          </p:nvPr>
        </p:nvSpPr>
        <p:spPr/>
        <p:txBody>
          <a:bodyPr/>
          <a:lstStyle/>
          <a:p>
            <a:r>
              <a:rPr lang="en-US" dirty="0" err="1" smtClean="0"/>
              <a:t>Pada</a:t>
            </a:r>
            <a:r>
              <a:rPr lang="en-US" dirty="0" smtClean="0"/>
              <a:t> </a:t>
            </a:r>
            <a:r>
              <a:rPr lang="en-US" dirty="0" err="1" smtClean="0"/>
              <a:t>tipe</a:t>
            </a:r>
            <a:r>
              <a:rPr lang="en-US" dirty="0" smtClean="0"/>
              <a:t> </a:t>
            </a:r>
            <a:r>
              <a:rPr lang="en-US" dirty="0" err="1" smtClean="0"/>
              <a:t>reaksi</a:t>
            </a:r>
            <a:r>
              <a:rPr lang="en-US" dirty="0" smtClean="0"/>
              <a:t> </a:t>
            </a:r>
            <a:r>
              <a:rPr lang="en-US" dirty="0" err="1" smtClean="0"/>
              <a:t>ini</a:t>
            </a:r>
            <a:r>
              <a:rPr lang="en-US" dirty="0" smtClean="0"/>
              <a:t>, n=o </a:t>
            </a:r>
            <a:r>
              <a:rPr lang="id-ID" dirty="0"/>
              <a:t>dan laju reaksi tidak tergantung pada konsentrasi </a:t>
            </a:r>
            <a:r>
              <a:rPr lang="id-ID" dirty="0" smtClean="0"/>
              <a:t>zat</a:t>
            </a:r>
            <a:r>
              <a:rPr lang="en-US" dirty="0" smtClean="0"/>
              <a:t> yang </a:t>
            </a:r>
            <a:r>
              <a:rPr lang="id-ID" dirty="0" smtClean="0"/>
              <a:t>bereaksi</a:t>
            </a:r>
            <a:endParaRPr lang="en-US" dirty="0" smtClean="0"/>
          </a:p>
          <a:p>
            <a:r>
              <a:rPr lang="en-US" dirty="0" smtClean="0"/>
              <a:t>The rate of change is constant. </a:t>
            </a:r>
          </a:p>
          <a:p>
            <a:r>
              <a:rPr lang="id-ID" dirty="0"/>
              <a:t>Di sini, faktor selain konsentrasi reaktan merupakan faktor pembatas </a:t>
            </a:r>
            <a:r>
              <a:rPr lang="en-US" dirty="0" err="1" smtClean="0"/>
              <a:t>seperti</a:t>
            </a:r>
            <a:r>
              <a:rPr lang="en-US" dirty="0" smtClean="0"/>
              <a:t> solubility or absorption of light (photochemical reactions). </a:t>
            </a:r>
          </a:p>
        </p:txBody>
      </p:sp>
    </p:spTree>
    <p:extLst>
      <p:ext uri="{BB962C8B-B14F-4D97-AF65-F5344CB8AC3E}">
        <p14:creationId xmlns:p14="http://schemas.microsoft.com/office/powerpoint/2010/main" val="9547849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043490" y="762000"/>
            <a:ext cx="7024744" cy="1143000"/>
          </a:xfrm>
        </p:spPr>
        <p:txBody>
          <a:bodyPr/>
          <a:lstStyle/>
          <a:p>
            <a:pPr eaLnBrk="1" hangingPunct="1"/>
            <a:r>
              <a:rPr lang="en-US" b="1" dirty="0" smtClean="0"/>
              <a:t>Zero order reaction (cont.)</a:t>
            </a:r>
          </a:p>
        </p:txBody>
      </p:sp>
      <p:sp>
        <p:nvSpPr>
          <p:cNvPr id="26629" name="Rectangle 3"/>
          <p:cNvSpPr>
            <a:spLocks noGrp="1" noChangeArrowheads="1"/>
          </p:cNvSpPr>
          <p:nvPr>
            <p:ph type="body" idx="1"/>
          </p:nvPr>
        </p:nvSpPr>
        <p:spPr/>
        <p:txBody>
          <a:bodyPr/>
          <a:lstStyle/>
          <a:p>
            <a:pPr>
              <a:lnSpc>
                <a:spcPct val="80000"/>
              </a:lnSpc>
            </a:pPr>
            <a:r>
              <a:rPr lang="id-ID" dirty="0"/>
              <a:t>Ketika kelarutan adalah faktor pembatas, hanya </a:t>
            </a:r>
            <a:r>
              <a:rPr lang="id-ID" dirty="0" smtClean="0"/>
              <a:t>obat </a:t>
            </a:r>
            <a:r>
              <a:rPr lang="id-ID" dirty="0"/>
              <a:t>dalam larutan mengalami degradasi </a:t>
            </a:r>
            <a:r>
              <a:rPr lang="en-US" dirty="0" smtClean="0"/>
              <a:t>:</a:t>
            </a:r>
          </a:p>
          <a:p>
            <a:pPr lvl="1" eaLnBrk="1" hangingPunct="1">
              <a:lnSpc>
                <a:spcPct val="80000"/>
              </a:lnSpc>
            </a:pPr>
            <a:r>
              <a:rPr lang="en-US" i="1" dirty="0" smtClean="0"/>
              <a:t>As the drug is consumed in the </a:t>
            </a:r>
            <a:r>
              <a:rPr lang="en-US" i="1" dirty="0" err="1" smtClean="0"/>
              <a:t>degradative</a:t>
            </a:r>
            <a:r>
              <a:rPr lang="en-US" i="1" dirty="0" smtClean="0"/>
              <a:t> reaction, more drug goes into solution until all solid (C) has reacted. </a:t>
            </a:r>
          </a:p>
          <a:p>
            <a:pPr lvl="1" eaLnBrk="1" hangingPunct="1">
              <a:lnSpc>
                <a:spcPct val="80000"/>
              </a:lnSpc>
            </a:pPr>
            <a:r>
              <a:rPr lang="en-US" i="1" dirty="0" smtClean="0"/>
              <a:t>Until this has happened, the degradation process will not be dependent on the total conc. of drug but on the proportion in solution, thereby producing a zero order process</a:t>
            </a:r>
            <a:r>
              <a:rPr lang="en-US" sz="2400" dirty="0" smtClean="0"/>
              <a:t>.</a:t>
            </a:r>
          </a:p>
          <a:p>
            <a:pPr eaLnBrk="1" hangingPunct="1">
              <a:lnSpc>
                <a:spcPct val="80000"/>
              </a:lnSpc>
            </a:pPr>
            <a:endParaRPr lang="en-US" sz="2800" dirty="0" smtClean="0"/>
          </a:p>
        </p:txBody>
      </p:sp>
    </p:spTree>
    <p:extLst>
      <p:ext uri="{BB962C8B-B14F-4D97-AF65-F5344CB8AC3E}">
        <p14:creationId xmlns:p14="http://schemas.microsoft.com/office/powerpoint/2010/main" val="2548112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77634" cy="494264"/>
          </a:xfrm>
        </p:spPr>
        <p:txBody>
          <a:bodyPr>
            <a:normAutofit/>
          </a:bodyPr>
          <a:lstStyle/>
          <a:p>
            <a:r>
              <a:rPr lang="en-US" sz="2400" b="1" dirty="0" err="1"/>
              <a:t>Faktor</a:t>
            </a:r>
            <a:r>
              <a:rPr lang="en-US" sz="2400" b="1" dirty="0"/>
              <a:t> yang </a:t>
            </a:r>
            <a:r>
              <a:rPr lang="en-US" sz="2400" b="1" dirty="0" err="1"/>
              <a:t>mempengaruhi</a:t>
            </a:r>
            <a:r>
              <a:rPr lang="en-US" sz="2400" b="1" dirty="0"/>
              <a:t> </a:t>
            </a:r>
            <a:r>
              <a:rPr lang="en-US" sz="2400" b="1" dirty="0" err="1"/>
              <a:t>Stabilitas</a:t>
            </a:r>
            <a:endParaRPr lang="en-US" sz="2400" dirty="0"/>
          </a:p>
        </p:txBody>
      </p:sp>
      <p:sp>
        <p:nvSpPr>
          <p:cNvPr id="4" name="Content Placeholder 3"/>
          <p:cNvSpPr>
            <a:spLocks noGrp="1"/>
          </p:cNvSpPr>
          <p:nvPr>
            <p:ph idx="1"/>
          </p:nvPr>
        </p:nvSpPr>
        <p:spPr>
          <a:xfrm>
            <a:off x="990600" y="1371600"/>
            <a:ext cx="7467600" cy="4876800"/>
          </a:xfrm>
        </p:spPr>
        <p:txBody>
          <a:bodyPr>
            <a:normAutofit fontScale="92500" lnSpcReduction="10000"/>
          </a:bodyPr>
          <a:lstStyle/>
          <a:p>
            <a:r>
              <a:rPr lang="en-US" b="1" dirty="0" err="1"/>
              <a:t>Faktor-faktor</a:t>
            </a:r>
            <a:r>
              <a:rPr lang="en-US" b="1" dirty="0"/>
              <a:t> </a:t>
            </a:r>
            <a:r>
              <a:rPr lang="en-US" b="1" dirty="0" err="1"/>
              <a:t>lingkungan</a:t>
            </a:r>
            <a:endParaRPr lang="en-US" b="1" dirty="0"/>
          </a:p>
          <a:p>
            <a:pPr marL="68580" indent="0">
              <a:buNone/>
            </a:pPr>
            <a:r>
              <a:rPr lang="en-US" dirty="0" smtClean="0"/>
              <a:t>	- </a:t>
            </a:r>
            <a:r>
              <a:rPr lang="en-US" dirty="0" err="1">
                <a:solidFill>
                  <a:schemeClr val="tx1"/>
                </a:solidFill>
              </a:rPr>
              <a:t>Suhu</a:t>
            </a:r>
            <a:r>
              <a:rPr lang="en-US" dirty="0">
                <a:solidFill>
                  <a:schemeClr val="tx1"/>
                </a:solidFill>
              </a:rPr>
              <a:t> </a:t>
            </a:r>
            <a:endParaRPr lang="en-US" dirty="0" smtClean="0">
              <a:solidFill>
                <a:schemeClr val="tx1"/>
              </a:solidFill>
            </a:endParaRPr>
          </a:p>
          <a:p>
            <a:pPr marL="68580" indent="0">
              <a:buNone/>
            </a:pPr>
            <a:r>
              <a:rPr lang="en-US" dirty="0">
                <a:solidFill>
                  <a:schemeClr val="tx1"/>
                </a:solidFill>
              </a:rPr>
              <a:t>	</a:t>
            </a:r>
            <a:r>
              <a:rPr lang="en-US" dirty="0" smtClean="0">
                <a:solidFill>
                  <a:schemeClr val="tx1"/>
                </a:solidFill>
              </a:rPr>
              <a:t>- </a:t>
            </a:r>
            <a:r>
              <a:rPr lang="en-US" dirty="0" err="1">
                <a:solidFill>
                  <a:schemeClr val="tx1"/>
                </a:solidFill>
              </a:rPr>
              <a:t>Cahaya</a:t>
            </a:r>
            <a:endParaRPr lang="en-US" dirty="0">
              <a:solidFill>
                <a:schemeClr val="tx1"/>
              </a:solidFill>
            </a:endParaRPr>
          </a:p>
          <a:p>
            <a:pPr marL="68580" indent="0">
              <a:buNone/>
            </a:pPr>
            <a:r>
              <a:rPr lang="en-US" dirty="0" smtClean="0">
                <a:solidFill>
                  <a:schemeClr val="tx1"/>
                </a:solidFill>
              </a:rPr>
              <a:t>	- </a:t>
            </a:r>
            <a:r>
              <a:rPr lang="en-US" dirty="0" err="1">
                <a:solidFill>
                  <a:schemeClr val="tx1"/>
                </a:solidFill>
              </a:rPr>
              <a:t>Oksigen</a:t>
            </a:r>
            <a:r>
              <a:rPr lang="en-US" dirty="0">
                <a:solidFill>
                  <a:schemeClr val="tx1"/>
                </a:solidFill>
              </a:rPr>
              <a:t> </a:t>
            </a:r>
            <a:endParaRPr lang="en-US" dirty="0" smtClean="0">
              <a:solidFill>
                <a:schemeClr val="tx1"/>
              </a:solidFill>
            </a:endParaRPr>
          </a:p>
          <a:p>
            <a:pPr marL="68580" indent="0">
              <a:buNone/>
            </a:pPr>
            <a:r>
              <a:rPr lang="en-US" dirty="0">
                <a:solidFill>
                  <a:schemeClr val="tx1"/>
                </a:solidFill>
              </a:rPr>
              <a:t>	</a:t>
            </a:r>
            <a:r>
              <a:rPr lang="en-US" dirty="0" smtClean="0">
                <a:solidFill>
                  <a:schemeClr val="tx1"/>
                </a:solidFill>
              </a:rPr>
              <a:t>- </a:t>
            </a:r>
            <a:r>
              <a:rPr lang="en-US" dirty="0">
                <a:solidFill>
                  <a:schemeClr val="tx1"/>
                </a:solidFill>
              </a:rPr>
              <a:t>Moisture</a:t>
            </a:r>
          </a:p>
          <a:p>
            <a:pPr marL="68580" indent="0">
              <a:buNone/>
            </a:pPr>
            <a:r>
              <a:rPr lang="en-US" dirty="0" smtClean="0">
                <a:solidFill>
                  <a:schemeClr val="tx1"/>
                </a:solidFill>
              </a:rPr>
              <a:t>	- </a:t>
            </a:r>
            <a:r>
              <a:rPr lang="en-US" dirty="0" err="1">
                <a:solidFill>
                  <a:schemeClr val="tx1"/>
                </a:solidFill>
              </a:rPr>
              <a:t>Karbon</a:t>
            </a:r>
            <a:r>
              <a:rPr lang="en-US" dirty="0">
                <a:solidFill>
                  <a:schemeClr val="tx1"/>
                </a:solidFill>
              </a:rPr>
              <a:t> </a:t>
            </a:r>
            <a:r>
              <a:rPr lang="en-US" dirty="0" err="1" smtClean="0">
                <a:solidFill>
                  <a:schemeClr val="tx1"/>
                </a:solidFill>
              </a:rPr>
              <a:t>dioksida</a:t>
            </a:r>
            <a:endParaRPr lang="en-US" dirty="0" smtClean="0">
              <a:solidFill>
                <a:schemeClr val="tx1"/>
              </a:solidFill>
            </a:endParaRPr>
          </a:p>
          <a:p>
            <a:r>
              <a:rPr lang="en-US" b="1" dirty="0" err="1"/>
              <a:t>Obat</a:t>
            </a:r>
            <a:r>
              <a:rPr lang="en-US" b="1" dirty="0"/>
              <a:t> </a:t>
            </a:r>
            <a:r>
              <a:rPr lang="en-US" b="1" dirty="0" err="1"/>
              <a:t>atau</a:t>
            </a:r>
            <a:r>
              <a:rPr lang="en-US" b="1" dirty="0"/>
              <a:t> </a:t>
            </a:r>
            <a:r>
              <a:rPr lang="en-US" b="1" dirty="0" err="1"/>
              <a:t>eksipien</a:t>
            </a:r>
            <a:r>
              <a:rPr lang="en-US" b="1" dirty="0"/>
              <a:t> </a:t>
            </a:r>
            <a:r>
              <a:rPr lang="en-US" b="1" dirty="0" err="1"/>
              <a:t>dalam</a:t>
            </a:r>
            <a:r>
              <a:rPr lang="en-US" b="1" dirty="0"/>
              <a:t> </a:t>
            </a:r>
            <a:r>
              <a:rPr lang="en-US" b="1" dirty="0" err="1" smtClean="0"/>
              <a:t>bentuk</a:t>
            </a:r>
            <a:r>
              <a:rPr lang="en-US" b="1" dirty="0" smtClean="0"/>
              <a:t> </a:t>
            </a:r>
            <a:r>
              <a:rPr lang="en-US" b="1" dirty="0" err="1" smtClean="0"/>
              <a:t>sediaan</a:t>
            </a:r>
            <a:endParaRPr lang="en-US" b="1" dirty="0"/>
          </a:p>
          <a:p>
            <a:pPr marL="68580" indent="0">
              <a:buNone/>
            </a:pPr>
            <a:r>
              <a:rPr lang="en-US" dirty="0" smtClean="0"/>
              <a:t>	</a:t>
            </a:r>
            <a:r>
              <a:rPr lang="en-US" dirty="0" smtClean="0">
                <a:solidFill>
                  <a:schemeClr val="tx1"/>
                </a:solidFill>
              </a:rPr>
              <a:t>-</a:t>
            </a:r>
            <a:r>
              <a:rPr lang="en-US" dirty="0" err="1">
                <a:solidFill>
                  <a:schemeClr val="tx1"/>
                </a:solidFill>
              </a:rPr>
              <a:t>Ukuran</a:t>
            </a:r>
            <a:r>
              <a:rPr lang="en-US" dirty="0">
                <a:solidFill>
                  <a:schemeClr val="tx1"/>
                </a:solidFill>
              </a:rPr>
              <a:t> </a:t>
            </a:r>
            <a:r>
              <a:rPr lang="en-US" dirty="0" err="1">
                <a:solidFill>
                  <a:schemeClr val="tx1"/>
                </a:solidFill>
              </a:rPr>
              <a:t>partikel</a:t>
            </a:r>
            <a:r>
              <a:rPr lang="en-US" dirty="0">
                <a:solidFill>
                  <a:schemeClr val="tx1"/>
                </a:solidFill>
              </a:rPr>
              <a:t> </a:t>
            </a:r>
            <a:r>
              <a:rPr lang="en-US" dirty="0" err="1">
                <a:solidFill>
                  <a:schemeClr val="tx1"/>
                </a:solidFill>
              </a:rPr>
              <a:t>obat</a:t>
            </a:r>
            <a:endParaRPr lang="en-US" dirty="0">
              <a:solidFill>
                <a:schemeClr val="tx1"/>
              </a:solidFill>
            </a:endParaRPr>
          </a:p>
          <a:p>
            <a:pPr marL="68580" indent="0">
              <a:buNone/>
            </a:pPr>
            <a:r>
              <a:rPr lang="en-US" dirty="0" smtClean="0">
                <a:solidFill>
                  <a:schemeClr val="tx1"/>
                </a:solidFill>
              </a:rPr>
              <a:t>	-pH</a:t>
            </a:r>
          </a:p>
          <a:p>
            <a:r>
              <a:rPr lang="en-US" b="1" dirty="0" err="1" smtClean="0"/>
              <a:t>Kontaminasi</a:t>
            </a:r>
            <a:r>
              <a:rPr lang="en-US" b="1" dirty="0" smtClean="0"/>
              <a:t> </a:t>
            </a:r>
            <a:r>
              <a:rPr lang="en-US" b="1" dirty="0" err="1"/>
              <a:t>miroba</a:t>
            </a:r>
            <a:endParaRPr lang="en-US" b="1" dirty="0"/>
          </a:p>
          <a:p>
            <a:r>
              <a:rPr lang="en-US" b="1" dirty="0" err="1" smtClean="0"/>
              <a:t>Adanya</a:t>
            </a:r>
            <a:r>
              <a:rPr lang="en-US" b="1" dirty="0" smtClean="0"/>
              <a:t> </a:t>
            </a:r>
            <a:r>
              <a:rPr lang="en-US" b="1" dirty="0" err="1"/>
              <a:t>Kontaminasi</a:t>
            </a:r>
            <a:r>
              <a:rPr lang="en-US" b="1" dirty="0"/>
              <a:t> </a:t>
            </a:r>
            <a:r>
              <a:rPr lang="en-US" b="1" dirty="0" err="1"/>
              <a:t>logam</a:t>
            </a:r>
            <a:endParaRPr lang="en-US" b="1" dirty="0"/>
          </a:p>
          <a:p>
            <a:r>
              <a:rPr lang="en-US" b="1" dirty="0" err="1" smtClean="0"/>
              <a:t>Pelucutan</a:t>
            </a:r>
            <a:r>
              <a:rPr lang="id-ID" b="1" dirty="0" smtClean="0"/>
              <a:t>/pelepasan</a:t>
            </a:r>
            <a:r>
              <a:rPr lang="en-US" b="1" dirty="0" smtClean="0"/>
              <a:t> (</a:t>
            </a:r>
            <a:r>
              <a:rPr lang="en-US" b="1" dirty="0" err="1" smtClean="0">
                <a:solidFill>
                  <a:schemeClr val="accent6">
                    <a:lumMod val="75000"/>
                  </a:schemeClr>
                </a:solidFill>
              </a:rPr>
              <a:t>keluarnya</a:t>
            </a:r>
            <a:r>
              <a:rPr lang="en-US" b="1" dirty="0" smtClean="0">
                <a:solidFill>
                  <a:schemeClr val="accent6">
                    <a:lumMod val="75000"/>
                  </a:schemeClr>
                </a:solidFill>
              </a:rPr>
              <a:t> </a:t>
            </a:r>
            <a:r>
              <a:rPr lang="en-US" b="1" dirty="0" err="1" smtClean="0">
                <a:solidFill>
                  <a:schemeClr val="accent6">
                    <a:lumMod val="75000"/>
                  </a:schemeClr>
                </a:solidFill>
              </a:rPr>
              <a:t>zat</a:t>
            </a:r>
            <a:r>
              <a:rPr lang="en-US" b="1" dirty="0" smtClean="0">
                <a:solidFill>
                  <a:schemeClr val="accent6">
                    <a:lumMod val="75000"/>
                  </a:schemeClr>
                </a:solidFill>
              </a:rPr>
              <a:t> </a:t>
            </a:r>
            <a:r>
              <a:rPr lang="en-US" b="1" dirty="0" err="1" smtClean="0">
                <a:solidFill>
                  <a:schemeClr val="accent6">
                    <a:lumMod val="75000"/>
                  </a:schemeClr>
                </a:solidFill>
              </a:rPr>
              <a:t>tertentu</a:t>
            </a:r>
            <a:r>
              <a:rPr lang="en-US" b="1" dirty="0" smtClean="0"/>
              <a:t>) </a:t>
            </a:r>
            <a:r>
              <a:rPr lang="en-US" b="1" dirty="0" err="1"/>
              <a:t>dari</a:t>
            </a:r>
            <a:r>
              <a:rPr lang="en-US" b="1" dirty="0"/>
              <a:t> </a:t>
            </a:r>
            <a:r>
              <a:rPr lang="en-US" b="1" dirty="0" err="1"/>
              <a:t>wadah</a:t>
            </a:r>
            <a:endParaRPr lang="en-US" b="1" dirty="0"/>
          </a:p>
        </p:txBody>
      </p:sp>
    </p:spTree>
    <p:extLst>
      <p:ext uri="{BB962C8B-B14F-4D97-AF65-F5344CB8AC3E}">
        <p14:creationId xmlns:p14="http://schemas.microsoft.com/office/powerpoint/2010/main" val="3403963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1043490" y="762000"/>
            <a:ext cx="7024744" cy="838200"/>
          </a:xfrm>
        </p:spPr>
        <p:txBody>
          <a:bodyPr/>
          <a:lstStyle/>
          <a:p>
            <a:pPr eaLnBrk="1" hangingPunct="1"/>
            <a:r>
              <a:rPr lang="en-US" b="1" dirty="0" smtClean="0"/>
              <a:t>Zero order reaction (cont.)</a:t>
            </a:r>
          </a:p>
        </p:txBody>
      </p:sp>
      <p:sp>
        <p:nvSpPr>
          <p:cNvPr id="4102" name="Rectangle 3"/>
          <p:cNvSpPr>
            <a:spLocks noGrp="1" noChangeArrowheads="1"/>
          </p:cNvSpPr>
          <p:nvPr>
            <p:ph type="body" idx="1"/>
          </p:nvPr>
        </p:nvSpPr>
        <p:spPr>
          <a:xfrm>
            <a:off x="1043492" y="1905000"/>
            <a:ext cx="6777317" cy="3927629"/>
          </a:xfrm>
        </p:spPr>
        <p:txBody>
          <a:bodyPr/>
          <a:lstStyle/>
          <a:p>
            <a:pPr eaLnBrk="1" hangingPunct="1"/>
            <a:r>
              <a:rPr lang="en-US" dirty="0" smtClean="0"/>
              <a:t>Zero order Equation:</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C</a:t>
            </a:r>
            <a:r>
              <a:rPr lang="en-US" baseline="-25000" dirty="0" smtClean="0"/>
              <a:t>o</a:t>
            </a:r>
            <a:r>
              <a:rPr lang="en-US" dirty="0" smtClean="0"/>
              <a:t>= </a:t>
            </a:r>
            <a:r>
              <a:rPr lang="en-US" dirty="0" err="1" smtClean="0"/>
              <a:t>konsentrasi</a:t>
            </a:r>
            <a:r>
              <a:rPr lang="en-US" dirty="0" smtClean="0"/>
              <a:t> </a:t>
            </a:r>
            <a:r>
              <a:rPr lang="en-US" dirty="0" err="1" smtClean="0"/>
              <a:t>awal</a:t>
            </a:r>
            <a:r>
              <a:rPr lang="en-US" dirty="0" smtClean="0"/>
              <a:t> </a:t>
            </a:r>
            <a:r>
              <a:rPr lang="en-US" dirty="0" err="1" smtClean="0"/>
              <a:t>dari</a:t>
            </a:r>
            <a:r>
              <a:rPr lang="en-US" dirty="0" smtClean="0"/>
              <a:t> </a:t>
            </a:r>
            <a:r>
              <a:rPr lang="en-US" dirty="0" err="1" smtClean="0"/>
              <a:t>reaktan</a:t>
            </a:r>
            <a:r>
              <a:rPr lang="en-US" dirty="0" smtClean="0"/>
              <a:t>,</a:t>
            </a:r>
          </a:p>
          <a:p>
            <a:pPr marL="68580" indent="0" eaLnBrk="1" hangingPunct="1">
              <a:buNone/>
            </a:pPr>
            <a:r>
              <a:rPr lang="en-US" dirty="0"/>
              <a:t>	</a:t>
            </a:r>
            <a:r>
              <a:rPr lang="en-US" dirty="0" smtClean="0"/>
              <a:t>k = reaction rate constant, </a:t>
            </a:r>
          </a:p>
          <a:p>
            <a:pPr marL="68580" indent="0" eaLnBrk="1" hangingPunct="1">
              <a:buNone/>
            </a:pPr>
            <a:r>
              <a:rPr lang="en-US" dirty="0"/>
              <a:t>	</a:t>
            </a:r>
            <a:r>
              <a:rPr lang="en-US" dirty="0" err="1" smtClean="0"/>
              <a:t>dt</a:t>
            </a:r>
            <a:r>
              <a:rPr lang="en-US" dirty="0" smtClean="0"/>
              <a:t> = </a:t>
            </a:r>
            <a:r>
              <a:rPr lang="en-US" dirty="0" err="1" smtClean="0"/>
              <a:t>perubahan</a:t>
            </a:r>
            <a:r>
              <a:rPr lang="en-US" dirty="0" smtClean="0"/>
              <a:t> </a:t>
            </a:r>
            <a:r>
              <a:rPr lang="en-US" dirty="0" err="1" smtClean="0"/>
              <a:t>waktu</a:t>
            </a:r>
            <a:r>
              <a:rPr lang="en-US" dirty="0" smtClean="0"/>
              <a:t>. </a:t>
            </a:r>
          </a:p>
        </p:txBody>
      </p:sp>
      <p:sp>
        <p:nvSpPr>
          <p:cNvPr id="410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098" name="Object 4"/>
          <p:cNvGraphicFramePr>
            <a:graphicFrameLocks noChangeAspect="1"/>
          </p:cNvGraphicFramePr>
          <p:nvPr>
            <p:extLst/>
          </p:nvPr>
        </p:nvGraphicFramePr>
        <p:xfrm>
          <a:off x="4648200" y="2438400"/>
          <a:ext cx="1752600" cy="1040606"/>
        </p:xfrm>
        <a:graphic>
          <a:graphicData uri="http://schemas.openxmlformats.org/presentationml/2006/ole">
            <mc:AlternateContent xmlns:mc="http://schemas.openxmlformats.org/markup-compatibility/2006">
              <mc:Choice xmlns:v="urn:schemas-microsoft-com:vml" Requires="v">
                <p:oleObj spid="_x0000_s232451" name="Equation" r:id="rId4" imgW="660113" imgH="393529" progId="Equation.3">
                  <p:embed/>
                </p:oleObj>
              </mc:Choice>
              <mc:Fallback>
                <p:oleObj name="Equation" r:id="rId4" imgW="660113"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438400"/>
                        <a:ext cx="1752600" cy="1040606"/>
                      </a:xfrm>
                      <a:prstGeom prst="rect">
                        <a:avLst/>
                      </a:prstGeom>
                      <a:solidFill>
                        <a:srgbClr val="FFC299"/>
                      </a:solidFill>
                    </p:spPr>
                  </p:pic>
                </p:oleObj>
              </mc:Fallback>
            </mc:AlternateContent>
          </a:graphicData>
        </a:graphic>
      </p:graphicFrame>
    </p:spTree>
    <p:extLst>
      <p:ext uri="{BB962C8B-B14F-4D97-AF65-F5344CB8AC3E}">
        <p14:creationId xmlns:p14="http://schemas.microsoft.com/office/powerpoint/2010/main" val="29218318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1043490" y="762000"/>
            <a:ext cx="7024744" cy="1143000"/>
          </a:xfrm>
        </p:spPr>
        <p:txBody>
          <a:bodyPr/>
          <a:lstStyle/>
          <a:p>
            <a:pPr eaLnBrk="1" hangingPunct="1"/>
            <a:r>
              <a:rPr lang="en-US" dirty="0" smtClean="0"/>
              <a:t>Zero order processes</a:t>
            </a:r>
          </a:p>
        </p:txBody>
      </p:sp>
      <p:sp>
        <p:nvSpPr>
          <p:cNvPr id="5126" name="Rectangle 3"/>
          <p:cNvSpPr>
            <a:spLocks noGrp="1" noChangeArrowheads="1"/>
          </p:cNvSpPr>
          <p:nvPr>
            <p:ph type="body" idx="1"/>
          </p:nvPr>
        </p:nvSpPr>
        <p:spPr/>
        <p:txBody>
          <a:bodyPr>
            <a:normAutofit lnSpcReduction="10000"/>
          </a:bodyPr>
          <a:lstStyle/>
          <a:p>
            <a:pPr eaLnBrk="1" hangingPunct="1"/>
            <a:r>
              <a:rPr lang="en-US" dirty="0" err="1" smtClean="0"/>
              <a:t>Persamaan</a:t>
            </a:r>
            <a:r>
              <a:rPr lang="en-US" dirty="0" smtClean="0"/>
              <a:t> </a:t>
            </a:r>
            <a:r>
              <a:rPr lang="en-US" dirty="0" err="1" smtClean="0"/>
              <a:t>reaksi</a:t>
            </a:r>
            <a:r>
              <a:rPr lang="en-US" dirty="0" smtClean="0"/>
              <a:t> “zero order” (</a:t>
            </a:r>
            <a:r>
              <a:rPr lang="en-US" dirty="0" err="1" smtClean="0"/>
              <a:t>bentuk</a:t>
            </a:r>
            <a:r>
              <a:rPr lang="en-US" dirty="0" smtClean="0"/>
              <a:t> </a:t>
            </a:r>
            <a:r>
              <a:rPr lang="en-US" dirty="0" err="1" smtClean="0"/>
              <a:t>integrasinya</a:t>
            </a:r>
            <a:r>
              <a:rPr lang="en-US" dirty="0" smtClean="0"/>
              <a:t>):</a:t>
            </a:r>
            <a:r>
              <a:rPr lang="id-ID" dirty="0" smtClean="0">
                <a:sym typeface="Wingdings" panose="05000000000000000000" pitchFamily="2" charset="2"/>
              </a:rPr>
              <a:t> menghitung concentasi pada saat waktu tertentu (</a:t>
            </a:r>
            <a:r>
              <a:rPr lang="id-ID" b="1" i="1" dirty="0" smtClean="0">
                <a:sym typeface="Wingdings" panose="05000000000000000000" pitchFamily="2" charset="2"/>
              </a:rPr>
              <a:t>t</a:t>
            </a:r>
            <a:r>
              <a:rPr lang="id-ID" dirty="0" smtClean="0">
                <a:sym typeface="Wingdings" panose="05000000000000000000" pitchFamily="2" charset="2"/>
              </a:rPr>
              <a:t>)</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b="1" i="1" dirty="0" smtClean="0"/>
              <a:t>C</a:t>
            </a:r>
            <a:r>
              <a:rPr lang="en-US" b="1" i="1" baseline="-25000" dirty="0" smtClean="0"/>
              <a:t>t</a:t>
            </a:r>
            <a:r>
              <a:rPr lang="en-US" dirty="0" smtClean="0"/>
              <a:t>=conc. at time t, C</a:t>
            </a:r>
            <a:r>
              <a:rPr lang="en-US" baseline="-25000" dirty="0" smtClean="0"/>
              <a:t>o</a:t>
            </a:r>
            <a:r>
              <a:rPr lang="en-US" dirty="0" smtClean="0"/>
              <a:t>=conc. at t=0.</a:t>
            </a:r>
          </a:p>
          <a:p>
            <a:pPr eaLnBrk="1" hangingPunct="1"/>
            <a:r>
              <a:rPr lang="en-US" dirty="0" smtClean="0"/>
              <a:t>Plot of C against t gives a straight line with slope of -</a:t>
            </a:r>
            <a:r>
              <a:rPr lang="en-US" dirty="0" err="1" smtClean="0"/>
              <a:t>k</a:t>
            </a:r>
            <a:r>
              <a:rPr lang="en-US" baseline="-25000" dirty="0" err="1" smtClean="0"/>
              <a:t>o</a:t>
            </a:r>
            <a:r>
              <a:rPr lang="en-US" baseline="-25000" dirty="0" smtClean="0"/>
              <a:t> </a:t>
            </a:r>
          </a:p>
          <a:p>
            <a:pPr eaLnBrk="1" hangingPunct="1"/>
            <a:endParaRPr lang="en-US" dirty="0" smtClean="0"/>
          </a:p>
        </p:txBody>
      </p:sp>
      <p:sp>
        <p:nvSpPr>
          <p:cNvPr id="51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5122" name="Object 4"/>
          <p:cNvGraphicFramePr>
            <a:graphicFrameLocks noChangeAspect="1"/>
          </p:cNvGraphicFramePr>
          <p:nvPr>
            <p:extLst>
              <p:ext uri="{D42A27DB-BD31-4B8C-83A1-F6EECF244321}">
                <p14:modId xmlns:p14="http://schemas.microsoft.com/office/powerpoint/2010/main" val="1784809937"/>
              </p:ext>
            </p:extLst>
          </p:nvPr>
        </p:nvGraphicFramePr>
        <p:xfrm>
          <a:off x="3733800" y="3548647"/>
          <a:ext cx="2756819" cy="947153"/>
        </p:xfrm>
        <a:graphic>
          <a:graphicData uri="http://schemas.openxmlformats.org/presentationml/2006/ole">
            <mc:AlternateContent xmlns:mc="http://schemas.openxmlformats.org/markup-compatibility/2006">
              <mc:Choice xmlns:v="urn:schemas-microsoft-com:vml" Requires="v">
                <p:oleObj spid="_x0000_s233475" name="Equation" r:id="rId4" imgW="761669" imgH="228501" progId="Equation.3">
                  <p:embed/>
                </p:oleObj>
              </mc:Choice>
              <mc:Fallback>
                <p:oleObj name="Equation" r:id="rId4" imgW="761669"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548647"/>
                        <a:ext cx="2756819" cy="947153"/>
                      </a:xfrm>
                      <a:prstGeom prst="rect">
                        <a:avLst/>
                      </a:prstGeom>
                      <a:solidFill>
                        <a:srgbClr val="FFC299"/>
                      </a:solidFill>
                    </p:spPr>
                  </p:pic>
                </p:oleObj>
              </mc:Fallback>
            </mc:AlternateContent>
          </a:graphicData>
        </a:graphic>
      </p:graphicFrame>
    </p:spTree>
    <p:extLst>
      <p:ext uri="{BB962C8B-B14F-4D97-AF65-F5344CB8AC3E}">
        <p14:creationId xmlns:p14="http://schemas.microsoft.com/office/powerpoint/2010/main" val="38052472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1043490" y="1027664"/>
            <a:ext cx="7024744" cy="945653"/>
          </a:xfrm>
        </p:spPr>
        <p:txBody>
          <a:bodyPr>
            <a:normAutofit fontScale="90000"/>
          </a:bodyPr>
          <a:lstStyle/>
          <a:p>
            <a:pPr eaLnBrk="1" hangingPunct="1"/>
            <a:r>
              <a:rPr lang="en-US" sz="3800" b="1" dirty="0" smtClean="0"/>
              <a:t>Concentration versus time (Zero-order plot) </a:t>
            </a:r>
          </a:p>
        </p:txBody>
      </p:sp>
      <p:grpSp>
        <p:nvGrpSpPr>
          <p:cNvPr id="27653" name="Group 3"/>
          <p:cNvGrpSpPr>
            <a:grpSpLocks noChangeAspect="1"/>
          </p:cNvGrpSpPr>
          <p:nvPr/>
        </p:nvGrpSpPr>
        <p:grpSpPr bwMode="auto">
          <a:xfrm>
            <a:off x="1905000" y="2286000"/>
            <a:ext cx="5473032" cy="3505200"/>
            <a:chOff x="1848" y="2556"/>
            <a:chExt cx="8640" cy="5220"/>
          </a:xfrm>
          <a:solidFill>
            <a:schemeClr val="bg2">
              <a:lumMod val="40000"/>
              <a:lumOff val="60000"/>
            </a:schemeClr>
          </a:solidFill>
        </p:grpSpPr>
        <p:sp>
          <p:nvSpPr>
            <p:cNvPr id="27654" name="AutoShape 4"/>
            <p:cNvSpPr>
              <a:spLocks noChangeAspect="1" noChangeArrowheads="1"/>
            </p:cNvSpPr>
            <p:nvPr/>
          </p:nvSpPr>
          <p:spPr bwMode="auto">
            <a:xfrm>
              <a:off x="1848" y="2556"/>
              <a:ext cx="8640" cy="5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5" name="Line 5"/>
            <p:cNvSpPr>
              <a:spLocks noChangeShapeType="1"/>
            </p:cNvSpPr>
            <p:nvPr/>
          </p:nvSpPr>
          <p:spPr bwMode="auto">
            <a:xfrm>
              <a:off x="4188" y="3276"/>
              <a:ext cx="0" cy="3780"/>
            </a:xfrm>
            <a:prstGeom prst="line">
              <a:avLst/>
            </a:prstGeom>
            <a:grpFill/>
            <a:ln w="9525">
              <a:solidFill>
                <a:srgbClr val="000000"/>
              </a:solidFill>
              <a:round/>
              <a:headEnd/>
              <a:tailEnd/>
            </a:ln>
            <a:extLst/>
          </p:spPr>
          <p:txBody>
            <a:bodyPr/>
            <a:lstStyle/>
            <a:p>
              <a:endParaRPr lang="en-US"/>
            </a:p>
          </p:txBody>
        </p:sp>
        <p:sp>
          <p:nvSpPr>
            <p:cNvPr id="27656" name="Line 6"/>
            <p:cNvSpPr>
              <a:spLocks noChangeShapeType="1"/>
            </p:cNvSpPr>
            <p:nvPr/>
          </p:nvSpPr>
          <p:spPr bwMode="auto">
            <a:xfrm>
              <a:off x="4188" y="7056"/>
              <a:ext cx="4860" cy="0"/>
            </a:xfrm>
            <a:prstGeom prst="line">
              <a:avLst/>
            </a:prstGeom>
            <a:grpFill/>
            <a:ln w="9525">
              <a:solidFill>
                <a:srgbClr val="000000"/>
              </a:solidFill>
              <a:round/>
              <a:headEnd/>
              <a:tailEnd/>
            </a:ln>
            <a:extLst/>
          </p:spPr>
          <p:txBody>
            <a:bodyPr/>
            <a:lstStyle/>
            <a:p>
              <a:endParaRPr lang="en-US"/>
            </a:p>
          </p:txBody>
        </p:sp>
        <p:sp>
          <p:nvSpPr>
            <p:cNvPr id="27657" name="Line 7"/>
            <p:cNvSpPr>
              <a:spLocks noChangeShapeType="1"/>
            </p:cNvSpPr>
            <p:nvPr/>
          </p:nvSpPr>
          <p:spPr bwMode="auto">
            <a:xfrm>
              <a:off x="4548" y="3996"/>
              <a:ext cx="2520" cy="2520"/>
            </a:xfrm>
            <a:prstGeom prst="line">
              <a:avLst/>
            </a:prstGeom>
            <a:grpFill/>
            <a:ln w="9525">
              <a:solidFill>
                <a:srgbClr val="000080"/>
              </a:solidFill>
              <a:round/>
              <a:headEnd/>
              <a:tailEnd/>
            </a:ln>
            <a:extLst/>
          </p:spPr>
          <p:txBody>
            <a:bodyPr/>
            <a:lstStyle/>
            <a:p>
              <a:endParaRPr lang="en-US"/>
            </a:p>
          </p:txBody>
        </p:sp>
        <p:sp>
          <p:nvSpPr>
            <p:cNvPr id="27658" name="Text Box 8"/>
            <p:cNvSpPr txBox="1">
              <a:spLocks noChangeArrowheads="1"/>
            </p:cNvSpPr>
            <p:nvPr/>
          </p:nvSpPr>
          <p:spPr bwMode="auto">
            <a:xfrm>
              <a:off x="2928" y="4176"/>
              <a:ext cx="900" cy="7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Conc</a:t>
              </a:r>
            </a:p>
          </p:txBody>
        </p:sp>
        <p:sp>
          <p:nvSpPr>
            <p:cNvPr id="27659" name="Line 9"/>
            <p:cNvSpPr>
              <a:spLocks noChangeShapeType="1"/>
            </p:cNvSpPr>
            <p:nvPr/>
          </p:nvSpPr>
          <p:spPr bwMode="auto">
            <a:xfrm flipV="1">
              <a:off x="3468" y="3096"/>
              <a:ext cx="0" cy="540"/>
            </a:xfrm>
            <a:prstGeom prst="line">
              <a:avLst/>
            </a:prstGeom>
            <a:grpFill/>
            <a:ln w="9525">
              <a:solidFill>
                <a:srgbClr val="000000"/>
              </a:solidFill>
              <a:round/>
              <a:headEnd/>
              <a:tailEnd type="triangle" w="med" len="med"/>
            </a:ln>
            <a:extLst/>
          </p:spPr>
          <p:txBody>
            <a:bodyPr/>
            <a:lstStyle/>
            <a:p>
              <a:endParaRPr lang="en-US"/>
            </a:p>
          </p:txBody>
        </p:sp>
        <p:sp>
          <p:nvSpPr>
            <p:cNvPr id="27660" name="Text Box 10"/>
            <p:cNvSpPr txBox="1">
              <a:spLocks noChangeArrowheads="1"/>
            </p:cNvSpPr>
            <p:nvPr/>
          </p:nvSpPr>
          <p:spPr bwMode="auto">
            <a:xfrm>
              <a:off x="7128" y="7236"/>
              <a:ext cx="1440" cy="5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Time</a:t>
              </a:r>
            </a:p>
          </p:txBody>
        </p:sp>
        <p:sp>
          <p:nvSpPr>
            <p:cNvPr id="27661" name="Text Box 11"/>
            <p:cNvSpPr txBox="1">
              <a:spLocks noChangeArrowheads="1"/>
            </p:cNvSpPr>
            <p:nvPr/>
          </p:nvSpPr>
          <p:spPr bwMode="auto">
            <a:xfrm>
              <a:off x="5988" y="4536"/>
              <a:ext cx="2160" cy="5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Slope = -k</a:t>
              </a:r>
              <a:r>
                <a:rPr lang="en-US" sz="1600" baseline="-25000"/>
                <a:t>0</a:t>
              </a:r>
            </a:p>
          </p:txBody>
        </p:sp>
        <p:sp>
          <p:nvSpPr>
            <p:cNvPr id="27662" name="Line 12"/>
            <p:cNvSpPr>
              <a:spLocks noChangeShapeType="1"/>
            </p:cNvSpPr>
            <p:nvPr/>
          </p:nvSpPr>
          <p:spPr bwMode="auto">
            <a:xfrm>
              <a:off x="8688" y="7596"/>
              <a:ext cx="720" cy="0"/>
            </a:xfrm>
            <a:prstGeom prst="line">
              <a:avLst/>
            </a:prstGeom>
            <a:grpFill/>
            <a:ln w="9525">
              <a:solidFill>
                <a:srgbClr val="000000"/>
              </a:solidFill>
              <a:round/>
              <a:headEnd/>
              <a:tailEnd type="triangle" w="med" len="med"/>
            </a:ln>
            <a:extLst/>
          </p:spPr>
          <p:txBody>
            <a:bodyPr/>
            <a:lstStyle/>
            <a:p>
              <a:endParaRPr lang="en-US"/>
            </a:p>
          </p:txBody>
        </p:sp>
      </p:grpSp>
    </p:spTree>
    <p:extLst>
      <p:ext uri="{BB962C8B-B14F-4D97-AF65-F5344CB8AC3E}">
        <p14:creationId xmlns:p14="http://schemas.microsoft.com/office/powerpoint/2010/main" val="8967912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043490" y="990600"/>
            <a:ext cx="7024744" cy="875264"/>
          </a:xfrm>
        </p:spPr>
        <p:txBody>
          <a:bodyPr>
            <a:normAutofit fontScale="90000"/>
          </a:bodyPr>
          <a:lstStyle/>
          <a:p>
            <a:pPr eaLnBrk="1" hangingPunct="1"/>
            <a:r>
              <a:rPr lang="en-US" dirty="0" smtClean="0"/>
              <a:t>Reaction half-life (Zero-order)</a:t>
            </a:r>
          </a:p>
        </p:txBody>
      </p:sp>
      <p:sp>
        <p:nvSpPr>
          <p:cNvPr id="6150" name="Rectangle 3"/>
          <p:cNvSpPr>
            <a:spLocks noGrp="1" noChangeArrowheads="1"/>
          </p:cNvSpPr>
          <p:nvPr>
            <p:ph type="body" idx="1"/>
          </p:nvPr>
        </p:nvSpPr>
        <p:spPr>
          <a:xfrm>
            <a:off x="990600" y="2057400"/>
            <a:ext cx="6830209" cy="3775229"/>
          </a:xfrm>
        </p:spPr>
        <p:txBody>
          <a:bodyPr/>
          <a:lstStyle/>
          <a:p>
            <a:r>
              <a:rPr lang="id-ID" dirty="0"/>
              <a:t>Untuk reaksi orde nol, waktu untuk 50% reaksi, t</a:t>
            </a:r>
            <a:r>
              <a:rPr lang="id-ID" baseline="-25000" dirty="0"/>
              <a:t>½</a:t>
            </a:r>
            <a:r>
              <a:rPr lang="id-ID" dirty="0"/>
              <a:t>, diberikan sebagai </a:t>
            </a:r>
            <a:r>
              <a:rPr lang="en-US" dirty="0" smtClean="0"/>
              <a:t>:</a:t>
            </a:r>
          </a:p>
        </p:txBody>
      </p:sp>
      <p:sp>
        <p:nvSpPr>
          <p:cNvPr id="6151"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146" name="Object 4"/>
          <p:cNvGraphicFramePr>
            <a:graphicFrameLocks noChangeAspect="1"/>
          </p:cNvGraphicFramePr>
          <p:nvPr/>
        </p:nvGraphicFramePr>
        <p:xfrm>
          <a:off x="2971800" y="2906713"/>
          <a:ext cx="3657600" cy="1431925"/>
        </p:xfrm>
        <a:graphic>
          <a:graphicData uri="http://schemas.openxmlformats.org/presentationml/2006/ole">
            <mc:AlternateContent xmlns:mc="http://schemas.openxmlformats.org/markup-compatibility/2006">
              <mc:Choice xmlns:v="urn:schemas-microsoft-com:vml" Requires="v">
                <p:oleObj spid="_x0000_s234499" name="Equation" r:id="rId4" imgW="1091726" imgH="431613" progId="Equation.3">
                  <p:embed/>
                </p:oleObj>
              </mc:Choice>
              <mc:Fallback>
                <p:oleObj name="Equation" r:id="rId4" imgW="1091726"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906713"/>
                        <a:ext cx="3657600" cy="143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385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1043490" y="381000"/>
            <a:ext cx="7024744" cy="1143000"/>
          </a:xfrm>
        </p:spPr>
        <p:txBody>
          <a:bodyPr/>
          <a:lstStyle/>
          <a:p>
            <a:pPr eaLnBrk="1" hangingPunct="1"/>
            <a:r>
              <a:rPr lang="en-US" b="1" dirty="0" smtClean="0"/>
              <a:t>First Order Kinetics</a:t>
            </a:r>
          </a:p>
        </p:txBody>
      </p:sp>
      <p:sp>
        <p:nvSpPr>
          <p:cNvPr id="2054" name="Rectangle 3"/>
          <p:cNvSpPr>
            <a:spLocks noGrp="1" noChangeArrowheads="1"/>
          </p:cNvSpPr>
          <p:nvPr>
            <p:ph type="body" idx="1"/>
          </p:nvPr>
        </p:nvSpPr>
        <p:spPr>
          <a:xfrm>
            <a:off x="1043492" y="1524000"/>
            <a:ext cx="7338508" cy="4724400"/>
          </a:xfrm>
        </p:spPr>
        <p:txBody>
          <a:bodyPr>
            <a:normAutofit/>
          </a:bodyPr>
          <a:lstStyle/>
          <a:p>
            <a:pPr>
              <a:lnSpc>
                <a:spcPct val="90000"/>
              </a:lnSpc>
            </a:pPr>
            <a:r>
              <a:rPr lang="en-US" dirty="0" smtClean="0"/>
              <a:t>n=1 </a:t>
            </a:r>
            <a:r>
              <a:rPr lang="id-ID" dirty="0"/>
              <a:t>dan laju reaksi tergantung pada konsentrasi suatu reaktan dalam formulasi</a:t>
            </a:r>
            <a:r>
              <a:rPr lang="en-US" dirty="0" smtClean="0"/>
              <a:t>.</a:t>
            </a:r>
          </a:p>
          <a:p>
            <a:pPr>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marL="68580" indent="0" eaLnBrk="1" hangingPunct="1">
              <a:lnSpc>
                <a:spcPct val="90000"/>
              </a:lnSpc>
              <a:buNone/>
            </a:pPr>
            <a:r>
              <a:rPr lang="en-US" dirty="0" smtClean="0"/>
              <a:t>			</a:t>
            </a:r>
          </a:p>
          <a:p>
            <a:pPr eaLnBrk="1" hangingPunct="1">
              <a:lnSpc>
                <a:spcPct val="90000"/>
              </a:lnSpc>
            </a:pPr>
            <a:r>
              <a:rPr lang="en-US" b="1" dirty="0" smtClean="0"/>
              <a:t>C</a:t>
            </a:r>
            <a:r>
              <a:rPr lang="en-US" dirty="0" smtClean="0"/>
              <a:t> </a:t>
            </a:r>
            <a:r>
              <a:rPr lang="en-US" dirty="0" err="1" smtClean="0"/>
              <a:t>adalah</a:t>
            </a:r>
            <a:r>
              <a:rPr lang="en-US" dirty="0" smtClean="0"/>
              <a:t> </a:t>
            </a:r>
            <a:r>
              <a:rPr lang="en-US" dirty="0" err="1" smtClean="0"/>
              <a:t>konsentrasi</a:t>
            </a:r>
            <a:r>
              <a:rPr lang="en-US" dirty="0" smtClean="0"/>
              <a:t> </a:t>
            </a:r>
            <a:r>
              <a:rPr lang="en-US" dirty="0" err="1" smtClean="0"/>
              <a:t>dari</a:t>
            </a:r>
            <a:r>
              <a:rPr lang="en-US" dirty="0" smtClean="0"/>
              <a:t> yang </a:t>
            </a:r>
            <a:r>
              <a:rPr lang="en-US" dirty="0" err="1" smtClean="0"/>
              <a:t>tersisisa</a:t>
            </a:r>
            <a:r>
              <a:rPr lang="en-US" dirty="0" smtClean="0"/>
              <a:t> </a:t>
            </a:r>
            <a:r>
              <a:rPr lang="en-US" dirty="0" err="1" smtClean="0"/>
              <a:t>baik</a:t>
            </a:r>
            <a:r>
              <a:rPr lang="en-US" dirty="0" smtClean="0"/>
              <a:t> </a:t>
            </a:r>
            <a:r>
              <a:rPr lang="en-US" dirty="0" err="1" smtClean="0"/>
              <a:t>itu</a:t>
            </a:r>
            <a:r>
              <a:rPr lang="en-US" dirty="0" smtClean="0"/>
              <a:t> “un-decomposed”, “unabsorbed”, “yet to be distributed”, “metabolized” </a:t>
            </a:r>
            <a:r>
              <a:rPr lang="en-US" dirty="0" err="1" smtClean="0"/>
              <a:t>atau</a:t>
            </a:r>
            <a:r>
              <a:rPr lang="en-US" dirty="0" smtClean="0"/>
              <a:t> “excreted” </a:t>
            </a:r>
            <a:r>
              <a:rPr lang="en-US" dirty="0" err="1" smtClean="0"/>
              <a:t>pada</a:t>
            </a:r>
            <a:r>
              <a:rPr lang="en-US" dirty="0" smtClean="0"/>
              <a:t> </a:t>
            </a:r>
            <a:r>
              <a:rPr lang="en-US" dirty="0" err="1" smtClean="0"/>
              <a:t>waktu</a:t>
            </a:r>
            <a:r>
              <a:rPr lang="en-US" dirty="0" smtClean="0"/>
              <a:t> </a:t>
            </a:r>
            <a:r>
              <a:rPr lang="en-US" b="1" dirty="0" smtClean="0"/>
              <a:t>t</a:t>
            </a:r>
            <a:r>
              <a:rPr lang="en-US" dirty="0" smtClean="0"/>
              <a:t> </a:t>
            </a:r>
          </a:p>
          <a:p>
            <a:pPr eaLnBrk="1" hangingPunct="1">
              <a:lnSpc>
                <a:spcPct val="90000"/>
              </a:lnSpc>
            </a:pPr>
            <a:r>
              <a:rPr lang="en-US" b="1" i="1" dirty="0" smtClean="0"/>
              <a:t>k</a:t>
            </a:r>
            <a:r>
              <a:rPr lang="en-US" dirty="0" smtClean="0"/>
              <a:t> </a:t>
            </a:r>
            <a:r>
              <a:rPr lang="en-US" dirty="0" err="1" smtClean="0"/>
              <a:t>adalah</a:t>
            </a:r>
            <a:r>
              <a:rPr lang="en-US" dirty="0" smtClean="0"/>
              <a:t> “first” order rate constant. </a:t>
            </a:r>
          </a:p>
        </p:txBody>
      </p:sp>
      <p:sp>
        <p:nvSpPr>
          <p:cNvPr id="20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050" name="Object 5"/>
          <p:cNvGraphicFramePr>
            <a:graphicFrameLocks noChangeAspect="1"/>
          </p:cNvGraphicFramePr>
          <p:nvPr>
            <p:extLst>
              <p:ext uri="{D42A27DB-BD31-4B8C-83A1-F6EECF244321}">
                <p14:modId xmlns:p14="http://schemas.microsoft.com/office/powerpoint/2010/main" val="2259325508"/>
              </p:ext>
            </p:extLst>
          </p:nvPr>
        </p:nvGraphicFramePr>
        <p:xfrm>
          <a:off x="1982788" y="2895600"/>
          <a:ext cx="1825625" cy="838200"/>
        </p:xfrm>
        <a:graphic>
          <a:graphicData uri="http://schemas.openxmlformats.org/presentationml/2006/ole">
            <mc:AlternateContent xmlns:mc="http://schemas.openxmlformats.org/markup-compatibility/2006">
              <mc:Choice xmlns:v="urn:schemas-microsoft-com:vml" Requires="v">
                <p:oleObj spid="_x0000_s72741" name="Equation" r:id="rId4" imgW="774360" imgH="393480" progId="Equation.3">
                  <p:embed/>
                </p:oleObj>
              </mc:Choice>
              <mc:Fallback>
                <p:oleObj name="Equation" r:id="rId4" imgW="774360" imgH="393480" progId="Equation.3">
                  <p:embed/>
                  <p:pic>
                    <p:nvPicPr>
                      <p:cNvPr id="0" name="Picture 20"/>
                      <p:cNvPicPr>
                        <a:picLocks noChangeAspect="1" noChangeArrowheads="1"/>
                      </p:cNvPicPr>
                      <p:nvPr/>
                    </p:nvPicPr>
                    <p:blipFill>
                      <a:blip r:embed="rId5"/>
                      <a:srcRect/>
                      <a:stretch>
                        <a:fillRect/>
                      </a:stretch>
                    </p:blipFill>
                    <p:spPr bwMode="auto">
                      <a:xfrm>
                        <a:off x="1982788" y="2895600"/>
                        <a:ext cx="18256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4046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a:xfrm>
            <a:off x="1043490" y="533400"/>
            <a:ext cx="7024744" cy="1143000"/>
          </a:xfrm>
        </p:spPr>
        <p:txBody>
          <a:bodyPr/>
          <a:lstStyle/>
          <a:p>
            <a:pPr eaLnBrk="1" hangingPunct="1"/>
            <a:r>
              <a:rPr lang="en-US" b="1" dirty="0" smtClean="0"/>
              <a:t>First Order Kinetics (cont.)</a:t>
            </a:r>
          </a:p>
        </p:txBody>
      </p:sp>
      <p:sp>
        <p:nvSpPr>
          <p:cNvPr id="3079" name="Rectangle 3"/>
          <p:cNvSpPr>
            <a:spLocks noGrp="1" noChangeArrowheads="1"/>
          </p:cNvSpPr>
          <p:nvPr>
            <p:ph type="body" idx="1"/>
          </p:nvPr>
        </p:nvSpPr>
        <p:spPr>
          <a:xfrm>
            <a:off x="1043492" y="1828800"/>
            <a:ext cx="6881308" cy="4267200"/>
          </a:xfrm>
        </p:spPr>
        <p:txBody>
          <a:bodyPr/>
          <a:lstStyle/>
          <a:p>
            <a:pPr eaLnBrk="1" hangingPunct="1"/>
            <a:r>
              <a:rPr lang="en-US" dirty="0" err="1" smtClean="0"/>
              <a:t>Bentuk</a:t>
            </a:r>
            <a:r>
              <a:rPr lang="en-US" dirty="0" smtClean="0"/>
              <a:t> </a:t>
            </a:r>
            <a:r>
              <a:rPr lang="en-US" dirty="0" err="1" smtClean="0"/>
              <a:t>Integrasi</a:t>
            </a:r>
            <a:r>
              <a:rPr lang="en-US" dirty="0" smtClean="0"/>
              <a:t> </a:t>
            </a:r>
            <a:r>
              <a:rPr lang="en-US" dirty="0" err="1" smtClean="0"/>
              <a:t>dari</a:t>
            </a:r>
            <a:r>
              <a:rPr lang="en-US" dirty="0" smtClean="0"/>
              <a:t> </a:t>
            </a:r>
            <a:r>
              <a:rPr lang="en-US" dirty="0" err="1" smtClean="0"/>
              <a:t>persamaan</a:t>
            </a:r>
            <a:r>
              <a:rPr lang="en-US" dirty="0" smtClean="0"/>
              <a:t> </a:t>
            </a:r>
            <a:r>
              <a:rPr lang="en-US" dirty="0" err="1" smtClean="0"/>
              <a:t>diatas</a:t>
            </a:r>
            <a:r>
              <a:rPr lang="en-US" dirty="0" smtClean="0"/>
              <a:t> </a:t>
            </a:r>
            <a:r>
              <a:rPr lang="en-US" dirty="0" err="1" smtClean="0"/>
              <a:t>adalah</a:t>
            </a:r>
            <a:r>
              <a:rPr lang="en-US" dirty="0" smtClean="0"/>
              <a:t> </a:t>
            </a:r>
            <a:r>
              <a:rPr lang="en-US" dirty="0" err="1" smtClean="0"/>
              <a:t>sbb</a:t>
            </a:r>
            <a:r>
              <a:rPr lang="en-US" dirty="0" smtClean="0"/>
              <a:t>:</a:t>
            </a:r>
          </a:p>
          <a:p>
            <a:pPr eaLnBrk="1" hangingPunct="1"/>
            <a:endParaRPr lang="en-US" dirty="0" smtClean="0"/>
          </a:p>
          <a:p>
            <a:pPr eaLnBrk="1" hangingPunct="1"/>
            <a:endParaRPr lang="en-US" dirty="0" smtClean="0"/>
          </a:p>
          <a:p>
            <a:pPr eaLnBrk="1" hangingPunct="1"/>
            <a:r>
              <a:rPr lang="en-US" dirty="0" err="1" smtClean="0"/>
              <a:t>Dalam</a:t>
            </a:r>
            <a:r>
              <a:rPr lang="en-US" dirty="0" smtClean="0"/>
              <a:t> </a:t>
            </a:r>
            <a:r>
              <a:rPr lang="en-US" dirty="0" err="1" smtClean="0"/>
              <a:t>penataan</a:t>
            </a:r>
            <a:r>
              <a:rPr lang="en-US" dirty="0" smtClean="0"/>
              <a:t> </a:t>
            </a:r>
            <a:r>
              <a:rPr lang="en-US" dirty="0" err="1" smtClean="0"/>
              <a:t>ulang</a:t>
            </a:r>
            <a:r>
              <a:rPr lang="en-US" dirty="0" smtClean="0"/>
              <a:t> </a:t>
            </a:r>
            <a:r>
              <a:rPr lang="en-US" dirty="0" err="1" smtClean="0"/>
              <a:t>dan</a:t>
            </a:r>
            <a:r>
              <a:rPr lang="en-US" dirty="0" smtClean="0"/>
              <a:t> </a:t>
            </a:r>
            <a:r>
              <a:rPr lang="en-US" dirty="0" err="1" smtClean="0"/>
              <a:t>dikonversi</a:t>
            </a:r>
            <a:r>
              <a:rPr lang="en-US" dirty="0" smtClean="0"/>
              <a:t> </a:t>
            </a:r>
            <a:r>
              <a:rPr lang="en-US" dirty="0" err="1" smtClean="0"/>
              <a:t>dalam</a:t>
            </a:r>
            <a:r>
              <a:rPr lang="en-US" dirty="0" smtClean="0"/>
              <a:t> log </a:t>
            </a:r>
            <a:r>
              <a:rPr lang="en-US" dirty="0" err="1" smtClean="0"/>
              <a:t>dengan</a:t>
            </a:r>
            <a:r>
              <a:rPr lang="en-US" dirty="0" smtClean="0"/>
              <a:t> basis 10 </a:t>
            </a:r>
            <a:r>
              <a:rPr lang="en-US" dirty="0" err="1" smtClean="0"/>
              <a:t>menjadi</a:t>
            </a:r>
            <a:r>
              <a:rPr lang="en-US" dirty="0" smtClean="0"/>
              <a:t> </a:t>
            </a:r>
            <a:r>
              <a:rPr lang="en-US" dirty="0" err="1" smtClean="0"/>
              <a:t>sbb</a:t>
            </a:r>
            <a:r>
              <a:rPr lang="en-US" dirty="0" smtClean="0"/>
              <a:t>: </a:t>
            </a:r>
          </a:p>
          <a:p>
            <a:pPr eaLnBrk="1" hangingPunct="1"/>
            <a:endParaRPr lang="en-US" dirty="0" smtClean="0"/>
          </a:p>
        </p:txBody>
      </p:sp>
      <p:sp>
        <p:nvSpPr>
          <p:cNvPr id="3080" name="Rectangle 4"/>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074" name="Object 5"/>
          <p:cNvGraphicFramePr>
            <a:graphicFrameLocks noChangeAspect="1"/>
          </p:cNvGraphicFramePr>
          <p:nvPr>
            <p:extLst>
              <p:ext uri="{D42A27DB-BD31-4B8C-83A1-F6EECF244321}">
                <p14:modId xmlns:p14="http://schemas.microsoft.com/office/powerpoint/2010/main" val="999596473"/>
              </p:ext>
            </p:extLst>
          </p:nvPr>
        </p:nvGraphicFramePr>
        <p:xfrm>
          <a:off x="3505200" y="2438400"/>
          <a:ext cx="3810000" cy="762000"/>
        </p:xfrm>
        <a:graphic>
          <a:graphicData uri="http://schemas.openxmlformats.org/presentationml/2006/ole">
            <mc:AlternateContent xmlns:mc="http://schemas.openxmlformats.org/markup-compatibility/2006">
              <mc:Choice xmlns:v="urn:schemas-microsoft-com:vml" Requires="v">
                <p:oleObj spid="_x0000_s73798" name="Equation" r:id="rId4" imgW="1409700" imgH="228600" progId="Equation.3">
                  <p:embed/>
                </p:oleObj>
              </mc:Choice>
              <mc:Fallback>
                <p:oleObj name="Equation" r:id="rId4" imgW="1409700" imgH="228600" progId="Equation.3">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438400"/>
                        <a:ext cx="3810000" cy="762000"/>
                      </a:xfrm>
                      <a:prstGeom prst="rect">
                        <a:avLst/>
                      </a:prstGeom>
                      <a:solidFill>
                        <a:srgbClr val="FFA466"/>
                      </a:solidFill>
                    </p:spPr>
                  </p:pic>
                </p:oleObj>
              </mc:Fallback>
            </mc:AlternateContent>
          </a:graphicData>
        </a:graphic>
      </p:graphicFrame>
      <p:sp>
        <p:nvSpPr>
          <p:cNvPr id="308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075" name="Object 7"/>
          <p:cNvGraphicFramePr>
            <a:graphicFrameLocks noChangeAspect="1"/>
          </p:cNvGraphicFramePr>
          <p:nvPr>
            <p:extLst>
              <p:ext uri="{D42A27DB-BD31-4B8C-83A1-F6EECF244321}">
                <p14:modId xmlns:p14="http://schemas.microsoft.com/office/powerpoint/2010/main" val="408634563"/>
              </p:ext>
            </p:extLst>
          </p:nvPr>
        </p:nvGraphicFramePr>
        <p:xfrm>
          <a:off x="3581400" y="4572000"/>
          <a:ext cx="3886200" cy="1151467"/>
        </p:xfrm>
        <a:graphic>
          <a:graphicData uri="http://schemas.openxmlformats.org/presentationml/2006/ole">
            <mc:AlternateContent xmlns:mc="http://schemas.openxmlformats.org/markup-compatibility/2006">
              <mc:Choice xmlns:v="urn:schemas-microsoft-com:vml" Requires="v">
                <p:oleObj spid="_x0000_s73799" name="Equation" r:id="rId6" imgW="1396394" imgH="393529" progId="Equation.3">
                  <p:embed/>
                </p:oleObj>
              </mc:Choice>
              <mc:Fallback>
                <p:oleObj name="Equation" r:id="rId6" imgW="1396394" imgH="393529" progId="Equation.3">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572000"/>
                        <a:ext cx="3886200" cy="1151467"/>
                      </a:xfrm>
                      <a:prstGeom prst="rect">
                        <a:avLst/>
                      </a:prstGeom>
                      <a:solidFill>
                        <a:srgbClr val="FFA466"/>
                      </a:solidFill>
                    </p:spPr>
                  </p:pic>
                </p:oleObj>
              </mc:Fallback>
            </mc:AlternateContent>
          </a:graphicData>
        </a:graphic>
      </p:graphicFrame>
    </p:spTree>
    <p:extLst>
      <p:ext uri="{BB962C8B-B14F-4D97-AF65-F5344CB8AC3E}">
        <p14:creationId xmlns:p14="http://schemas.microsoft.com/office/powerpoint/2010/main" val="22026956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043490" y="228600"/>
            <a:ext cx="7024744" cy="1143000"/>
          </a:xfrm>
        </p:spPr>
        <p:txBody>
          <a:bodyPr>
            <a:normAutofit fontScale="90000"/>
          </a:bodyPr>
          <a:lstStyle/>
          <a:p>
            <a:pPr eaLnBrk="1" hangingPunct="1"/>
            <a:r>
              <a:rPr lang="en-US" b="1" dirty="0" smtClean="0"/>
              <a:t>Log concentration versus time </a:t>
            </a:r>
          </a:p>
        </p:txBody>
      </p:sp>
      <p:grpSp>
        <p:nvGrpSpPr>
          <p:cNvPr id="23557" name="Group 3"/>
          <p:cNvGrpSpPr>
            <a:grpSpLocks noChangeAspect="1"/>
          </p:cNvGrpSpPr>
          <p:nvPr/>
        </p:nvGrpSpPr>
        <p:grpSpPr bwMode="auto">
          <a:xfrm>
            <a:off x="1142999" y="1511157"/>
            <a:ext cx="6911715" cy="4737243"/>
            <a:chOff x="1848" y="2556"/>
            <a:chExt cx="8640" cy="5220"/>
          </a:xfrm>
          <a:solidFill>
            <a:schemeClr val="accent1">
              <a:lumMod val="20000"/>
              <a:lumOff val="80000"/>
            </a:schemeClr>
          </a:solidFill>
        </p:grpSpPr>
        <p:sp>
          <p:nvSpPr>
            <p:cNvPr id="23558" name="AutoShape 4"/>
            <p:cNvSpPr>
              <a:spLocks noChangeAspect="1" noChangeArrowheads="1"/>
            </p:cNvSpPr>
            <p:nvPr/>
          </p:nvSpPr>
          <p:spPr bwMode="auto">
            <a:xfrm>
              <a:off x="1848" y="2556"/>
              <a:ext cx="8640" cy="5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p>
          </p:txBody>
        </p:sp>
        <p:sp>
          <p:nvSpPr>
            <p:cNvPr id="23559" name="Line 5"/>
            <p:cNvSpPr>
              <a:spLocks noChangeShapeType="1"/>
            </p:cNvSpPr>
            <p:nvPr/>
          </p:nvSpPr>
          <p:spPr bwMode="auto">
            <a:xfrm>
              <a:off x="4188" y="3276"/>
              <a:ext cx="0" cy="3780"/>
            </a:xfrm>
            <a:prstGeom prst="line">
              <a:avLst/>
            </a:prstGeom>
            <a:grpFill/>
            <a:ln w="9525">
              <a:solidFill>
                <a:srgbClr val="000000"/>
              </a:solidFill>
              <a:round/>
              <a:headEnd/>
              <a:tailEnd/>
            </a:ln>
            <a:extLst/>
          </p:spPr>
          <p:txBody>
            <a:bodyPr/>
            <a:lstStyle/>
            <a:p>
              <a:endParaRPr lang="en-US" b="1"/>
            </a:p>
          </p:txBody>
        </p:sp>
        <p:sp>
          <p:nvSpPr>
            <p:cNvPr id="23560" name="Line 6"/>
            <p:cNvSpPr>
              <a:spLocks noChangeShapeType="1"/>
            </p:cNvSpPr>
            <p:nvPr/>
          </p:nvSpPr>
          <p:spPr bwMode="auto">
            <a:xfrm>
              <a:off x="4188" y="7056"/>
              <a:ext cx="4860" cy="0"/>
            </a:xfrm>
            <a:prstGeom prst="line">
              <a:avLst/>
            </a:prstGeom>
            <a:grpFill/>
            <a:ln w="9525">
              <a:solidFill>
                <a:srgbClr val="000000"/>
              </a:solidFill>
              <a:round/>
              <a:headEnd/>
              <a:tailEnd/>
            </a:ln>
            <a:extLst/>
          </p:spPr>
          <p:txBody>
            <a:bodyPr/>
            <a:lstStyle/>
            <a:p>
              <a:endParaRPr lang="en-US" b="1"/>
            </a:p>
          </p:txBody>
        </p:sp>
        <p:sp>
          <p:nvSpPr>
            <p:cNvPr id="23561" name="Line 7"/>
            <p:cNvSpPr>
              <a:spLocks noChangeShapeType="1"/>
            </p:cNvSpPr>
            <p:nvPr/>
          </p:nvSpPr>
          <p:spPr bwMode="auto">
            <a:xfrm>
              <a:off x="4548" y="3996"/>
              <a:ext cx="2520" cy="2520"/>
            </a:xfrm>
            <a:prstGeom prst="line">
              <a:avLst/>
            </a:prstGeom>
            <a:grpFill/>
            <a:ln w="9525">
              <a:solidFill>
                <a:srgbClr val="000080"/>
              </a:solidFill>
              <a:round/>
              <a:headEnd/>
              <a:tailEnd/>
            </a:ln>
            <a:extLst/>
          </p:spPr>
          <p:txBody>
            <a:bodyPr/>
            <a:lstStyle/>
            <a:p>
              <a:endParaRPr lang="en-US" b="1"/>
            </a:p>
          </p:txBody>
        </p:sp>
        <p:sp>
          <p:nvSpPr>
            <p:cNvPr id="23562" name="Text Box 8"/>
            <p:cNvSpPr txBox="1">
              <a:spLocks noChangeArrowheads="1"/>
            </p:cNvSpPr>
            <p:nvPr/>
          </p:nvSpPr>
          <p:spPr bwMode="auto">
            <a:xfrm>
              <a:off x="2928" y="4176"/>
              <a:ext cx="900" cy="7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Log Conc.</a:t>
              </a:r>
            </a:p>
          </p:txBody>
        </p:sp>
        <p:sp>
          <p:nvSpPr>
            <p:cNvPr id="23563" name="Line 9"/>
            <p:cNvSpPr>
              <a:spLocks noChangeShapeType="1"/>
            </p:cNvSpPr>
            <p:nvPr/>
          </p:nvSpPr>
          <p:spPr bwMode="auto">
            <a:xfrm flipV="1">
              <a:off x="3468" y="3096"/>
              <a:ext cx="0" cy="540"/>
            </a:xfrm>
            <a:prstGeom prst="line">
              <a:avLst/>
            </a:prstGeom>
            <a:grpFill/>
            <a:ln w="9525">
              <a:solidFill>
                <a:srgbClr val="000000"/>
              </a:solidFill>
              <a:round/>
              <a:headEnd/>
              <a:tailEnd type="triangle" w="med" len="med"/>
            </a:ln>
            <a:extLst/>
          </p:spPr>
          <p:txBody>
            <a:bodyPr/>
            <a:lstStyle/>
            <a:p>
              <a:endParaRPr lang="en-US" b="1"/>
            </a:p>
          </p:txBody>
        </p:sp>
        <p:sp>
          <p:nvSpPr>
            <p:cNvPr id="23564" name="Text Box 10"/>
            <p:cNvSpPr txBox="1">
              <a:spLocks noChangeArrowheads="1"/>
            </p:cNvSpPr>
            <p:nvPr/>
          </p:nvSpPr>
          <p:spPr bwMode="auto">
            <a:xfrm>
              <a:off x="7128" y="7236"/>
              <a:ext cx="1440" cy="540"/>
            </a:xfrm>
            <a:prstGeom prst="rect">
              <a:avLst/>
            </a:prstGeom>
            <a:grpFill/>
            <a:ln w="9525">
              <a:solidFill>
                <a:srgbClr val="FFFFFF"/>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Time</a:t>
              </a:r>
            </a:p>
          </p:txBody>
        </p:sp>
        <p:sp>
          <p:nvSpPr>
            <p:cNvPr id="23565" name="Text Box 11"/>
            <p:cNvSpPr txBox="1">
              <a:spLocks noChangeArrowheads="1"/>
            </p:cNvSpPr>
            <p:nvPr/>
          </p:nvSpPr>
          <p:spPr bwMode="auto">
            <a:xfrm>
              <a:off x="5988" y="4536"/>
              <a:ext cx="2160" cy="541"/>
            </a:xfrm>
            <a:prstGeom prst="rect">
              <a:avLst/>
            </a:prstGeom>
            <a:grpFill/>
            <a:ln w="9525">
              <a:solidFill>
                <a:srgbClr val="FFFFFF"/>
              </a:solidFill>
              <a:miter lim="800000"/>
              <a:headEnd/>
              <a:tailEnd/>
            </a:ln>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Slope = -k/2.303</a:t>
              </a:r>
            </a:p>
          </p:txBody>
        </p:sp>
        <p:sp>
          <p:nvSpPr>
            <p:cNvPr id="23566" name="Line 12"/>
            <p:cNvSpPr>
              <a:spLocks noChangeShapeType="1"/>
            </p:cNvSpPr>
            <p:nvPr/>
          </p:nvSpPr>
          <p:spPr bwMode="auto">
            <a:xfrm>
              <a:off x="8688" y="7596"/>
              <a:ext cx="720" cy="0"/>
            </a:xfrm>
            <a:prstGeom prst="line">
              <a:avLst/>
            </a:prstGeom>
            <a:grpFill/>
            <a:ln w="9525">
              <a:solidFill>
                <a:srgbClr val="000000"/>
              </a:solidFill>
              <a:round/>
              <a:headEnd/>
              <a:tailEnd type="triangle" w="med" len="med"/>
            </a:ln>
            <a:extLst/>
          </p:spPr>
          <p:txBody>
            <a:bodyPr/>
            <a:lstStyle/>
            <a:p>
              <a:endParaRPr lang="en-US" b="1"/>
            </a:p>
          </p:txBody>
        </p:sp>
      </p:grpSp>
    </p:spTree>
    <p:extLst>
      <p:ext uri="{BB962C8B-B14F-4D97-AF65-F5344CB8AC3E}">
        <p14:creationId xmlns:p14="http://schemas.microsoft.com/office/powerpoint/2010/main" val="6772708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799064"/>
          </a:xfrm>
        </p:spPr>
        <p:txBody>
          <a:bodyPr>
            <a:normAutofit/>
          </a:bodyPr>
          <a:lstStyle/>
          <a:p>
            <a:r>
              <a:rPr lang="en-US" b="1" dirty="0" smtClean="0"/>
              <a:t>Half Life = </a:t>
            </a:r>
            <a:r>
              <a:rPr lang="en-US" b="1" dirty="0" err="1" smtClean="0"/>
              <a:t>Waktu</a:t>
            </a:r>
            <a:r>
              <a:rPr lang="en-US" b="1" dirty="0" smtClean="0"/>
              <a:t> </a:t>
            </a:r>
            <a:r>
              <a:rPr lang="en-US" b="1" dirty="0" err="1" smtClean="0"/>
              <a:t>Paro</a:t>
            </a:r>
            <a:r>
              <a:rPr lang="en-US" b="1" dirty="0" smtClean="0"/>
              <a:t> = t</a:t>
            </a:r>
            <a:r>
              <a:rPr lang="en-US" b="1" baseline="-25000" dirty="0" smtClean="0"/>
              <a:t>1/2</a:t>
            </a:r>
            <a:endParaRPr lang="ms-MY" b="1" baseline="-25000" dirty="0"/>
          </a:p>
        </p:txBody>
      </p:sp>
      <p:sp>
        <p:nvSpPr>
          <p:cNvPr id="3" name="Content Placeholder 2"/>
          <p:cNvSpPr>
            <a:spLocks noGrp="1"/>
          </p:cNvSpPr>
          <p:nvPr>
            <p:ph idx="1"/>
          </p:nvPr>
        </p:nvSpPr>
        <p:spPr/>
        <p:txBody>
          <a:bodyPr/>
          <a:lstStyle/>
          <a:p>
            <a:r>
              <a:rPr lang="en-US" dirty="0" err="1" smtClean="0"/>
              <a:t>Waktu</a:t>
            </a:r>
            <a:r>
              <a:rPr lang="en-US" dirty="0" smtClean="0"/>
              <a:t> yang </a:t>
            </a:r>
            <a:r>
              <a:rPr lang="en-US" dirty="0" err="1" smtClean="0"/>
              <a:t>diperlukan</a:t>
            </a:r>
            <a:r>
              <a:rPr lang="en-US" dirty="0" smtClean="0"/>
              <a:t> agar </a:t>
            </a:r>
            <a:r>
              <a:rPr lang="en-US" dirty="0" err="1" smtClean="0"/>
              <a:t>obat</a:t>
            </a:r>
            <a:r>
              <a:rPr lang="en-US" dirty="0" smtClean="0"/>
              <a:t> </a:t>
            </a:r>
            <a:r>
              <a:rPr lang="en-US" dirty="0" err="1" smtClean="0"/>
              <a:t>utuh</a:t>
            </a:r>
            <a:r>
              <a:rPr lang="en-US" dirty="0" smtClean="0"/>
              <a:t> </a:t>
            </a:r>
            <a:r>
              <a:rPr lang="en-US" dirty="0" err="1" smtClean="0"/>
              <a:t>tinggal</a:t>
            </a:r>
            <a:r>
              <a:rPr lang="en-US" dirty="0" smtClean="0"/>
              <a:t> </a:t>
            </a:r>
            <a:r>
              <a:rPr lang="en-US" dirty="0" err="1" smtClean="0"/>
              <a:t>separo</a:t>
            </a:r>
            <a:endParaRPr lang="en-US" dirty="0" smtClean="0"/>
          </a:p>
          <a:p>
            <a:r>
              <a:rPr lang="en-US" dirty="0" err="1" smtClean="0"/>
              <a:t>Untuk</a:t>
            </a:r>
            <a:r>
              <a:rPr lang="en-US" dirty="0" smtClean="0"/>
              <a:t> </a:t>
            </a:r>
            <a:r>
              <a:rPr lang="en-US" dirty="0" err="1" smtClean="0"/>
              <a:t>Orde</a:t>
            </a:r>
            <a:r>
              <a:rPr lang="en-US" dirty="0" smtClean="0"/>
              <a:t> 1</a:t>
            </a:r>
            <a:endParaRPr lang="ms-MY" dirty="0"/>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s-MY"/>
          </a:p>
        </p:txBody>
      </p:sp>
      <p:graphicFrame>
        <p:nvGraphicFramePr>
          <p:cNvPr id="68609" name="Object 1"/>
          <p:cNvGraphicFramePr>
            <a:graphicFrameLocks noChangeAspect="1"/>
          </p:cNvGraphicFramePr>
          <p:nvPr>
            <p:extLst>
              <p:ext uri="{D42A27DB-BD31-4B8C-83A1-F6EECF244321}">
                <p14:modId xmlns:p14="http://schemas.microsoft.com/office/powerpoint/2010/main" val="399942925"/>
              </p:ext>
            </p:extLst>
          </p:nvPr>
        </p:nvGraphicFramePr>
        <p:xfrm>
          <a:off x="1225550" y="3810000"/>
          <a:ext cx="5610225" cy="914400"/>
        </p:xfrm>
        <a:graphic>
          <a:graphicData uri="http://schemas.openxmlformats.org/presentationml/2006/ole">
            <mc:AlternateContent xmlns:mc="http://schemas.openxmlformats.org/markup-compatibility/2006">
              <mc:Choice xmlns:v="urn:schemas-microsoft-com:vml" Requires="v">
                <p:oleObj spid="_x0000_s231456" name="Equation" r:id="rId3" imgW="2438280" imgH="393480" progId="Equation.3">
                  <p:embed/>
                </p:oleObj>
              </mc:Choice>
              <mc:Fallback>
                <p:oleObj name="Equation" r:id="rId3" imgW="2438280" imgH="393480" progId="Equation.3">
                  <p:embed/>
                  <p:pic>
                    <p:nvPicPr>
                      <p:cNvPr id="0" name=""/>
                      <p:cNvPicPr>
                        <a:picLocks noChangeAspect="1" noChangeArrowheads="1"/>
                      </p:cNvPicPr>
                      <p:nvPr/>
                    </p:nvPicPr>
                    <p:blipFill>
                      <a:blip r:embed="rId4"/>
                      <a:srcRect/>
                      <a:stretch>
                        <a:fillRect/>
                      </a:stretch>
                    </p:blipFill>
                    <p:spPr bwMode="auto">
                      <a:xfrm>
                        <a:off x="1225550" y="3810000"/>
                        <a:ext cx="56102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s-MY"/>
          </a:p>
        </p:txBody>
      </p:sp>
      <p:graphicFrame>
        <p:nvGraphicFramePr>
          <p:cNvPr id="68611" name="Object 3"/>
          <p:cNvGraphicFramePr>
            <a:graphicFrameLocks noChangeAspect="1"/>
          </p:cNvGraphicFramePr>
          <p:nvPr/>
        </p:nvGraphicFramePr>
        <p:xfrm>
          <a:off x="1310418" y="5029200"/>
          <a:ext cx="1432782" cy="1022350"/>
        </p:xfrm>
        <a:graphic>
          <a:graphicData uri="http://schemas.openxmlformats.org/presentationml/2006/ole">
            <mc:AlternateContent xmlns:mc="http://schemas.openxmlformats.org/markup-compatibility/2006">
              <mc:Choice xmlns:v="urn:schemas-microsoft-com:vml" Requires="v">
                <p:oleObj spid="_x0000_s231457" name="Equation" r:id="rId5" imgW="609336" imgH="431613" progId="Equation.3">
                  <p:embed/>
                </p:oleObj>
              </mc:Choice>
              <mc:Fallback>
                <p:oleObj name="Equation" r:id="rId5" imgW="609336"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0418" y="5029200"/>
                        <a:ext cx="1432782"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s-MY"/>
          </a:p>
        </p:txBody>
      </p:sp>
      <p:graphicFrame>
        <p:nvGraphicFramePr>
          <p:cNvPr id="68613" name="Object 5"/>
          <p:cNvGraphicFramePr>
            <a:graphicFrameLocks noChangeAspect="1"/>
          </p:cNvGraphicFramePr>
          <p:nvPr/>
        </p:nvGraphicFramePr>
        <p:xfrm>
          <a:off x="3810000" y="5124532"/>
          <a:ext cx="1676400" cy="977306"/>
        </p:xfrm>
        <a:graphic>
          <a:graphicData uri="http://schemas.openxmlformats.org/presentationml/2006/ole">
            <mc:AlternateContent xmlns:mc="http://schemas.openxmlformats.org/markup-compatibility/2006">
              <mc:Choice xmlns:v="urn:schemas-microsoft-com:vml" Requires="v">
                <p:oleObj spid="_x0000_s231458" name="Equation" r:id="rId7" imgW="748975" imgH="431613" progId="Equation.3">
                  <p:embed/>
                </p:oleObj>
              </mc:Choice>
              <mc:Fallback>
                <p:oleObj name="Equation" r:id="rId7" imgW="748975"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5124532"/>
                        <a:ext cx="1676400" cy="977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Arrow Connector 10"/>
          <p:cNvCxnSpPr/>
          <p:nvPr/>
        </p:nvCxnSpPr>
        <p:spPr>
          <a:xfrm>
            <a:off x="3200400" y="55626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4114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90600"/>
            <a:ext cx="6629400" cy="609600"/>
          </a:xfrm>
        </p:spPr>
        <p:txBody>
          <a:bodyPr>
            <a:normAutofit fontScale="90000"/>
          </a:bodyPr>
          <a:lstStyle/>
          <a:p>
            <a:r>
              <a:rPr lang="en-US" sz="3200" b="1" dirty="0" err="1" smtClean="0"/>
              <a:t>Waktu</a:t>
            </a:r>
            <a:r>
              <a:rPr lang="en-US" sz="3200" b="1" dirty="0" smtClean="0"/>
              <a:t> </a:t>
            </a:r>
            <a:r>
              <a:rPr lang="en-US" sz="3200" b="1" dirty="0" err="1" smtClean="0"/>
              <a:t>Kadaluwarsa</a:t>
            </a:r>
            <a:r>
              <a:rPr lang="en-US" sz="3200" b="1" dirty="0" smtClean="0"/>
              <a:t> = Shelf life = t</a:t>
            </a:r>
            <a:r>
              <a:rPr lang="en-US" sz="3200" b="1" baseline="-25000" dirty="0" smtClean="0"/>
              <a:t>90</a:t>
            </a:r>
            <a:endParaRPr lang="ms-MY" sz="3200" b="1" baseline="-25000" dirty="0"/>
          </a:p>
        </p:txBody>
      </p:sp>
      <p:sp>
        <p:nvSpPr>
          <p:cNvPr id="3" name="Content Placeholder 2"/>
          <p:cNvSpPr>
            <a:spLocks noGrp="1"/>
          </p:cNvSpPr>
          <p:nvPr>
            <p:ph idx="1"/>
          </p:nvPr>
        </p:nvSpPr>
        <p:spPr/>
        <p:txBody>
          <a:bodyPr/>
          <a:lstStyle/>
          <a:p>
            <a:r>
              <a:rPr lang="en-US" dirty="0" err="1" smtClean="0"/>
              <a:t>Waktu</a:t>
            </a:r>
            <a:r>
              <a:rPr lang="en-US" dirty="0" smtClean="0"/>
              <a:t> </a:t>
            </a:r>
            <a:r>
              <a:rPr lang="en-US" dirty="0" err="1" smtClean="0"/>
              <a:t>dimana</a:t>
            </a:r>
            <a:r>
              <a:rPr lang="en-US" dirty="0" smtClean="0"/>
              <a:t> </a:t>
            </a:r>
            <a:r>
              <a:rPr lang="en-US" dirty="0" smtClean="0"/>
              <a:t>(</a:t>
            </a:r>
            <a:r>
              <a:rPr lang="id-ID" dirty="0" smtClean="0"/>
              <a:t>C</a:t>
            </a:r>
            <a:r>
              <a:rPr lang="en-US" dirty="0" smtClean="0"/>
              <a:t>) </a:t>
            </a:r>
            <a:r>
              <a:rPr lang="en-US" dirty="0" err="1" smtClean="0"/>
              <a:t>mencapai</a:t>
            </a:r>
            <a:r>
              <a:rPr lang="en-US" dirty="0" smtClean="0"/>
              <a:t> 0.90 </a:t>
            </a:r>
            <a:r>
              <a:rPr lang="en-US" dirty="0" smtClean="0"/>
              <a:t>(</a:t>
            </a:r>
            <a:r>
              <a:rPr lang="id-ID" dirty="0" smtClean="0"/>
              <a:t>C</a:t>
            </a:r>
            <a:r>
              <a:rPr lang="en-US" dirty="0" smtClean="0"/>
              <a:t>)</a:t>
            </a:r>
            <a:r>
              <a:rPr lang="en-US" baseline="-25000" dirty="0" smtClean="0"/>
              <a:t>0</a:t>
            </a:r>
            <a:r>
              <a:rPr lang="en-US" dirty="0" smtClean="0"/>
              <a:t> </a:t>
            </a:r>
            <a:r>
              <a:rPr lang="en-US" dirty="0" err="1" smtClean="0"/>
              <a:t>atau</a:t>
            </a:r>
            <a:r>
              <a:rPr lang="en-US" dirty="0" smtClean="0"/>
              <a:t> 10% </a:t>
            </a:r>
            <a:r>
              <a:rPr lang="en-US" dirty="0" err="1" smtClean="0"/>
              <a:t>dari</a:t>
            </a:r>
            <a:r>
              <a:rPr lang="en-US" dirty="0" smtClean="0"/>
              <a:t> </a:t>
            </a:r>
            <a:r>
              <a:rPr lang="en-US" dirty="0" smtClean="0"/>
              <a:t>(</a:t>
            </a:r>
            <a:r>
              <a:rPr lang="id-ID" dirty="0" smtClean="0"/>
              <a:t>C</a:t>
            </a:r>
            <a:r>
              <a:rPr lang="en-US" dirty="0" smtClean="0"/>
              <a:t>)</a:t>
            </a:r>
            <a:r>
              <a:rPr lang="en-US" baseline="-25000" dirty="0" smtClean="0"/>
              <a:t>0</a:t>
            </a:r>
            <a:r>
              <a:rPr lang="en-US" dirty="0" smtClean="0"/>
              <a:t> </a:t>
            </a:r>
            <a:r>
              <a:rPr lang="en-US" dirty="0" err="1" smtClean="0"/>
              <a:t>mengalami</a:t>
            </a:r>
            <a:r>
              <a:rPr lang="en-US" dirty="0" smtClean="0"/>
              <a:t> </a:t>
            </a:r>
            <a:r>
              <a:rPr lang="en-US" dirty="0" err="1" smtClean="0"/>
              <a:t>dekomposisi</a:t>
            </a:r>
            <a:r>
              <a:rPr lang="en-US" dirty="0" smtClean="0"/>
              <a:t> (</a:t>
            </a:r>
            <a:r>
              <a:rPr lang="en-US" dirty="0" err="1" smtClean="0"/>
              <a:t>waktu</a:t>
            </a:r>
            <a:r>
              <a:rPr lang="en-US" dirty="0" smtClean="0"/>
              <a:t> </a:t>
            </a:r>
            <a:r>
              <a:rPr lang="en-US" dirty="0" err="1" smtClean="0"/>
              <a:t>dimana</a:t>
            </a:r>
            <a:r>
              <a:rPr lang="en-US" dirty="0" smtClean="0"/>
              <a:t> </a:t>
            </a:r>
            <a:r>
              <a:rPr lang="en-US" dirty="0" err="1" smtClean="0"/>
              <a:t>obat</a:t>
            </a:r>
            <a:r>
              <a:rPr lang="en-US" dirty="0" smtClean="0"/>
              <a:t> </a:t>
            </a:r>
            <a:r>
              <a:rPr lang="en-US" dirty="0" err="1" smtClean="0"/>
              <a:t>dapat</a:t>
            </a:r>
            <a:r>
              <a:rPr lang="en-US" dirty="0" smtClean="0"/>
              <a:t> </a:t>
            </a:r>
            <a:r>
              <a:rPr lang="en-US" dirty="0" err="1" smtClean="0"/>
              <a:t>dijual</a:t>
            </a:r>
            <a:r>
              <a:rPr lang="en-US" dirty="0" smtClean="0"/>
              <a:t>).</a:t>
            </a:r>
          </a:p>
          <a:p>
            <a:r>
              <a:rPr lang="id-ID" dirty="0" smtClean="0"/>
              <a:t>C</a:t>
            </a:r>
            <a:r>
              <a:rPr lang="en-US" dirty="0" smtClean="0"/>
              <a:t> </a:t>
            </a:r>
            <a:r>
              <a:rPr lang="en-US" dirty="0" smtClean="0"/>
              <a:t>= 0.9 </a:t>
            </a:r>
            <a:r>
              <a:rPr lang="id-ID" dirty="0"/>
              <a:t>C</a:t>
            </a:r>
            <a:r>
              <a:rPr lang="en-US" baseline="-25000" dirty="0" smtClean="0"/>
              <a:t>0</a:t>
            </a:r>
            <a:r>
              <a:rPr lang="id-ID" baseline="-25000" dirty="0" smtClean="0"/>
              <a:t> </a:t>
            </a:r>
            <a:endParaRPr lang="ms-MY" baseline="-25000" dirty="0"/>
          </a:p>
        </p:txBody>
      </p:sp>
    </p:spTree>
    <p:extLst>
      <p:ext uri="{BB962C8B-B14F-4D97-AF65-F5344CB8AC3E}">
        <p14:creationId xmlns:p14="http://schemas.microsoft.com/office/powerpoint/2010/main" val="3643317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Grp="1" noChangeAspect="1" noChangeArrowheads="1"/>
          </p:cNvPicPr>
          <p:nvPr>
            <p:ph idx="1"/>
          </p:nvPr>
        </p:nvPicPr>
        <p:blipFill>
          <a:blip r:embed="rId2" cstate="print"/>
          <a:srcRect/>
          <a:stretch>
            <a:fillRect/>
          </a:stretch>
        </p:blipFill>
        <p:spPr bwMode="auto">
          <a:xfrm>
            <a:off x="733031" y="1905000"/>
            <a:ext cx="1956829" cy="1226820"/>
          </a:xfrm>
          <a:prstGeom prst="rect">
            <a:avLst/>
          </a:prstGeom>
          <a:noFill/>
          <a:ln w="9525">
            <a:noFill/>
            <a:miter lim="800000"/>
            <a:headEnd/>
            <a:tailEnd/>
          </a:ln>
        </p:spPr>
      </p:pic>
      <p:pic>
        <p:nvPicPr>
          <p:cNvPr id="74755" name="Picture 3"/>
          <p:cNvPicPr>
            <a:picLocks noChangeAspect="1" noChangeArrowheads="1"/>
          </p:cNvPicPr>
          <p:nvPr/>
        </p:nvPicPr>
        <p:blipFill>
          <a:blip r:embed="rId3" cstate="print"/>
          <a:srcRect/>
          <a:stretch>
            <a:fillRect/>
          </a:stretch>
        </p:blipFill>
        <p:spPr bwMode="auto">
          <a:xfrm>
            <a:off x="3352800" y="1828800"/>
            <a:ext cx="2066925" cy="1247775"/>
          </a:xfrm>
          <a:prstGeom prst="rect">
            <a:avLst/>
          </a:prstGeom>
          <a:noFill/>
          <a:ln w="9525">
            <a:noFill/>
            <a:miter lim="800000"/>
            <a:headEnd/>
            <a:tailEnd/>
          </a:ln>
        </p:spPr>
      </p:pic>
      <p:pic>
        <p:nvPicPr>
          <p:cNvPr id="74756" name="Picture 4"/>
          <p:cNvPicPr>
            <a:picLocks noChangeAspect="1" noChangeArrowheads="1"/>
          </p:cNvPicPr>
          <p:nvPr/>
        </p:nvPicPr>
        <p:blipFill>
          <a:blip r:embed="rId4" cstate="print"/>
          <a:srcRect/>
          <a:stretch>
            <a:fillRect/>
          </a:stretch>
        </p:blipFill>
        <p:spPr bwMode="auto">
          <a:xfrm>
            <a:off x="6096000" y="1752600"/>
            <a:ext cx="1971675" cy="1276350"/>
          </a:xfrm>
          <a:prstGeom prst="rect">
            <a:avLst/>
          </a:prstGeom>
          <a:noFill/>
          <a:ln w="9525">
            <a:noFill/>
            <a:miter lim="800000"/>
            <a:headEnd/>
            <a:tailEnd/>
          </a:ln>
        </p:spPr>
      </p:pic>
      <p:sp>
        <p:nvSpPr>
          <p:cNvPr id="7" name="TextBox 6"/>
          <p:cNvSpPr txBox="1"/>
          <p:nvPr/>
        </p:nvSpPr>
        <p:spPr>
          <a:xfrm>
            <a:off x="914400" y="3352800"/>
            <a:ext cx="1828800" cy="381000"/>
          </a:xfrm>
          <a:prstGeom prst="rect">
            <a:avLst/>
          </a:prstGeom>
          <a:noFill/>
        </p:spPr>
        <p:txBody>
          <a:bodyPr wrap="square" rtlCol="0">
            <a:spAutoFit/>
          </a:bodyPr>
          <a:lstStyle/>
          <a:p>
            <a:r>
              <a:rPr lang="en-US" dirty="0" err="1" smtClean="0"/>
              <a:t>Orde</a:t>
            </a:r>
            <a:r>
              <a:rPr lang="en-US" dirty="0" smtClean="0"/>
              <a:t> </a:t>
            </a:r>
            <a:r>
              <a:rPr lang="en-US" dirty="0" err="1" smtClean="0"/>
              <a:t>Nol</a:t>
            </a:r>
            <a:endParaRPr lang="ms-MY" dirty="0"/>
          </a:p>
        </p:txBody>
      </p:sp>
      <p:sp>
        <p:nvSpPr>
          <p:cNvPr id="8" name="TextBox 7"/>
          <p:cNvSpPr txBox="1"/>
          <p:nvPr/>
        </p:nvSpPr>
        <p:spPr>
          <a:xfrm>
            <a:off x="3429000" y="3352800"/>
            <a:ext cx="1828800" cy="381000"/>
          </a:xfrm>
          <a:prstGeom prst="rect">
            <a:avLst/>
          </a:prstGeom>
          <a:noFill/>
        </p:spPr>
        <p:txBody>
          <a:bodyPr wrap="square" rtlCol="0">
            <a:spAutoFit/>
          </a:bodyPr>
          <a:lstStyle/>
          <a:p>
            <a:r>
              <a:rPr lang="en-US" dirty="0" err="1" smtClean="0"/>
              <a:t>Orde</a:t>
            </a:r>
            <a:r>
              <a:rPr lang="en-US" dirty="0" smtClean="0"/>
              <a:t> </a:t>
            </a:r>
            <a:r>
              <a:rPr lang="en-US" dirty="0" err="1" smtClean="0"/>
              <a:t>Satu</a:t>
            </a:r>
            <a:endParaRPr lang="ms-MY" dirty="0"/>
          </a:p>
        </p:txBody>
      </p:sp>
      <p:sp>
        <p:nvSpPr>
          <p:cNvPr id="9" name="TextBox 8"/>
          <p:cNvSpPr txBox="1"/>
          <p:nvPr/>
        </p:nvSpPr>
        <p:spPr>
          <a:xfrm>
            <a:off x="6096000" y="3352800"/>
            <a:ext cx="1828800" cy="381000"/>
          </a:xfrm>
          <a:prstGeom prst="rect">
            <a:avLst/>
          </a:prstGeom>
          <a:noFill/>
        </p:spPr>
        <p:txBody>
          <a:bodyPr wrap="square" rtlCol="0">
            <a:spAutoFit/>
          </a:bodyPr>
          <a:lstStyle/>
          <a:p>
            <a:r>
              <a:rPr lang="en-US" dirty="0" err="1" smtClean="0"/>
              <a:t>Orde</a:t>
            </a:r>
            <a:r>
              <a:rPr lang="en-US" dirty="0" smtClean="0"/>
              <a:t> </a:t>
            </a:r>
            <a:r>
              <a:rPr lang="en-US" dirty="0" err="1" smtClean="0"/>
              <a:t>Dua</a:t>
            </a:r>
            <a:endParaRPr lang="ms-MY" dirty="0"/>
          </a:p>
        </p:txBody>
      </p:sp>
      <p:sp>
        <p:nvSpPr>
          <p:cNvPr id="10" name="TextBox 9"/>
          <p:cNvSpPr txBox="1"/>
          <p:nvPr/>
        </p:nvSpPr>
        <p:spPr>
          <a:xfrm>
            <a:off x="685800" y="685800"/>
            <a:ext cx="5943600" cy="369332"/>
          </a:xfrm>
          <a:prstGeom prst="rect">
            <a:avLst/>
          </a:prstGeom>
          <a:noFill/>
        </p:spPr>
        <p:txBody>
          <a:bodyPr wrap="square" rtlCol="0">
            <a:spAutoFit/>
          </a:bodyPr>
          <a:lstStyle/>
          <a:p>
            <a:r>
              <a:rPr lang="en-US" dirty="0" err="1" smtClean="0"/>
              <a:t>Hubungan</a:t>
            </a:r>
            <a:r>
              <a:rPr lang="en-US" dirty="0" smtClean="0"/>
              <a:t> </a:t>
            </a:r>
            <a:r>
              <a:rPr lang="en-US" dirty="0" err="1" smtClean="0"/>
              <a:t>antara</a:t>
            </a:r>
            <a:r>
              <a:rPr lang="en-US" dirty="0" smtClean="0"/>
              <a:t> </a:t>
            </a:r>
            <a:r>
              <a:rPr lang="en-US" dirty="0" err="1" smtClean="0"/>
              <a:t>konsentrasi</a:t>
            </a:r>
            <a:r>
              <a:rPr lang="en-US" dirty="0" smtClean="0"/>
              <a:t> (D) </a:t>
            </a:r>
            <a:r>
              <a:rPr lang="en-US" dirty="0" err="1" smtClean="0"/>
              <a:t>dan</a:t>
            </a:r>
            <a:r>
              <a:rPr lang="en-US" dirty="0" smtClean="0"/>
              <a:t> </a:t>
            </a:r>
            <a:r>
              <a:rPr lang="en-US" dirty="0" err="1" smtClean="0"/>
              <a:t>waktu</a:t>
            </a:r>
            <a:r>
              <a:rPr lang="en-US" dirty="0" smtClean="0"/>
              <a:t> (t)</a:t>
            </a:r>
            <a:endParaRPr lang="ms-MY" dirty="0"/>
          </a:p>
        </p:txBody>
      </p:sp>
      <p:pic>
        <p:nvPicPr>
          <p:cNvPr id="74757" name="Picture 5"/>
          <p:cNvPicPr>
            <a:picLocks noChangeAspect="1" noChangeArrowheads="1"/>
          </p:cNvPicPr>
          <p:nvPr/>
        </p:nvPicPr>
        <p:blipFill>
          <a:blip r:embed="rId5" cstate="print"/>
          <a:srcRect/>
          <a:stretch>
            <a:fillRect/>
          </a:stretch>
        </p:blipFill>
        <p:spPr bwMode="auto">
          <a:xfrm>
            <a:off x="2667000" y="4380493"/>
            <a:ext cx="3605212" cy="1944107"/>
          </a:xfrm>
          <a:prstGeom prst="rect">
            <a:avLst/>
          </a:prstGeom>
          <a:noFill/>
          <a:ln w="9525">
            <a:solidFill>
              <a:srgbClr val="00B0F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t>Jenis</a:t>
            </a:r>
            <a:r>
              <a:rPr lang="en-US" sz="3200" b="1" dirty="0"/>
              <a:t> </a:t>
            </a:r>
            <a:r>
              <a:rPr lang="en-US" sz="3200" b="1" dirty="0" err="1"/>
              <a:t>studi</a:t>
            </a:r>
            <a:r>
              <a:rPr lang="en-US" sz="3200" b="1" dirty="0"/>
              <a:t> </a:t>
            </a:r>
            <a:r>
              <a:rPr lang="en-US" sz="3200" b="1" dirty="0" err="1"/>
              <a:t>stabilitas</a:t>
            </a:r>
            <a:r>
              <a:rPr lang="en-US" sz="3200" b="1" dirty="0"/>
              <a:t>:</a:t>
            </a:r>
            <a:endParaRPr lang="en-US" sz="3200" dirty="0"/>
          </a:p>
        </p:txBody>
      </p:sp>
      <p:sp>
        <p:nvSpPr>
          <p:cNvPr id="3" name="Content Placeholder 2"/>
          <p:cNvSpPr>
            <a:spLocks noGrp="1"/>
          </p:cNvSpPr>
          <p:nvPr>
            <p:ph idx="1"/>
          </p:nvPr>
        </p:nvSpPr>
        <p:spPr>
          <a:xfrm>
            <a:off x="1043492" y="2323652"/>
            <a:ext cx="7033707" cy="3238948"/>
          </a:xfrm>
        </p:spPr>
        <p:txBody>
          <a:bodyPr>
            <a:normAutofit/>
          </a:bodyPr>
          <a:lstStyle/>
          <a:p>
            <a:r>
              <a:rPr lang="en-US" b="1" dirty="0" err="1" smtClean="0"/>
              <a:t>Fisik</a:t>
            </a:r>
            <a:r>
              <a:rPr lang="en-US" b="1" dirty="0" smtClean="0"/>
              <a:t> </a:t>
            </a:r>
            <a:r>
              <a:rPr lang="en-US" b="1" dirty="0" smtClean="0">
                <a:sym typeface="Wingdings" pitchFamily="2" charset="2"/>
              </a:rPr>
              <a:t> </a:t>
            </a:r>
            <a:r>
              <a:rPr lang="en-US" b="1" dirty="0" smtClean="0">
                <a:solidFill>
                  <a:srgbClr val="FF0000"/>
                </a:solidFill>
                <a:sym typeface="Wingdings" pitchFamily="2" charset="2"/>
              </a:rPr>
              <a:t>skill lab </a:t>
            </a:r>
            <a:r>
              <a:rPr lang="en-US" b="1" dirty="0" err="1" smtClean="0">
                <a:solidFill>
                  <a:srgbClr val="FF0000"/>
                </a:solidFill>
                <a:sym typeface="Wingdings" pitchFamily="2" charset="2"/>
              </a:rPr>
              <a:t>pengamatan</a:t>
            </a:r>
            <a:r>
              <a:rPr lang="en-US" b="1" dirty="0" smtClean="0">
                <a:solidFill>
                  <a:srgbClr val="FF0000"/>
                </a:solidFill>
                <a:sym typeface="Wingdings" pitchFamily="2" charset="2"/>
              </a:rPr>
              <a:t> </a:t>
            </a:r>
            <a:r>
              <a:rPr lang="en-US" b="1" dirty="0" err="1" smtClean="0">
                <a:solidFill>
                  <a:srgbClr val="FF0000"/>
                </a:solidFill>
                <a:sym typeface="Wingdings" pitchFamily="2" charset="2"/>
              </a:rPr>
              <a:t>fisik</a:t>
            </a:r>
            <a:r>
              <a:rPr lang="en-US" b="1" dirty="0" smtClean="0">
                <a:solidFill>
                  <a:srgbClr val="FF0000"/>
                </a:solidFill>
                <a:sym typeface="Wingdings" pitchFamily="2" charset="2"/>
              </a:rPr>
              <a:t> </a:t>
            </a:r>
            <a:r>
              <a:rPr lang="en-US" b="1" dirty="0" err="1" smtClean="0">
                <a:solidFill>
                  <a:srgbClr val="FF0000"/>
                </a:solidFill>
                <a:sym typeface="Wingdings" pitchFamily="2" charset="2"/>
              </a:rPr>
              <a:t>sediaan</a:t>
            </a:r>
            <a:r>
              <a:rPr lang="en-US" b="1" dirty="0" smtClean="0">
                <a:solidFill>
                  <a:srgbClr val="FF0000"/>
                </a:solidFill>
                <a:sym typeface="Wingdings" pitchFamily="2" charset="2"/>
              </a:rPr>
              <a:t> </a:t>
            </a:r>
            <a:r>
              <a:rPr lang="en-US" b="1" dirty="0" err="1" smtClean="0">
                <a:solidFill>
                  <a:srgbClr val="FF0000"/>
                </a:solidFill>
                <a:sym typeface="Wingdings" pitchFamily="2" charset="2"/>
              </a:rPr>
              <a:t>obat</a:t>
            </a:r>
            <a:endParaRPr lang="en-US" b="1" dirty="0">
              <a:solidFill>
                <a:srgbClr val="FF0000"/>
              </a:solidFill>
            </a:endParaRPr>
          </a:p>
          <a:p>
            <a:r>
              <a:rPr lang="en-US" b="1" dirty="0" smtClean="0"/>
              <a:t>Kimia</a:t>
            </a:r>
            <a:endParaRPr lang="en-US" b="1" dirty="0"/>
          </a:p>
          <a:p>
            <a:r>
              <a:rPr lang="en-US" b="1" dirty="0" err="1" smtClean="0"/>
              <a:t>Mikrobiologi</a:t>
            </a:r>
            <a:endParaRPr lang="en-US" b="1" dirty="0" smtClean="0"/>
          </a:p>
          <a:p>
            <a:r>
              <a:rPr lang="en-US" b="1" dirty="0" err="1" smtClean="0"/>
              <a:t>Terapetik</a:t>
            </a:r>
            <a:endParaRPr lang="en-US" b="1" dirty="0" smtClean="0"/>
          </a:p>
          <a:p>
            <a:r>
              <a:rPr lang="en-US" b="1" dirty="0" err="1" smtClean="0"/>
              <a:t>Toxikologi</a:t>
            </a:r>
            <a:endParaRPr lang="en-US" b="1" dirty="0"/>
          </a:p>
        </p:txBody>
      </p:sp>
    </p:spTree>
    <p:extLst>
      <p:ext uri="{BB962C8B-B14F-4D97-AF65-F5344CB8AC3E}">
        <p14:creationId xmlns:p14="http://schemas.microsoft.com/office/powerpoint/2010/main" val="12398997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fontScale="90000"/>
          </a:bodyPr>
          <a:lstStyle/>
          <a:p>
            <a:pPr eaLnBrk="1" hangingPunct="1"/>
            <a:r>
              <a:rPr lang="en-US" sz="3800" b="1" dirty="0" smtClean="0"/>
              <a:t>Apparent Zero Order Reaction Kinetics</a:t>
            </a:r>
          </a:p>
        </p:txBody>
      </p:sp>
      <p:sp>
        <p:nvSpPr>
          <p:cNvPr id="28677" name="Rectangle 3"/>
          <p:cNvSpPr>
            <a:spLocks noGrp="1" noChangeArrowheads="1"/>
          </p:cNvSpPr>
          <p:nvPr>
            <p:ph type="body" idx="1"/>
          </p:nvPr>
        </p:nvSpPr>
        <p:spPr>
          <a:xfrm>
            <a:off x="1043492" y="2057400"/>
            <a:ext cx="7262308" cy="3775229"/>
          </a:xfrm>
        </p:spPr>
        <p:txBody>
          <a:bodyPr>
            <a:noAutofit/>
          </a:bodyPr>
          <a:lstStyle/>
          <a:p>
            <a:pPr eaLnBrk="1" hangingPunct="1">
              <a:lnSpc>
                <a:spcPct val="80000"/>
              </a:lnSpc>
            </a:pPr>
            <a:endParaRPr lang="en-US" dirty="0" smtClean="0"/>
          </a:p>
          <a:p>
            <a:pPr>
              <a:lnSpc>
                <a:spcPct val="80000"/>
              </a:lnSpc>
            </a:pPr>
            <a:r>
              <a:rPr lang="en-US" b="1" dirty="0" err="1" smtClean="0"/>
              <a:t>Suspensi</a:t>
            </a:r>
            <a:r>
              <a:rPr lang="en-US" dirty="0" smtClean="0"/>
              <a:t> </a:t>
            </a:r>
            <a:r>
              <a:rPr lang="id-ID" dirty="0"/>
              <a:t>adalah kasus khusus dari orde nol kinetika, di mana konsentrasi obat dalam larutan tergantung pada kelarutannya</a:t>
            </a:r>
            <a:r>
              <a:rPr lang="en-US" dirty="0" smtClean="0"/>
              <a:t>. </a:t>
            </a:r>
          </a:p>
          <a:p>
            <a:pPr eaLnBrk="1" hangingPunct="1">
              <a:lnSpc>
                <a:spcPct val="80000"/>
              </a:lnSpc>
            </a:pPr>
            <a:r>
              <a:rPr lang="en-US" dirty="0" err="1" smtClean="0"/>
              <a:t>Apabila</a:t>
            </a:r>
            <a:r>
              <a:rPr lang="en-US" dirty="0" smtClean="0"/>
              <a:t> </a:t>
            </a:r>
            <a:r>
              <a:rPr lang="en-US" dirty="0" err="1" smtClean="0"/>
              <a:t>obat</a:t>
            </a:r>
            <a:r>
              <a:rPr lang="en-US" dirty="0" smtClean="0"/>
              <a:t> </a:t>
            </a:r>
            <a:r>
              <a:rPr lang="en-US" dirty="0" err="1" smtClean="0"/>
              <a:t>dalam</a:t>
            </a:r>
            <a:r>
              <a:rPr lang="en-US" dirty="0" smtClean="0"/>
              <a:t> </a:t>
            </a:r>
            <a:r>
              <a:rPr lang="en-US" dirty="0" err="1" smtClean="0"/>
              <a:t>larutan</a:t>
            </a:r>
            <a:r>
              <a:rPr lang="en-US" dirty="0" smtClean="0"/>
              <a:t> </a:t>
            </a:r>
            <a:r>
              <a:rPr lang="en-US" dirty="0" err="1" smtClean="0"/>
              <a:t>terdekompos</a:t>
            </a:r>
            <a:r>
              <a:rPr lang="en-US" dirty="0" smtClean="0"/>
              <a:t>, </a:t>
            </a:r>
            <a:r>
              <a:rPr lang="en-US" dirty="0" err="1" smtClean="0"/>
              <a:t>kemudian</a:t>
            </a:r>
            <a:r>
              <a:rPr lang="en-US" dirty="0" smtClean="0"/>
              <a:t> yang </a:t>
            </a:r>
            <a:r>
              <a:rPr lang="en-US" dirty="0" err="1" smtClean="0"/>
              <a:t>berada</a:t>
            </a:r>
            <a:r>
              <a:rPr lang="en-US" dirty="0" smtClean="0"/>
              <a:t> di reservoir </a:t>
            </a:r>
            <a:r>
              <a:rPr lang="en-US" dirty="0" err="1" smtClean="0"/>
              <a:t>akan</a:t>
            </a:r>
            <a:r>
              <a:rPr lang="en-US" dirty="0" smtClean="0"/>
              <a:t> </a:t>
            </a:r>
            <a:r>
              <a:rPr lang="en-US" dirty="0" err="1" smtClean="0"/>
              <a:t>dilepaskan</a:t>
            </a:r>
            <a:r>
              <a:rPr lang="en-US" dirty="0" smtClean="0"/>
              <a:t> yang </a:t>
            </a:r>
            <a:r>
              <a:rPr lang="en-US" dirty="0" err="1" smtClean="0"/>
              <a:t>menyebabkan</a:t>
            </a:r>
            <a:r>
              <a:rPr lang="en-US" dirty="0" smtClean="0"/>
              <a:t> </a:t>
            </a:r>
            <a:r>
              <a:rPr lang="en-US" dirty="0" err="1" smtClean="0"/>
              <a:t>konsentrasi</a:t>
            </a:r>
            <a:r>
              <a:rPr lang="en-US" dirty="0" smtClean="0"/>
              <a:t> </a:t>
            </a:r>
            <a:r>
              <a:rPr lang="en-US" dirty="0" err="1" smtClean="0"/>
              <a:t>dari</a:t>
            </a:r>
            <a:r>
              <a:rPr lang="en-US" dirty="0" smtClean="0"/>
              <a:t> </a:t>
            </a:r>
            <a:r>
              <a:rPr lang="en-US" dirty="0" err="1" smtClean="0"/>
              <a:t>obat</a:t>
            </a:r>
            <a:r>
              <a:rPr lang="en-US" dirty="0" smtClean="0"/>
              <a:t> </a:t>
            </a:r>
            <a:r>
              <a:rPr lang="en-US" dirty="0" err="1" smtClean="0"/>
              <a:t>selalu</a:t>
            </a:r>
            <a:r>
              <a:rPr lang="en-US" dirty="0" smtClean="0"/>
              <a:t> </a:t>
            </a:r>
            <a:r>
              <a:rPr lang="en-US" dirty="0" err="1" smtClean="0"/>
              <a:t>konstan</a:t>
            </a:r>
            <a:r>
              <a:rPr lang="en-US" dirty="0" smtClean="0"/>
              <a:t>. </a:t>
            </a:r>
          </a:p>
          <a:p>
            <a:pPr>
              <a:lnSpc>
                <a:spcPct val="80000"/>
              </a:lnSpc>
            </a:pPr>
            <a:r>
              <a:rPr lang="id-ID" dirty="0"/>
              <a:t>Konsentrasi yang efektif adalah </a:t>
            </a:r>
            <a:r>
              <a:rPr lang="id-ID" dirty="0" smtClean="0"/>
              <a:t>saat </a:t>
            </a:r>
            <a:r>
              <a:rPr lang="id-ID" dirty="0"/>
              <a:t>terjadi </a:t>
            </a:r>
            <a:r>
              <a:rPr lang="id-ID" dirty="0" smtClean="0"/>
              <a:t>keseimbangan kelarutan </a:t>
            </a:r>
            <a:r>
              <a:rPr lang="id-ID" dirty="0"/>
              <a:t>obat </a:t>
            </a:r>
            <a:r>
              <a:rPr lang="id-ID" dirty="0"/>
              <a:t>dalam </a:t>
            </a:r>
            <a:r>
              <a:rPr lang="id-ID" dirty="0" smtClean="0"/>
              <a:t>formulasi</a:t>
            </a:r>
            <a:r>
              <a:rPr lang="en-US" dirty="0" smtClean="0"/>
              <a:t> </a:t>
            </a:r>
            <a:r>
              <a:rPr lang="id-ID" dirty="0" smtClean="0"/>
              <a:t>pelarut pada </a:t>
            </a:r>
            <a:r>
              <a:rPr lang="id-ID" dirty="0"/>
              <a:t>suhu tertentu</a:t>
            </a:r>
            <a:endParaRPr lang="en-US" dirty="0" smtClean="0"/>
          </a:p>
        </p:txBody>
      </p:sp>
    </p:spTree>
    <p:extLst>
      <p:ext uri="{BB962C8B-B14F-4D97-AF65-F5344CB8AC3E}">
        <p14:creationId xmlns:p14="http://schemas.microsoft.com/office/powerpoint/2010/main" val="41901574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1043490" y="1027664"/>
            <a:ext cx="7024744" cy="877336"/>
          </a:xfrm>
        </p:spPr>
        <p:txBody>
          <a:bodyPr>
            <a:normAutofit fontScale="90000"/>
          </a:bodyPr>
          <a:lstStyle/>
          <a:p>
            <a:pPr eaLnBrk="1" hangingPunct="1"/>
            <a:r>
              <a:rPr lang="en-US" sz="3800" b="1" dirty="0" smtClean="0"/>
              <a:t>Apparent Zero Order Reaction Kinetics (Cont.)</a:t>
            </a:r>
          </a:p>
        </p:txBody>
      </p:sp>
      <p:sp>
        <p:nvSpPr>
          <p:cNvPr id="7174" name="Rectangle 3"/>
          <p:cNvSpPr>
            <a:spLocks noGrp="1" noChangeArrowheads="1"/>
          </p:cNvSpPr>
          <p:nvPr>
            <p:ph type="body" idx="1"/>
          </p:nvPr>
        </p:nvSpPr>
        <p:spPr>
          <a:xfrm>
            <a:off x="1043492" y="2323652"/>
            <a:ext cx="7109908" cy="3772348"/>
          </a:xfrm>
        </p:spPr>
        <p:txBody>
          <a:bodyPr/>
          <a:lstStyle/>
          <a:p>
            <a:pPr eaLnBrk="1" hangingPunct="1"/>
            <a:r>
              <a:rPr lang="en-US" dirty="0" err="1" smtClean="0"/>
              <a:t>Biasanya</a:t>
            </a:r>
            <a:r>
              <a:rPr lang="en-US" dirty="0" smtClean="0"/>
              <a:t>, </a:t>
            </a:r>
            <a:r>
              <a:rPr lang="en-US" dirty="0" err="1" smtClean="0"/>
              <a:t>persamaan</a:t>
            </a:r>
            <a:r>
              <a:rPr lang="en-US" dirty="0" smtClean="0"/>
              <a:t> </a:t>
            </a:r>
            <a:r>
              <a:rPr lang="en-US" dirty="0" err="1" smtClean="0"/>
              <a:t>untuk</a:t>
            </a:r>
            <a:r>
              <a:rPr lang="en-US" dirty="0" smtClean="0"/>
              <a:t> </a:t>
            </a:r>
            <a:r>
              <a:rPr lang="en-US" dirty="0" err="1" smtClean="0"/>
              <a:t>reaksi</a:t>
            </a:r>
            <a:r>
              <a:rPr lang="en-US" dirty="0" smtClean="0"/>
              <a:t> </a:t>
            </a:r>
            <a:r>
              <a:rPr lang="en-US" dirty="0" err="1" smtClean="0"/>
              <a:t>dekomposisi</a:t>
            </a:r>
            <a:r>
              <a:rPr lang="en-US" dirty="0" smtClean="0"/>
              <a:t> </a:t>
            </a:r>
            <a:r>
              <a:rPr lang="en-US" dirty="0" err="1" smtClean="0"/>
              <a:t>adalah</a:t>
            </a:r>
            <a:r>
              <a:rPr lang="en-US" dirty="0" smtClean="0"/>
              <a:t> “first order”:</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C=the conc. of drug remaining un-decomposed at time t</a:t>
            </a:r>
          </a:p>
          <a:p>
            <a:pPr eaLnBrk="1" hangingPunct="1"/>
            <a:r>
              <a:rPr lang="en-US" dirty="0" smtClean="0"/>
              <a:t> k=the known first order rate constant. </a:t>
            </a:r>
          </a:p>
          <a:p>
            <a:pPr eaLnBrk="1" hangingPunct="1"/>
            <a:endParaRPr lang="en-US" dirty="0" smtClean="0"/>
          </a:p>
        </p:txBody>
      </p:sp>
      <p:sp>
        <p:nvSpPr>
          <p:cNvPr id="71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170" name="Object 4"/>
          <p:cNvGraphicFramePr>
            <a:graphicFrameLocks noChangeAspect="1"/>
          </p:cNvGraphicFramePr>
          <p:nvPr>
            <p:extLst>
              <p:ext uri="{D42A27DB-BD31-4B8C-83A1-F6EECF244321}">
                <p14:modId xmlns:p14="http://schemas.microsoft.com/office/powerpoint/2010/main" val="261182935"/>
              </p:ext>
            </p:extLst>
          </p:nvPr>
        </p:nvGraphicFramePr>
        <p:xfrm>
          <a:off x="3467100" y="3352800"/>
          <a:ext cx="2209800" cy="984250"/>
        </p:xfrm>
        <a:graphic>
          <a:graphicData uri="http://schemas.openxmlformats.org/presentationml/2006/ole">
            <mc:AlternateContent xmlns:mc="http://schemas.openxmlformats.org/markup-compatibility/2006">
              <mc:Choice xmlns:v="urn:schemas-microsoft-com:vml" Requires="v">
                <p:oleObj spid="_x0000_s77860" name="Equation" r:id="rId4" imgW="875920" imgH="393529" progId="Equation.3">
                  <p:embed/>
                </p:oleObj>
              </mc:Choice>
              <mc:Fallback>
                <p:oleObj name="Equation" r:id="rId4" imgW="875920" imgH="393529"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00" y="3352800"/>
                        <a:ext cx="2209800" cy="984250"/>
                      </a:xfrm>
                      <a:prstGeom prst="rect">
                        <a:avLst/>
                      </a:prstGeom>
                      <a:solidFill>
                        <a:srgbClr val="FFC299"/>
                      </a:solidFill>
                    </p:spPr>
                  </p:pic>
                </p:oleObj>
              </mc:Fallback>
            </mc:AlternateContent>
          </a:graphicData>
        </a:graphic>
      </p:graphicFrame>
    </p:spTree>
    <p:extLst>
      <p:ext uri="{BB962C8B-B14F-4D97-AF65-F5344CB8AC3E}">
        <p14:creationId xmlns:p14="http://schemas.microsoft.com/office/powerpoint/2010/main" val="15458430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370562-3640-413A-945D-29857AD747B5}" type="datetime8">
              <a:rPr lang="en-US"/>
              <a:pPr/>
              <a:t>12/8/2016 1:23 AM</a:t>
            </a:fld>
            <a:endParaRPr lang="en-US"/>
          </a:p>
        </p:txBody>
      </p:sp>
      <p:sp>
        <p:nvSpPr>
          <p:cNvPr id="81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625B61-ED53-4E34-932F-8FE91817FD51}" type="slidenum">
              <a:rPr lang="en-US">
                <a:latin typeface="Arial Black" pitchFamily="34" charset="0"/>
              </a:rPr>
              <a:pPr/>
              <a:t>72</a:t>
            </a:fld>
            <a:endParaRPr lang="en-US">
              <a:latin typeface="Arial Black" pitchFamily="34" charset="0"/>
            </a:endParaRPr>
          </a:p>
        </p:txBody>
      </p:sp>
      <p:sp>
        <p:nvSpPr>
          <p:cNvPr id="8198" name="Rectangle 2"/>
          <p:cNvSpPr>
            <a:spLocks noGrp="1" noChangeArrowheads="1"/>
          </p:cNvSpPr>
          <p:nvPr>
            <p:ph type="title"/>
          </p:nvPr>
        </p:nvSpPr>
        <p:spPr/>
        <p:txBody>
          <a:bodyPr>
            <a:normAutofit fontScale="90000"/>
          </a:bodyPr>
          <a:lstStyle/>
          <a:p>
            <a:pPr eaLnBrk="1" hangingPunct="1"/>
            <a:r>
              <a:rPr lang="en-US" sz="3800" b="1" smtClean="0"/>
              <a:t>Apparent Zero Order Reaction Kinetics (Cont.)</a:t>
            </a:r>
          </a:p>
        </p:txBody>
      </p:sp>
      <p:sp>
        <p:nvSpPr>
          <p:cNvPr id="8199" name="Rectangle 3"/>
          <p:cNvSpPr>
            <a:spLocks noGrp="1" noChangeArrowheads="1"/>
          </p:cNvSpPr>
          <p:nvPr>
            <p:ph type="body" idx="1"/>
          </p:nvPr>
        </p:nvSpPr>
        <p:spPr/>
        <p:txBody>
          <a:bodyPr/>
          <a:lstStyle/>
          <a:p>
            <a:pPr eaLnBrk="1" hangingPunct="1"/>
            <a:r>
              <a:rPr lang="en-US" dirty="0" smtClean="0"/>
              <a:t>When concentration is rendered constant by suspended particles offering replacement, then</a:t>
            </a:r>
          </a:p>
          <a:p>
            <a:pPr eaLnBrk="1" hangingPunct="1"/>
            <a:endParaRPr lang="en-US" dirty="0" smtClean="0"/>
          </a:p>
          <a:p>
            <a:pPr eaLnBrk="1" hangingPunct="1"/>
            <a:endParaRPr lang="en-US" dirty="0" smtClean="0"/>
          </a:p>
          <a:p>
            <a:pPr eaLnBrk="1" hangingPunct="1"/>
            <a:r>
              <a:rPr lang="en-US" dirty="0" smtClean="0"/>
              <a:t>thereby turning the first order rate law into;</a:t>
            </a:r>
          </a:p>
          <a:p>
            <a:pPr eaLnBrk="1" hangingPunct="1"/>
            <a:r>
              <a:rPr lang="en-US" dirty="0" smtClean="0"/>
              <a:t> </a:t>
            </a:r>
          </a:p>
        </p:txBody>
      </p:sp>
      <p:sp>
        <p:nvSpPr>
          <p:cNvPr id="820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194" name="Object 4"/>
          <p:cNvGraphicFramePr>
            <a:graphicFrameLocks noChangeAspect="1"/>
          </p:cNvGraphicFramePr>
          <p:nvPr>
            <p:extLst>
              <p:ext uri="{D42A27DB-BD31-4B8C-83A1-F6EECF244321}">
                <p14:modId xmlns:p14="http://schemas.microsoft.com/office/powerpoint/2010/main" val="1970251458"/>
              </p:ext>
            </p:extLst>
          </p:nvPr>
        </p:nvGraphicFramePr>
        <p:xfrm>
          <a:off x="5029200" y="3429000"/>
          <a:ext cx="2209800" cy="868958"/>
        </p:xfrm>
        <a:graphic>
          <a:graphicData uri="http://schemas.openxmlformats.org/presentationml/2006/ole">
            <mc:AlternateContent xmlns:mc="http://schemas.openxmlformats.org/markup-compatibility/2006">
              <mc:Choice xmlns:v="urn:schemas-microsoft-com:vml" Requires="v">
                <p:oleObj spid="_x0000_s78918" name="Equation" r:id="rId4" imgW="583947" imgH="228501" progId="Equation.3">
                  <p:embed/>
                </p:oleObj>
              </mc:Choice>
              <mc:Fallback>
                <p:oleObj name="Equation" r:id="rId4" imgW="583947" imgH="228501" progId="Equation.3">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429000"/>
                        <a:ext cx="2209800" cy="868958"/>
                      </a:xfrm>
                      <a:prstGeom prst="rect">
                        <a:avLst/>
                      </a:prstGeom>
                      <a:solidFill>
                        <a:srgbClr val="FFC299"/>
                      </a:solidFill>
                    </p:spPr>
                  </p:pic>
                </p:oleObj>
              </mc:Fallback>
            </mc:AlternateContent>
          </a:graphicData>
        </a:graphic>
      </p:graphicFrame>
      <p:sp>
        <p:nvSpPr>
          <p:cNvPr id="820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195" name="Object 6"/>
          <p:cNvGraphicFramePr>
            <a:graphicFrameLocks noChangeAspect="1"/>
          </p:cNvGraphicFramePr>
          <p:nvPr/>
        </p:nvGraphicFramePr>
        <p:xfrm>
          <a:off x="2895600" y="5029200"/>
          <a:ext cx="1905000" cy="1014413"/>
        </p:xfrm>
        <a:graphic>
          <a:graphicData uri="http://schemas.openxmlformats.org/presentationml/2006/ole">
            <mc:AlternateContent xmlns:mc="http://schemas.openxmlformats.org/markup-compatibility/2006">
              <mc:Choice xmlns:v="urn:schemas-microsoft-com:vml" Requires="v">
                <p:oleObj spid="_x0000_s78919" name="Equation" r:id="rId6" imgW="736280" imgH="393529" progId="Equation.3">
                  <p:embed/>
                </p:oleObj>
              </mc:Choice>
              <mc:Fallback>
                <p:oleObj name="Equation" r:id="rId6" imgW="736280" imgH="393529" progId="Equation.3">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5029200"/>
                        <a:ext cx="19050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340365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066800" y="762000"/>
            <a:ext cx="7024744" cy="799064"/>
          </a:xfrm>
        </p:spPr>
        <p:txBody>
          <a:bodyPr/>
          <a:lstStyle/>
          <a:p>
            <a:pPr eaLnBrk="1" hangingPunct="1"/>
            <a:r>
              <a:rPr lang="en-US" b="1" dirty="0" smtClean="0"/>
              <a:t>Chemical instability</a:t>
            </a:r>
          </a:p>
        </p:txBody>
      </p:sp>
      <p:sp>
        <p:nvSpPr>
          <p:cNvPr id="29701" name="Rectangle 3"/>
          <p:cNvSpPr>
            <a:spLocks noGrp="1" noChangeArrowheads="1"/>
          </p:cNvSpPr>
          <p:nvPr>
            <p:ph type="body" idx="1"/>
          </p:nvPr>
        </p:nvSpPr>
        <p:spPr>
          <a:xfrm>
            <a:off x="914400" y="1905000"/>
            <a:ext cx="7239000" cy="3927629"/>
          </a:xfrm>
        </p:spPr>
        <p:txBody>
          <a:bodyPr>
            <a:normAutofit fontScale="92500" lnSpcReduction="20000"/>
          </a:bodyPr>
          <a:lstStyle/>
          <a:p>
            <a:pPr eaLnBrk="1" hangingPunct="1"/>
            <a:r>
              <a:rPr lang="en-US" sz="2800" dirty="0" smtClean="0"/>
              <a:t>Akan </a:t>
            </a:r>
            <a:r>
              <a:rPr lang="en-US" sz="2800" dirty="0" err="1" smtClean="0"/>
              <a:t>muncul</a:t>
            </a:r>
            <a:r>
              <a:rPr lang="en-US" sz="2800" dirty="0" smtClean="0"/>
              <a:t> </a:t>
            </a:r>
            <a:r>
              <a:rPr lang="en-US" sz="2800" dirty="0" err="1" smtClean="0"/>
              <a:t>berupa</a:t>
            </a:r>
            <a:r>
              <a:rPr lang="en-US" sz="2800" dirty="0" smtClean="0"/>
              <a:t>;</a:t>
            </a:r>
          </a:p>
          <a:p>
            <a:pPr lvl="1" eaLnBrk="1" hangingPunct="1"/>
            <a:r>
              <a:rPr lang="en-US" sz="2400" dirty="0" err="1" smtClean="0"/>
              <a:t>Hilangnya</a:t>
            </a:r>
            <a:r>
              <a:rPr lang="en-US" sz="2400" dirty="0" smtClean="0"/>
              <a:t> </a:t>
            </a:r>
            <a:r>
              <a:rPr lang="en-US" sz="2400" dirty="0" err="1" smtClean="0"/>
              <a:t>potensi</a:t>
            </a:r>
            <a:endParaRPr lang="en-US" sz="2400" dirty="0" smtClean="0"/>
          </a:p>
          <a:p>
            <a:pPr lvl="1" eaLnBrk="1" hangingPunct="1"/>
            <a:r>
              <a:rPr lang="en-US" sz="2400" dirty="0" err="1" smtClean="0"/>
              <a:t>Akumulasi</a:t>
            </a:r>
            <a:r>
              <a:rPr lang="en-US" sz="2400" dirty="0" smtClean="0"/>
              <a:t> </a:t>
            </a:r>
            <a:r>
              <a:rPr lang="en-US" sz="2400" dirty="0" err="1" smtClean="0"/>
              <a:t>dari</a:t>
            </a:r>
            <a:r>
              <a:rPr lang="en-US" sz="2400" dirty="0" smtClean="0"/>
              <a:t> </a:t>
            </a:r>
            <a:r>
              <a:rPr lang="en-US" sz="2400" dirty="0" err="1" smtClean="0"/>
              <a:t>produk-produk</a:t>
            </a:r>
            <a:r>
              <a:rPr lang="en-US" sz="2400" dirty="0" smtClean="0"/>
              <a:t> </a:t>
            </a:r>
            <a:r>
              <a:rPr lang="en-US" sz="2400" dirty="0"/>
              <a:t> </a:t>
            </a:r>
            <a:r>
              <a:rPr lang="en-US" sz="2400" dirty="0" err="1" smtClean="0"/>
              <a:t>degradasi</a:t>
            </a:r>
            <a:endParaRPr lang="en-US" sz="2400" dirty="0" smtClean="0"/>
          </a:p>
          <a:p>
            <a:pPr lvl="1" eaLnBrk="1" hangingPunct="1"/>
            <a:r>
              <a:rPr lang="en-US" sz="2400" dirty="0" err="1" smtClean="0"/>
              <a:t>Degradasi</a:t>
            </a:r>
            <a:r>
              <a:rPr lang="en-US" sz="2400" dirty="0" smtClean="0"/>
              <a:t> </a:t>
            </a:r>
            <a:r>
              <a:rPr lang="en-US" sz="2400" dirty="0" err="1" smtClean="0"/>
              <a:t>dari</a:t>
            </a:r>
            <a:r>
              <a:rPr lang="en-US" sz="2400" dirty="0" smtClean="0"/>
              <a:t> </a:t>
            </a:r>
            <a:r>
              <a:rPr lang="en-US" sz="2400" dirty="0" err="1" smtClean="0"/>
              <a:t>zat-zat</a:t>
            </a:r>
            <a:r>
              <a:rPr lang="en-US" sz="2400" dirty="0" smtClean="0"/>
              <a:t> </a:t>
            </a:r>
            <a:r>
              <a:rPr lang="en-US" sz="2400" dirty="0" err="1" smtClean="0"/>
              <a:t>tambahan</a:t>
            </a:r>
            <a:r>
              <a:rPr lang="en-US" sz="2400" dirty="0" smtClean="0"/>
              <a:t> yang </a:t>
            </a:r>
            <a:r>
              <a:rPr lang="en-US" sz="2400" dirty="0" err="1" smtClean="0"/>
              <a:t>bertanggung</a:t>
            </a:r>
            <a:r>
              <a:rPr lang="en-US" sz="2400" dirty="0" smtClean="0"/>
              <a:t> </a:t>
            </a:r>
            <a:r>
              <a:rPr lang="en-US" sz="2400" dirty="0" err="1" smtClean="0"/>
              <a:t>jawab</a:t>
            </a:r>
            <a:r>
              <a:rPr lang="en-US" sz="2400" dirty="0" smtClean="0"/>
              <a:t> </a:t>
            </a:r>
            <a:r>
              <a:rPr lang="en-US" sz="2400" dirty="0" err="1" smtClean="0"/>
              <a:t>terhadap</a:t>
            </a:r>
            <a:r>
              <a:rPr lang="en-US" sz="2400" dirty="0" smtClean="0"/>
              <a:t> </a:t>
            </a:r>
            <a:r>
              <a:rPr lang="en-US" sz="2400" dirty="0" err="1" smtClean="0"/>
              <a:t>stabilitas</a:t>
            </a:r>
            <a:r>
              <a:rPr lang="en-US" sz="2400" dirty="0" smtClean="0"/>
              <a:t> </a:t>
            </a:r>
            <a:r>
              <a:rPr lang="en-US" sz="2400" dirty="0" err="1" smtClean="0"/>
              <a:t>produk</a:t>
            </a:r>
            <a:r>
              <a:rPr lang="en-US" sz="2400" dirty="0" smtClean="0"/>
              <a:t> </a:t>
            </a:r>
            <a:r>
              <a:rPr lang="en-US" sz="2400" dirty="0" err="1" smtClean="0"/>
              <a:t>seperti</a:t>
            </a:r>
            <a:r>
              <a:rPr lang="en-US" sz="2400" dirty="0" smtClean="0"/>
              <a:t>: emulsifying agents, preservatives</a:t>
            </a:r>
          </a:p>
          <a:p>
            <a:pPr lvl="1"/>
            <a:r>
              <a:rPr lang="id-ID" sz="2400" dirty="0"/>
              <a:t>Perubahan warna mencolok misalnya perubahan warna </a:t>
            </a:r>
            <a:r>
              <a:rPr lang="en-US" sz="2400" dirty="0" err="1" smtClean="0"/>
              <a:t>pada</a:t>
            </a:r>
            <a:r>
              <a:rPr lang="en-US" sz="2400" dirty="0" smtClean="0"/>
              <a:t> </a:t>
            </a:r>
            <a:r>
              <a:rPr lang="en-US" sz="2400" dirty="0" err="1" smtClean="0"/>
              <a:t>sediaan</a:t>
            </a:r>
            <a:r>
              <a:rPr lang="en-US" sz="2400" dirty="0" smtClean="0"/>
              <a:t> </a:t>
            </a:r>
            <a:r>
              <a:rPr lang="id-ID" sz="2400" dirty="0" smtClean="0"/>
              <a:t>adrenalin </a:t>
            </a:r>
            <a:r>
              <a:rPr lang="id-ID" sz="2400" dirty="0"/>
              <a:t>meskipun sangat sedikit </a:t>
            </a:r>
            <a:r>
              <a:rPr lang="en-US" sz="2400" dirty="0" err="1" smtClean="0"/>
              <a:t>akan</a:t>
            </a:r>
            <a:r>
              <a:rPr lang="en-US" sz="2400" dirty="0" smtClean="0"/>
              <a:t> </a:t>
            </a:r>
            <a:r>
              <a:rPr lang="en-US" sz="2400" dirty="0" err="1" smtClean="0"/>
              <a:t>terjadi</a:t>
            </a:r>
            <a:r>
              <a:rPr lang="en-US" sz="2400" dirty="0" smtClean="0"/>
              <a:t> </a:t>
            </a:r>
            <a:r>
              <a:rPr lang="id-ID" sz="2400" dirty="0" smtClean="0"/>
              <a:t>perubahan </a:t>
            </a:r>
            <a:r>
              <a:rPr lang="id-ID" sz="2400" dirty="0"/>
              <a:t>dalam konten </a:t>
            </a:r>
            <a:r>
              <a:rPr lang="id-ID" sz="2400" dirty="0" smtClean="0"/>
              <a:t>adrenalin</a:t>
            </a:r>
            <a:r>
              <a:rPr lang="en-US" sz="2400" dirty="0" smtClean="0"/>
              <a:t> </a:t>
            </a:r>
            <a:r>
              <a:rPr lang="en-US" sz="2400" dirty="0" smtClean="0">
                <a:sym typeface="Wingdings" pitchFamily="2" charset="2"/>
              </a:rPr>
              <a:t> </a:t>
            </a:r>
            <a:r>
              <a:rPr lang="id-ID" sz="2400" dirty="0" smtClean="0"/>
              <a:t>tidak </a:t>
            </a:r>
            <a:r>
              <a:rPr lang="id-ID" sz="2400" dirty="0"/>
              <a:t>dapat diterima untuk pasien, apoteker, dokter dan perawat</a:t>
            </a:r>
            <a:r>
              <a:rPr lang="id-ID" sz="2000" dirty="0"/>
              <a:t>.</a:t>
            </a:r>
            <a:endParaRPr lang="en-US" sz="2400" dirty="0" smtClean="0"/>
          </a:p>
        </p:txBody>
      </p:sp>
    </p:spTree>
    <p:extLst>
      <p:ext uri="{BB962C8B-B14F-4D97-AF65-F5344CB8AC3E}">
        <p14:creationId xmlns:p14="http://schemas.microsoft.com/office/powerpoint/2010/main" val="18223169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999566" y="1066800"/>
            <a:ext cx="7382434" cy="722864"/>
          </a:xfrm>
        </p:spPr>
        <p:txBody>
          <a:bodyPr>
            <a:normAutofit fontScale="90000"/>
          </a:bodyPr>
          <a:lstStyle/>
          <a:p>
            <a:pPr eaLnBrk="1" hangingPunct="1"/>
            <a:r>
              <a:rPr lang="en-US" sz="3800" dirty="0" smtClean="0"/>
              <a:t>Solid state versus solution stability</a:t>
            </a:r>
          </a:p>
        </p:txBody>
      </p:sp>
      <p:sp>
        <p:nvSpPr>
          <p:cNvPr id="30725" name="Rectangle 3"/>
          <p:cNvSpPr>
            <a:spLocks noGrp="1" noChangeArrowheads="1"/>
          </p:cNvSpPr>
          <p:nvPr>
            <p:ph type="body" idx="1"/>
          </p:nvPr>
        </p:nvSpPr>
        <p:spPr/>
        <p:txBody>
          <a:bodyPr>
            <a:normAutofit/>
          </a:bodyPr>
          <a:lstStyle/>
          <a:p>
            <a:pPr eaLnBrk="1" hangingPunct="1"/>
            <a:r>
              <a:rPr lang="en-US" dirty="0" err="1" smtClean="0"/>
              <a:t>Umumnya</a:t>
            </a:r>
            <a:r>
              <a:rPr lang="en-US" dirty="0" smtClean="0"/>
              <a:t>, </a:t>
            </a:r>
            <a:r>
              <a:rPr lang="en-US" dirty="0" err="1" smtClean="0"/>
              <a:t>reaksi</a:t>
            </a:r>
            <a:r>
              <a:rPr lang="en-US" dirty="0" smtClean="0"/>
              <a:t> </a:t>
            </a:r>
            <a:r>
              <a:rPr lang="en-US" dirty="0" err="1" smtClean="0"/>
              <a:t>kimia</a:t>
            </a:r>
            <a:r>
              <a:rPr lang="en-US" dirty="0" smtClean="0"/>
              <a:t> </a:t>
            </a:r>
            <a:r>
              <a:rPr lang="en-US" dirty="0" err="1" smtClean="0"/>
              <a:t>lebih</a:t>
            </a:r>
            <a:r>
              <a:rPr lang="en-US" dirty="0" smtClean="0"/>
              <a:t> </a:t>
            </a:r>
            <a:r>
              <a:rPr lang="en-US" dirty="0" err="1" smtClean="0"/>
              <a:t>mudah</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keadaan</a:t>
            </a:r>
            <a:r>
              <a:rPr lang="en-US" dirty="0" smtClean="0"/>
              <a:t> liquid </a:t>
            </a:r>
            <a:r>
              <a:rPr lang="en-US" dirty="0" err="1" smtClean="0"/>
              <a:t>dibanding</a:t>
            </a:r>
            <a:r>
              <a:rPr lang="en-US" dirty="0" smtClean="0"/>
              <a:t> </a:t>
            </a:r>
            <a:r>
              <a:rPr lang="en-US" dirty="0" err="1" smtClean="0"/>
              <a:t>dalam</a:t>
            </a:r>
            <a:r>
              <a:rPr lang="en-US" dirty="0" smtClean="0"/>
              <a:t> </a:t>
            </a:r>
            <a:r>
              <a:rPr lang="en-US" dirty="0" err="1" smtClean="0"/>
              <a:t>kondisi</a:t>
            </a:r>
            <a:r>
              <a:rPr lang="en-US" dirty="0" smtClean="0"/>
              <a:t> </a:t>
            </a:r>
            <a:r>
              <a:rPr lang="en-US" dirty="0" err="1" smtClean="0"/>
              <a:t>padat</a:t>
            </a:r>
            <a:r>
              <a:rPr lang="en-US" dirty="0" smtClean="0"/>
              <a:t>. </a:t>
            </a:r>
          </a:p>
          <a:p>
            <a:r>
              <a:rPr lang="id-ID" dirty="0"/>
              <a:t>Masalah stabilitas yang serius lebih sering ditemui dalam obat-obatan cair </a:t>
            </a:r>
            <a:r>
              <a:rPr lang="en-US" dirty="0" smtClean="0"/>
              <a:t>, </a:t>
            </a:r>
            <a:r>
              <a:rPr lang="en-US" dirty="0" err="1" smtClean="0"/>
              <a:t>urutan</a:t>
            </a:r>
            <a:r>
              <a:rPr lang="id-ID" dirty="0" smtClean="0"/>
              <a:t> </a:t>
            </a:r>
            <a:r>
              <a:rPr lang="id-ID" dirty="0"/>
              <a:t>stabilitas bentuk sediaan </a:t>
            </a:r>
            <a:r>
              <a:rPr lang="id-ID" dirty="0" smtClean="0"/>
              <a:t>umumnya</a:t>
            </a:r>
            <a:r>
              <a:rPr lang="en-US" dirty="0" smtClean="0"/>
              <a:t> </a:t>
            </a:r>
            <a:r>
              <a:rPr lang="en-US" dirty="0" err="1" smtClean="0"/>
              <a:t>adalah</a:t>
            </a:r>
            <a:r>
              <a:rPr lang="en-US" dirty="0" smtClean="0"/>
              <a:t> </a:t>
            </a:r>
            <a:r>
              <a:rPr lang="en-US" dirty="0" err="1" smtClean="0"/>
              <a:t>sbb</a:t>
            </a:r>
            <a:r>
              <a:rPr lang="id-ID" dirty="0" smtClean="0"/>
              <a:t>: </a:t>
            </a:r>
            <a:r>
              <a:rPr lang="en-US" dirty="0" err="1" smtClean="0"/>
              <a:t>larutan</a:t>
            </a:r>
            <a:r>
              <a:rPr lang="id-ID" dirty="0" smtClean="0"/>
              <a:t>&lt;suspensi </a:t>
            </a:r>
            <a:r>
              <a:rPr lang="id-ID" dirty="0"/>
              <a:t>&lt;tablet.</a:t>
            </a:r>
            <a:endParaRPr lang="en-US" dirty="0" smtClean="0">
              <a:cs typeface="Arial" charset="0"/>
            </a:endParaRPr>
          </a:p>
        </p:txBody>
      </p:sp>
    </p:spTree>
    <p:extLst>
      <p:ext uri="{BB962C8B-B14F-4D97-AF65-F5344CB8AC3E}">
        <p14:creationId xmlns:p14="http://schemas.microsoft.com/office/powerpoint/2010/main" val="29336646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fontScale="90000"/>
          </a:bodyPr>
          <a:lstStyle/>
          <a:p>
            <a:pPr eaLnBrk="1" hangingPunct="1"/>
            <a:r>
              <a:rPr lang="en-US" sz="3800" smtClean="0"/>
              <a:t>Determination of Order of Reaction</a:t>
            </a:r>
          </a:p>
        </p:txBody>
      </p:sp>
      <p:sp>
        <p:nvSpPr>
          <p:cNvPr id="31749" name="Rectangle 3"/>
          <p:cNvSpPr>
            <a:spLocks noGrp="1" noChangeArrowheads="1"/>
          </p:cNvSpPr>
          <p:nvPr>
            <p:ph type="body" idx="1"/>
          </p:nvPr>
        </p:nvSpPr>
        <p:spPr/>
        <p:txBody>
          <a:bodyPr>
            <a:normAutofit lnSpcReduction="10000"/>
          </a:bodyPr>
          <a:lstStyle/>
          <a:p>
            <a:pPr marL="660400" indent="-660400"/>
            <a:r>
              <a:rPr lang="en-US" b="1" dirty="0" err="1" smtClean="0"/>
              <a:t>Memakai</a:t>
            </a:r>
            <a:r>
              <a:rPr lang="en-US" b="1" dirty="0" smtClean="0"/>
              <a:t> “rate equation</a:t>
            </a:r>
            <a:r>
              <a:rPr lang="en-US" dirty="0" smtClean="0"/>
              <a:t>” – </a:t>
            </a:r>
            <a:r>
              <a:rPr lang="id-ID" dirty="0"/>
              <a:t>Data yang dikumpulkan dalam reaksi kinetik </a:t>
            </a:r>
            <a:r>
              <a:rPr lang="id-ID" dirty="0" smtClean="0"/>
              <a:t>harus</a:t>
            </a:r>
            <a:r>
              <a:rPr lang="en-US" dirty="0" smtClean="0"/>
              <a:t> </a:t>
            </a:r>
            <a:r>
              <a:rPr lang="en-US" dirty="0" err="1" smtClean="0"/>
              <a:t>disubstitusikan</a:t>
            </a:r>
            <a:r>
              <a:rPr lang="en-US" dirty="0" smtClean="0"/>
              <a:t> </a:t>
            </a:r>
            <a:r>
              <a:rPr lang="en-US" dirty="0" err="1" smtClean="0"/>
              <a:t>ke</a:t>
            </a:r>
            <a:r>
              <a:rPr lang="en-US" dirty="0" smtClean="0"/>
              <a:t> </a:t>
            </a:r>
            <a:r>
              <a:rPr lang="en-US" dirty="0" err="1" smtClean="0"/>
              <a:t>dalam</a:t>
            </a:r>
            <a:r>
              <a:rPr lang="en-US" dirty="0" smtClean="0"/>
              <a:t> </a:t>
            </a:r>
            <a:r>
              <a:rPr lang="en-US" dirty="0" err="1" smtClean="0"/>
              <a:t>persamaan</a:t>
            </a:r>
            <a:r>
              <a:rPr lang="en-US" dirty="0" smtClean="0"/>
              <a:t> </a:t>
            </a:r>
            <a:r>
              <a:rPr lang="en-US" dirty="0" err="1" smtClean="0"/>
              <a:t>bentuk</a:t>
            </a:r>
            <a:r>
              <a:rPr lang="en-US" dirty="0" smtClean="0"/>
              <a:t> </a:t>
            </a:r>
            <a:r>
              <a:rPr lang="en-US" dirty="0" err="1" smtClean="0"/>
              <a:t>terintegrasi</a:t>
            </a:r>
            <a:r>
              <a:rPr lang="en-US" dirty="0" smtClean="0"/>
              <a:t> </a:t>
            </a:r>
            <a:r>
              <a:rPr lang="en-US" dirty="0" err="1" smtClean="0"/>
              <a:t>dari</a:t>
            </a:r>
            <a:r>
              <a:rPr lang="en-US" dirty="0" smtClean="0"/>
              <a:t> </a:t>
            </a:r>
            <a:r>
              <a:rPr lang="en-US" dirty="0" err="1" smtClean="0"/>
              <a:t>berbagai</a:t>
            </a:r>
            <a:r>
              <a:rPr lang="en-US" dirty="0" smtClean="0"/>
              <a:t> order </a:t>
            </a:r>
            <a:r>
              <a:rPr lang="en-US" dirty="0" err="1" smtClean="0"/>
              <a:t>reaksi</a:t>
            </a:r>
            <a:r>
              <a:rPr lang="en-US" dirty="0" smtClean="0"/>
              <a:t>. </a:t>
            </a:r>
          </a:p>
          <a:p>
            <a:pPr marL="1035050" lvl="1" indent="-577850" eaLnBrk="1" hangingPunct="1"/>
            <a:r>
              <a:rPr lang="en-US" dirty="0" smtClean="0"/>
              <a:t>Dari proses yang </a:t>
            </a:r>
            <a:r>
              <a:rPr lang="en-US" dirty="0" err="1" smtClean="0"/>
              <a:t>diuji</a:t>
            </a:r>
            <a:r>
              <a:rPr lang="en-US" dirty="0" smtClean="0"/>
              <a:t> </a:t>
            </a:r>
            <a:r>
              <a:rPr lang="en-US" dirty="0" err="1" smtClean="0"/>
              <a:t>akan</a:t>
            </a:r>
            <a:r>
              <a:rPr lang="en-US" dirty="0" smtClean="0"/>
              <a:t> </a:t>
            </a:r>
            <a:r>
              <a:rPr lang="en-US" dirty="0" err="1" smtClean="0"/>
              <a:t>dipertimbangkan</a:t>
            </a:r>
            <a:r>
              <a:rPr lang="en-US" dirty="0" smtClean="0"/>
              <a:t> </a:t>
            </a:r>
            <a:r>
              <a:rPr lang="en-US" dirty="0" err="1" smtClean="0"/>
              <a:t>mengikuti</a:t>
            </a:r>
            <a:r>
              <a:rPr lang="en-US" dirty="0" smtClean="0"/>
              <a:t> </a:t>
            </a:r>
            <a:r>
              <a:rPr lang="en-US" dirty="0" err="1" smtClean="0"/>
              <a:t>orde</a:t>
            </a:r>
            <a:r>
              <a:rPr lang="en-US" dirty="0" smtClean="0"/>
              <a:t> </a:t>
            </a:r>
            <a:r>
              <a:rPr lang="en-US" dirty="0" err="1" smtClean="0"/>
              <a:t>dimana</a:t>
            </a:r>
            <a:r>
              <a:rPr lang="en-US" dirty="0" smtClean="0"/>
              <a:t> </a:t>
            </a:r>
            <a:r>
              <a:rPr lang="en-US" dirty="0" err="1" smtClean="0"/>
              <a:t>nilai</a:t>
            </a:r>
            <a:r>
              <a:rPr lang="en-US" dirty="0" smtClean="0"/>
              <a:t> </a:t>
            </a:r>
            <a:r>
              <a:rPr lang="en-US" b="1" i="1" dirty="0" smtClean="0"/>
              <a:t>k</a:t>
            </a:r>
            <a:r>
              <a:rPr lang="en-US" dirty="0" smtClean="0"/>
              <a:t> yang </a:t>
            </a:r>
            <a:r>
              <a:rPr lang="en-US" dirty="0" err="1" smtClean="0"/>
              <a:t>dihitung</a:t>
            </a:r>
            <a:r>
              <a:rPr lang="en-US" dirty="0" smtClean="0"/>
              <a:t> </a:t>
            </a:r>
            <a:r>
              <a:rPr lang="en-US" dirty="0" err="1" smtClean="0"/>
              <a:t>menghasilkan</a:t>
            </a:r>
            <a:r>
              <a:rPr lang="en-US" dirty="0" smtClean="0"/>
              <a:t> </a:t>
            </a:r>
            <a:r>
              <a:rPr lang="en-US" dirty="0" err="1" smtClean="0"/>
              <a:t>nilai</a:t>
            </a:r>
            <a:r>
              <a:rPr lang="en-US" dirty="0" smtClean="0"/>
              <a:t> yang </a:t>
            </a:r>
            <a:r>
              <a:rPr lang="en-US" dirty="0" err="1" smtClean="0"/>
              <a:t>konstan</a:t>
            </a:r>
            <a:r>
              <a:rPr lang="en-US" dirty="0" smtClean="0"/>
              <a:t> </a:t>
            </a:r>
            <a:r>
              <a:rPr lang="en-US" dirty="0" err="1" smtClean="0"/>
              <a:t>pada</a:t>
            </a:r>
            <a:r>
              <a:rPr lang="en-US" dirty="0" smtClean="0"/>
              <a:t> </a:t>
            </a:r>
            <a:r>
              <a:rPr lang="en-US" dirty="0" err="1" smtClean="0"/>
              <a:t>batasan</a:t>
            </a:r>
            <a:r>
              <a:rPr lang="en-US" dirty="0" smtClean="0"/>
              <a:t> </a:t>
            </a:r>
            <a:r>
              <a:rPr lang="en-US" dirty="0" err="1" smtClean="0"/>
              <a:t>lerror</a:t>
            </a:r>
            <a:r>
              <a:rPr lang="en-US" dirty="0" smtClean="0"/>
              <a:t> </a:t>
            </a:r>
            <a:r>
              <a:rPr lang="en-US" dirty="0" err="1" smtClean="0"/>
              <a:t>experimen</a:t>
            </a:r>
            <a:r>
              <a:rPr lang="en-US" dirty="0" smtClean="0"/>
              <a:t>. </a:t>
            </a:r>
          </a:p>
        </p:txBody>
      </p:sp>
    </p:spTree>
    <p:extLst>
      <p:ext uri="{BB962C8B-B14F-4D97-AF65-F5344CB8AC3E}">
        <p14:creationId xmlns:p14="http://schemas.microsoft.com/office/powerpoint/2010/main" val="3291698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1043490" y="762000"/>
            <a:ext cx="7024744" cy="1143000"/>
          </a:xfrm>
        </p:spPr>
        <p:txBody>
          <a:bodyPr>
            <a:normAutofit fontScale="90000"/>
          </a:bodyPr>
          <a:lstStyle/>
          <a:p>
            <a:pPr eaLnBrk="1" hangingPunct="1"/>
            <a:r>
              <a:rPr lang="en-US" sz="3800" dirty="0" smtClean="0"/>
              <a:t>Determination of Order of Reaction..</a:t>
            </a:r>
          </a:p>
        </p:txBody>
      </p:sp>
      <p:sp>
        <p:nvSpPr>
          <p:cNvPr id="32773" name="Rectangle 3"/>
          <p:cNvSpPr>
            <a:spLocks noGrp="1" noChangeArrowheads="1"/>
          </p:cNvSpPr>
          <p:nvPr>
            <p:ph type="body" idx="1"/>
          </p:nvPr>
        </p:nvSpPr>
        <p:spPr>
          <a:xfrm>
            <a:off x="1043492" y="2323652"/>
            <a:ext cx="7338508" cy="3508977"/>
          </a:xfrm>
        </p:spPr>
        <p:txBody>
          <a:bodyPr>
            <a:normAutofit fontScale="92500" lnSpcReduction="20000"/>
          </a:bodyPr>
          <a:lstStyle/>
          <a:p>
            <a:r>
              <a:rPr lang="en-US" sz="2800" b="1" dirty="0" smtClean="0"/>
              <a:t>Half life method </a:t>
            </a:r>
            <a:r>
              <a:rPr lang="en-US" sz="2800" dirty="0" smtClean="0"/>
              <a:t>– </a:t>
            </a:r>
            <a:r>
              <a:rPr lang="en-US" sz="2800" dirty="0" err="1" smtClean="0"/>
              <a:t>Untuk</a:t>
            </a:r>
            <a:r>
              <a:rPr lang="en-US" sz="2800" dirty="0" smtClean="0"/>
              <a:t> </a:t>
            </a:r>
            <a:r>
              <a:rPr lang="en-US" sz="2800" dirty="0" err="1" smtClean="0"/>
              <a:t>reaksi</a:t>
            </a:r>
            <a:r>
              <a:rPr lang="en-US" sz="2800" dirty="0" smtClean="0"/>
              <a:t> “zero order”  </a:t>
            </a:r>
            <a:r>
              <a:rPr lang="en-US" sz="2800" dirty="0" err="1" smtClean="0"/>
              <a:t>atau</a:t>
            </a:r>
            <a:r>
              <a:rPr lang="en-US" sz="2800" dirty="0" smtClean="0"/>
              <a:t> “pseudo first order “, </a:t>
            </a:r>
            <a:r>
              <a:rPr lang="id-ID" sz="2800" dirty="0"/>
              <a:t>t ½ sebanding dengan konsentrasi awal reaktan (Co</a:t>
            </a:r>
            <a:r>
              <a:rPr lang="id-ID" sz="2800" dirty="0" smtClean="0"/>
              <a:t>)</a:t>
            </a:r>
            <a:r>
              <a:rPr lang="en-US" sz="2800" dirty="0" smtClean="0"/>
              <a:t>, </a:t>
            </a:r>
          </a:p>
          <a:p>
            <a:pPr lvl="1"/>
            <a:r>
              <a:rPr lang="id-ID" dirty="0"/>
              <a:t>t½ untuk reaksi orde pertama adalah independen Co</a:t>
            </a:r>
            <a:r>
              <a:rPr lang="id-ID" dirty="0" smtClean="0"/>
              <a:t>,</a:t>
            </a:r>
            <a:endParaRPr lang="en-US" dirty="0" smtClean="0"/>
          </a:p>
          <a:p>
            <a:r>
              <a:rPr lang="en-US" sz="2800" b="1" dirty="0" smtClean="0"/>
              <a:t>Graphical method </a:t>
            </a:r>
            <a:r>
              <a:rPr lang="en-US" sz="2800" dirty="0" smtClean="0"/>
              <a:t>– </a:t>
            </a:r>
            <a:r>
              <a:rPr lang="en-US" sz="2800" dirty="0" err="1" smtClean="0"/>
              <a:t>Untuk</a:t>
            </a:r>
            <a:r>
              <a:rPr lang="en-US" sz="2800" dirty="0" smtClean="0"/>
              <a:t> </a:t>
            </a:r>
            <a:r>
              <a:rPr lang="en-US" sz="2800" dirty="0" err="1" smtClean="0"/>
              <a:t>reaksi</a:t>
            </a:r>
            <a:r>
              <a:rPr lang="en-US" sz="2800" dirty="0" smtClean="0"/>
              <a:t> “zero order” </a:t>
            </a:r>
            <a:r>
              <a:rPr lang="en-US" sz="2800" dirty="0" err="1" smtClean="0"/>
              <a:t>atau</a:t>
            </a:r>
            <a:r>
              <a:rPr lang="en-US" sz="2800" dirty="0" smtClean="0"/>
              <a:t> “pseudo first order“, plot </a:t>
            </a:r>
            <a:r>
              <a:rPr lang="en-US" sz="2800" dirty="0" err="1" smtClean="0"/>
              <a:t>dari</a:t>
            </a:r>
            <a:r>
              <a:rPr lang="en-US" sz="2800" dirty="0" smtClean="0"/>
              <a:t> </a:t>
            </a:r>
            <a:r>
              <a:rPr lang="en-US" sz="2800" b="1" dirty="0" smtClean="0"/>
              <a:t>C</a:t>
            </a:r>
            <a:r>
              <a:rPr lang="en-US" sz="2800" dirty="0" smtClean="0"/>
              <a:t> vs. </a:t>
            </a:r>
            <a:r>
              <a:rPr lang="en-US" sz="2800" b="1" dirty="0" smtClean="0"/>
              <a:t>t</a:t>
            </a:r>
            <a:r>
              <a:rPr lang="en-US" sz="2800" dirty="0" smtClean="0"/>
              <a:t> </a:t>
            </a:r>
            <a:r>
              <a:rPr lang="en-US" sz="2800" dirty="0" err="1" smtClean="0"/>
              <a:t>adalah</a:t>
            </a:r>
            <a:r>
              <a:rPr lang="en-US" sz="2800" dirty="0" smtClean="0"/>
              <a:t> linear; </a:t>
            </a:r>
            <a:r>
              <a:rPr lang="en-US" sz="2800" dirty="0" err="1" smtClean="0"/>
              <a:t>sedangkan</a:t>
            </a:r>
            <a:r>
              <a:rPr lang="en-US" sz="2800" dirty="0" smtClean="0"/>
              <a:t> </a:t>
            </a:r>
            <a:r>
              <a:rPr lang="en-US" sz="2800" dirty="0" err="1" smtClean="0"/>
              <a:t>untuk</a:t>
            </a:r>
            <a:r>
              <a:rPr lang="en-US" sz="2800" dirty="0" smtClean="0"/>
              <a:t> </a:t>
            </a:r>
            <a:r>
              <a:rPr lang="en-US" sz="2800" dirty="0" err="1" smtClean="0"/>
              <a:t>reaksi</a:t>
            </a:r>
            <a:r>
              <a:rPr lang="en-US" sz="2800" dirty="0" smtClean="0"/>
              <a:t> “first order “, plot of </a:t>
            </a:r>
            <a:r>
              <a:rPr lang="en-US" sz="2800" b="1" dirty="0" smtClean="0"/>
              <a:t>log (Co-Ct) </a:t>
            </a:r>
            <a:r>
              <a:rPr lang="en-US" sz="2800" dirty="0" smtClean="0"/>
              <a:t>vs. </a:t>
            </a:r>
            <a:r>
              <a:rPr lang="en-US" sz="2800" b="1" dirty="0" smtClean="0"/>
              <a:t>t</a:t>
            </a:r>
            <a:r>
              <a:rPr lang="en-US" sz="2800" dirty="0" smtClean="0"/>
              <a:t> </a:t>
            </a:r>
            <a:r>
              <a:rPr lang="en-US" sz="2800" dirty="0" err="1" smtClean="0"/>
              <a:t>adalah</a:t>
            </a:r>
            <a:r>
              <a:rPr lang="en-US" sz="2800" dirty="0" smtClean="0"/>
              <a:t> linear.</a:t>
            </a:r>
          </a:p>
        </p:txBody>
      </p:sp>
    </p:spTree>
    <p:extLst>
      <p:ext uri="{BB962C8B-B14F-4D97-AF65-F5344CB8AC3E}">
        <p14:creationId xmlns:p14="http://schemas.microsoft.com/office/powerpoint/2010/main" val="8488547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fontScale="90000"/>
          </a:bodyPr>
          <a:lstStyle/>
          <a:p>
            <a:pPr eaLnBrk="1" hangingPunct="1"/>
            <a:r>
              <a:rPr lang="en-US" sz="3800" smtClean="0"/>
              <a:t>Factors Affecting Rate of Reactions</a:t>
            </a:r>
            <a:br>
              <a:rPr lang="en-US" sz="3800" smtClean="0"/>
            </a:br>
            <a:endParaRPr lang="en-US" sz="3800" smtClean="0"/>
          </a:p>
        </p:txBody>
      </p:sp>
      <p:sp>
        <p:nvSpPr>
          <p:cNvPr id="33797" name="Rectangle 3"/>
          <p:cNvSpPr>
            <a:spLocks noGrp="1" noChangeArrowheads="1"/>
          </p:cNvSpPr>
          <p:nvPr>
            <p:ph type="body" idx="1"/>
          </p:nvPr>
        </p:nvSpPr>
        <p:spPr/>
        <p:txBody>
          <a:bodyPr>
            <a:normAutofit fontScale="92500" lnSpcReduction="20000"/>
          </a:bodyPr>
          <a:lstStyle/>
          <a:p>
            <a:pPr eaLnBrk="1" hangingPunct="1"/>
            <a:r>
              <a:rPr lang="en-US" sz="2800" smtClean="0"/>
              <a:t>The rate of reaction (degradation of pharmaceutical products) can be influenced</a:t>
            </a:r>
          </a:p>
          <a:p>
            <a:pPr lvl="1" eaLnBrk="1" hangingPunct="1"/>
            <a:r>
              <a:rPr lang="en-US" sz="2400" smtClean="0"/>
              <a:t>temperature,</a:t>
            </a:r>
          </a:p>
          <a:p>
            <a:pPr lvl="1" eaLnBrk="1" hangingPunct="1"/>
            <a:r>
              <a:rPr lang="en-US" sz="2400" smtClean="0"/>
              <a:t>moisture,</a:t>
            </a:r>
          </a:p>
          <a:p>
            <a:pPr lvl="1" eaLnBrk="1" hangingPunct="1"/>
            <a:r>
              <a:rPr lang="en-US" sz="2400" smtClean="0"/>
              <a:t> solvent (pH, dielectric constant, etc),</a:t>
            </a:r>
          </a:p>
          <a:p>
            <a:pPr lvl="1" eaLnBrk="1" hangingPunct="1"/>
            <a:r>
              <a:rPr lang="en-US" sz="2400" smtClean="0"/>
              <a:t> light (radiation), </a:t>
            </a:r>
          </a:p>
          <a:p>
            <a:pPr lvl="1" eaLnBrk="1" hangingPunct="1"/>
            <a:r>
              <a:rPr lang="en-US" sz="2400" smtClean="0"/>
              <a:t>catalysts, </a:t>
            </a:r>
          </a:p>
          <a:p>
            <a:pPr lvl="1" eaLnBrk="1" hangingPunct="1"/>
            <a:r>
              <a:rPr lang="en-US" sz="2400" smtClean="0"/>
              <a:t>oxygen and </a:t>
            </a:r>
          </a:p>
          <a:p>
            <a:pPr lvl="1" eaLnBrk="1" hangingPunct="1"/>
            <a:r>
              <a:rPr lang="en-US" sz="2400" smtClean="0"/>
              <a:t>concentration of reactant (s). </a:t>
            </a:r>
          </a:p>
        </p:txBody>
      </p:sp>
    </p:spTree>
    <p:extLst>
      <p:ext uri="{BB962C8B-B14F-4D97-AF65-F5344CB8AC3E}">
        <p14:creationId xmlns:p14="http://schemas.microsoft.com/office/powerpoint/2010/main" val="16270414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4419600" y="4495800"/>
            <a:ext cx="1752600" cy="1219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221" name="Rectangle 2"/>
          <p:cNvSpPr>
            <a:spLocks noGrp="1" noChangeArrowheads="1"/>
          </p:cNvSpPr>
          <p:nvPr>
            <p:ph type="title"/>
          </p:nvPr>
        </p:nvSpPr>
        <p:spPr>
          <a:xfrm>
            <a:off x="1059628" y="762000"/>
            <a:ext cx="7024744" cy="762000"/>
          </a:xfrm>
        </p:spPr>
        <p:txBody>
          <a:bodyPr/>
          <a:lstStyle/>
          <a:p>
            <a:pPr eaLnBrk="1" hangingPunct="1"/>
            <a:r>
              <a:rPr lang="en-US" dirty="0" smtClean="0"/>
              <a:t>Temperature</a:t>
            </a:r>
          </a:p>
        </p:txBody>
      </p:sp>
      <p:sp>
        <p:nvSpPr>
          <p:cNvPr id="9222" name="Rectangle 3"/>
          <p:cNvSpPr>
            <a:spLocks noGrp="1" noChangeArrowheads="1"/>
          </p:cNvSpPr>
          <p:nvPr>
            <p:ph type="body" idx="1"/>
          </p:nvPr>
        </p:nvSpPr>
        <p:spPr>
          <a:xfrm>
            <a:off x="1043492" y="1600200"/>
            <a:ext cx="6777317" cy="3508977"/>
          </a:xfrm>
        </p:spPr>
        <p:txBody>
          <a:bodyPr/>
          <a:lstStyle/>
          <a:p>
            <a:r>
              <a:rPr lang="en-US" b="1" dirty="0" smtClean="0"/>
              <a:t>Temperature </a:t>
            </a:r>
            <a:r>
              <a:rPr lang="en-US" dirty="0" smtClean="0"/>
              <a:t>– </a:t>
            </a:r>
            <a:r>
              <a:rPr lang="en-US" dirty="0" err="1" smtClean="0"/>
              <a:t>kebanyakan</a:t>
            </a:r>
            <a:r>
              <a:rPr lang="en-US" dirty="0" smtClean="0"/>
              <a:t> </a:t>
            </a:r>
            <a:r>
              <a:rPr lang="en-US" dirty="0" err="1" smtClean="0"/>
              <a:t>kecepatan</a:t>
            </a:r>
            <a:r>
              <a:rPr lang="en-US" dirty="0" smtClean="0"/>
              <a:t>  </a:t>
            </a:r>
            <a:r>
              <a:rPr lang="id-ID" dirty="0"/>
              <a:t>reaksi kimia meningkat dengan kenaikan suhu hingga 2 sampai 3 kali dengan masing-masing 10 ° kenaikan suhu </a:t>
            </a:r>
            <a:endParaRPr lang="en-US" dirty="0" smtClean="0"/>
          </a:p>
          <a:p>
            <a:r>
              <a:rPr lang="en-US" dirty="0" err="1" smtClean="0"/>
              <a:t>Hubungan</a:t>
            </a:r>
            <a:r>
              <a:rPr lang="en-US" dirty="0" smtClean="0"/>
              <a:t> </a:t>
            </a:r>
            <a:r>
              <a:rPr lang="en-US" dirty="0" err="1" smtClean="0"/>
              <a:t>kecepatan</a:t>
            </a:r>
            <a:r>
              <a:rPr lang="en-US" dirty="0" smtClean="0"/>
              <a:t> </a:t>
            </a:r>
            <a:r>
              <a:rPr lang="en-US" dirty="0" err="1" smtClean="0"/>
              <a:t>reaksi</a:t>
            </a:r>
            <a:r>
              <a:rPr lang="en-US" dirty="0" smtClean="0"/>
              <a:t> </a:t>
            </a:r>
            <a:r>
              <a:rPr lang="en-US" dirty="0" err="1" smtClean="0"/>
              <a:t>dengan</a:t>
            </a:r>
            <a:r>
              <a:rPr lang="en-US" dirty="0" smtClean="0"/>
              <a:t> </a:t>
            </a:r>
            <a:r>
              <a:rPr lang="en-US" dirty="0" err="1" smtClean="0"/>
              <a:t>suhu</a:t>
            </a:r>
            <a:r>
              <a:rPr lang="en-US" dirty="0" smtClean="0"/>
              <a:t> </a:t>
            </a:r>
            <a:r>
              <a:rPr lang="en-US" dirty="0" err="1" smtClean="0"/>
              <a:t>diexpresikan</a:t>
            </a:r>
            <a:r>
              <a:rPr lang="en-US" dirty="0" smtClean="0"/>
              <a:t> </a:t>
            </a:r>
            <a:r>
              <a:rPr lang="en-US" dirty="0" err="1" smtClean="0"/>
              <a:t>oleh</a:t>
            </a:r>
            <a:r>
              <a:rPr lang="en-US" dirty="0" smtClean="0"/>
              <a:t> </a:t>
            </a:r>
            <a:r>
              <a:rPr lang="en-US" b="1" dirty="0" smtClean="0"/>
              <a:t>Arrhenius equation:</a:t>
            </a:r>
          </a:p>
          <a:p>
            <a:pPr eaLnBrk="1" hangingPunct="1"/>
            <a:endParaRPr lang="en-US" dirty="0" smtClean="0"/>
          </a:p>
        </p:txBody>
      </p:sp>
      <p:sp>
        <p:nvSpPr>
          <p:cNvPr id="92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9218" name="Object 4"/>
          <p:cNvGraphicFramePr>
            <a:graphicFrameLocks noChangeAspect="1"/>
          </p:cNvGraphicFramePr>
          <p:nvPr>
            <p:extLst>
              <p:ext uri="{D42A27DB-BD31-4B8C-83A1-F6EECF244321}">
                <p14:modId xmlns:p14="http://schemas.microsoft.com/office/powerpoint/2010/main" val="1931343482"/>
              </p:ext>
            </p:extLst>
          </p:nvPr>
        </p:nvGraphicFramePr>
        <p:xfrm>
          <a:off x="5410200" y="4495800"/>
          <a:ext cx="2362200" cy="981075"/>
        </p:xfrm>
        <a:graphic>
          <a:graphicData uri="http://schemas.openxmlformats.org/presentationml/2006/ole">
            <mc:AlternateContent xmlns:mc="http://schemas.openxmlformats.org/markup-compatibility/2006">
              <mc:Choice xmlns:v="urn:schemas-microsoft-com:vml" Requires="v">
                <p:oleObj spid="_x0000_s79907" name="Equation" r:id="rId4" imgW="622030" imgH="253890" progId="Equation.3">
                  <p:embed/>
                </p:oleObj>
              </mc:Choice>
              <mc:Fallback>
                <p:oleObj name="Equation" r:id="rId4" imgW="622030" imgH="25389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495800"/>
                        <a:ext cx="2362200" cy="981075"/>
                      </a:xfrm>
                      <a:prstGeom prst="rect">
                        <a:avLst/>
                      </a:prstGeom>
                      <a:solidFill>
                        <a:srgbClr val="FFC299"/>
                      </a:solidFill>
                    </p:spPr>
                  </p:pic>
                </p:oleObj>
              </mc:Fallback>
            </mc:AlternateContent>
          </a:graphicData>
        </a:graphic>
      </p:graphicFrame>
      <p:pic>
        <p:nvPicPr>
          <p:cNvPr id="6" name="Picture 4" descr="arrhenius"/>
          <p:cNvPicPr>
            <a:picLocks noChangeAspect="1" noChangeArrowheads="1"/>
          </p:cNvPicPr>
          <p:nvPr/>
        </p:nvPicPr>
        <p:blipFill>
          <a:blip r:embed="rId6" cstate="print"/>
          <a:srcRect/>
          <a:stretch>
            <a:fillRect/>
          </a:stretch>
        </p:blipFill>
        <p:spPr bwMode="auto">
          <a:xfrm>
            <a:off x="3276600" y="4953000"/>
            <a:ext cx="1143000" cy="1611313"/>
          </a:xfrm>
          <a:prstGeom prst="rect">
            <a:avLst/>
          </a:prstGeom>
          <a:noFill/>
        </p:spPr>
      </p:pic>
    </p:spTree>
    <p:extLst>
      <p:ext uri="{BB962C8B-B14F-4D97-AF65-F5344CB8AC3E}">
        <p14:creationId xmlns:p14="http://schemas.microsoft.com/office/powerpoint/2010/main" val="37059479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2271656" y="838200"/>
            <a:ext cx="5881744" cy="648736"/>
          </a:xfrm>
        </p:spPr>
        <p:txBody>
          <a:bodyPr>
            <a:normAutofit fontScale="90000"/>
          </a:bodyPr>
          <a:lstStyle/>
          <a:p>
            <a:pPr eaLnBrk="1" hangingPunct="1"/>
            <a:r>
              <a:rPr lang="en-US" b="1" dirty="0" smtClean="0"/>
              <a:t>Arrhenius equation</a:t>
            </a:r>
          </a:p>
        </p:txBody>
      </p:sp>
      <p:sp>
        <p:nvSpPr>
          <p:cNvPr id="10246" name="Rectangle 3"/>
          <p:cNvSpPr>
            <a:spLocks noGrp="1" noChangeArrowheads="1"/>
          </p:cNvSpPr>
          <p:nvPr>
            <p:ph type="body" idx="1"/>
          </p:nvPr>
        </p:nvSpPr>
        <p:spPr>
          <a:xfrm>
            <a:off x="609600" y="1752600"/>
            <a:ext cx="8077200" cy="4495800"/>
          </a:xfrm>
        </p:spPr>
        <p:txBody>
          <a:bodyPr>
            <a:normAutofit lnSpcReduction="10000"/>
          </a:bodyPr>
          <a:lstStyle/>
          <a:p>
            <a:pPr eaLnBrk="1" hangingPunct="1">
              <a:lnSpc>
                <a:spcPct val="80000"/>
              </a:lnSpc>
            </a:pPr>
            <a:r>
              <a:rPr lang="en-US" sz="2800" dirty="0" err="1" smtClean="0"/>
              <a:t>Bentuk</a:t>
            </a:r>
            <a:r>
              <a:rPr lang="en-US" sz="2800" dirty="0" smtClean="0"/>
              <a:t> </a:t>
            </a:r>
            <a:r>
              <a:rPr lang="en-US" sz="2800" dirty="0" err="1" smtClean="0"/>
              <a:t>Logaritmiknya</a:t>
            </a:r>
            <a:r>
              <a:rPr lang="en-US" sz="2800" dirty="0" smtClean="0"/>
              <a:t> </a:t>
            </a:r>
            <a:r>
              <a:rPr lang="en-US" sz="2800" dirty="0" err="1" smtClean="0"/>
              <a:t>adalah</a:t>
            </a:r>
            <a:r>
              <a:rPr lang="en-US" sz="2800" dirty="0" smtClean="0"/>
              <a:t> </a:t>
            </a:r>
            <a:r>
              <a:rPr lang="en-US" sz="2800" dirty="0" err="1" smtClean="0"/>
              <a:t>sbb</a:t>
            </a:r>
            <a:r>
              <a:rPr lang="en-US" sz="2800" dirty="0" smtClean="0"/>
              <a:t>:</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endParaRPr lang="en-US" sz="2800" b="1" dirty="0" smtClean="0"/>
          </a:p>
          <a:p>
            <a:pPr eaLnBrk="1" hangingPunct="1">
              <a:lnSpc>
                <a:spcPct val="80000"/>
              </a:lnSpc>
            </a:pPr>
            <a:r>
              <a:rPr lang="en-US" sz="2800" b="1" dirty="0" smtClean="0"/>
              <a:t>k </a:t>
            </a:r>
            <a:r>
              <a:rPr lang="en-US" sz="2800" dirty="0" err="1" smtClean="0"/>
              <a:t>adalah</a:t>
            </a:r>
            <a:r>
              <a:rPr lang="en-US" sz="2800" dirty="0" smtClean="0"/>
              <a:t> “rate of reaction”</a:t>
            </a:r>
          </a:p>
          <a:p>
            <a:pPr eaLnBrk="1" hangingPunct="1">
              <a:lnSpc>
                <a:spcPct val="80000"/>
              </a:lnSpc>
            </a:pPr>
            <a:r>
              <a:rPr lang="en-US" sz="2800" b="1" dirty="0" smtClean="0"/>
              <a:t>A</a:t>
            </a:r>
            <a:r>
              <a:rPr lang="en-US" sz="2800" dirty="0" smtClean="0"/>
              <a:t> is a constant known as the frequency factor </a:t>
            </a:r>
          </a:p>
          <a:p>
            <a:pPr eaLnBrk="1" hangingPunct="1">
              <a:lnSpc>
                <a:spcPct val="80000"/>
              </a:lnSpc>
            </a:pPr>
            <a:r>
              <a:rPr lang="en-US" sz="2800" b="1" dirty="0" err="1" smtClean="0"/>
              <a:t>E</a:t>
            </a:r>
            <a:r>
              <a:rPr lang="en-US" sz="2800" b="1" baseline="-25000" dirty="0" err="1" smtClean="0"/>
              <a:t>a</a:t>
            </a:r>
            <a:r>
              <a:rPr lang="en-US" sz="2800" dirty="0" smtClean="0"/>
              <a:t> is the activation energy, </a:t>
            </a:r>
          </a:p>
          <a:p>
            <a:pPr>
              <a:lnSpc>
                <a:spcPct val="80000"/>
              </a:lnSpc>
            </a:pPr>
            <a:r>
              <a:rPr lang="en-US" sz="2800" b="1" dirty="0" smtClean="0"/>
              <a:t>R</a:t>
            </a:r>
            <a:r>
              <a:rPr lang="en-US" sz="2800" dirty="0" smtClean="0"/>
              <a:t> is the gas constant (1.987 calories degK</a:t>
            </a:r>
            <a:r>
              <a:rPr lang="en-US" sz="2800" baseline="30000" dirty="0" smtClean="0"/>
              <a:t>-1</a:t>
            </a:r>
            <a:r>
              <a:rPr lang="en-US" sz="2800" dirty="0" smtClean="0"/>
              <a:t>mole</a:t>
            </a:r>
            <a:r>
              <a:rPr lang="en-US" sz="2800" baseline="30000" dirty="0" smtClean="0"/>
              <a:t>-1 </a:t>
            </a:r>
            <a:r>
              <a:rPr lang="en-US" sz="2800" b="1" dirty="0" smtClean="0"/>
              <a:t>OR</a:t>
            </a:r>
            <a:r>
              <a:rPr lang="en-US" sz="2800" dirty="0" smtClean="0"/>
              <a:t> 8.314 J degK</a:t>
            </a:r>
            <a:r>
              <a:rPr lang="en-US" sz="2800" baseline="30000" dirty="0" smtClean="0"/>
              <a:t>-1</a:t>
            </a:r>
            <a:r>
              <a:rPr lang="en-US" sz="2800" dirty="0" smtClean="0"/>
              <a:t>mole</a:t>
            </a:r>
            <a:r>
              <a:rPr lang="en-US" sz="2800" baseline="30000" dirty="0" smtClean="0"/>
              <a:t>-1</a:t>
            </a:r>
            <a:r>
              <a:rPr lang="en-US" sz="2800" dirty="0" smtClean="0"/>
              <a:t>)</a:t>
            </a:r>
          </a:p>
          <a:p>
            <a:pPr eaLnBrk="1" hangingPunct="1">
              <a:lnSpc>
                <a:spcPct val="80000"/>
              </a:lnSpc>
            </a:pPr>
            <a:r>
              <a:rPr lang="en-US" sz="2800" b="1" dirty="0" smtClean="0"/>
              <a:t>T</a:t>
            </a:r>
            <a:r>
              <a:rPr lang="en-US" sz="2800" dirty="0" smtClean="0"/>
              <a:t> is the absolute temperature (K). </a:t>
            </a:r>
          </a:p>
          <a:p>
            <a:pPr eaLnBrk="1" hangingPunct="1">
              <a:lnSpc>
                <a:spcPct val="80000"/>
              </a:lnSpc>
            </a:pPr>
            <a:endParaRPr lang="en-US" sz="2800" dirty="0" smtClean="0"/>
          </a:p>
        </p:txBody>
      </p:sp>
      <p:sp>
        <p:nvSpPr>
          <p:cNvPr id="1024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42" name="Object 4"/>
          <p:cNvGraphicFramePr>
            <a:graphicFrameLocks noChangeAspect="1"/>
          </p:cNvGraphicFramePr>
          <p:nvPr>
            <p:extLst>
              <p:ext uri="{D42A27DB-BD31-4B8C-83A1-F6EECF244321}">
                <p14:modId xmlns:p14="http://schemas.microsoft.com/office/powerpoint/2010/main" val="1037541284"/>
              </p:ext>
            </p:extLst>
          </p:nvPr>
        </p:nvGraphicFramePr>
        <p:xfrm>
          <a:off x="3505200" y="2286000"/>
          <a:ext cx="4495800" cy="1123950"/>
        </p:xfrm>
        <a:graphic>
          <a:graphicData uri="http://schemas.openxmlformats.org/presentationml/2006/ole">
            <mc:AlternateContent xmlns:mc="http://schemas.openxmlformats.org/markup-compatibility/2006">
              <mc:Choice xmlns:v="urn:schemas-microsoft-com:vml" Requires="v">
                <p:oleObj spid="_x0000_s80932" name="Equation" r:id="rId4" imgW="1562100" imgH="393700" progId="Equation.3">
                  <p:embed/>
                </p:oleObj>
              </mc:Choice>
              <mc:Fallback>
                <p:oleObj name="Equation" r:id="rId4" imgW="1562100" imgH="39370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286000"/>
                        <a:ext cx="4495800" cy="1123950"/>
                      </a:xfrm>
                      <a:prstGeom prst="rect">
                        <a:avLst/>
                      </a:prstGeom>
                      <a:solidFill>
                        <a:srgbClr val="FFC299"/>
                      </a:solidFill>
                    </p:spPr>
                  </p:pic>
                </p:oleObj>
              </mc:Fallback>
            </mc:AlternateContent>
          </a:graphicData>
        </a:graphic>
      </p:graphicFrame>
    </p:spTree>
    <p:extLst>
      <p:ext uri="{BB962C8B-B14F-4D97-AF65-F5344CB8AC3E}">
        <p14:creationId xmlns:p14="http://schemas.microsoft.com/office/powerpoint/2010/main" val="74485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77AA7F9-3DEE-4C40-9271-474644BC025D}" type="datetime1">
              <a:rPr lang="en-US" smtClean="0"/>
              <a:pPr>
                <a:defRPr/>
              </a:pPr>
              <a:t>12/8/2016</a:t>
            </a:fld>
            <a:endParaRPr lang="en-US"/>
          </a:p>
        </p:txBody>
      </p:sp>
      <p:sp>
        <p:nvSpPr>
          <p:cNvPr id="5" name="Footer Placeholder 4"/>
          <p:cNvSpPr>
            <a:spLocks noGrp="1"/>
          </p:cNvSpPr>
          <p:nvPr>
            <p:ph type="ftr" sz="quarter" idx="11"/>
          </p:nvPr>
        </p:nvSpPr>
        <p:spPr/>
        <p:txBody>
          <a:bodyPr/>
          <a:lstStyle/>
          <a:p>
            <a:pPr>
              <a:defRPr/>
            </a:pPr>
            <a:r>
              <a:rPr lang="en-US" smtClean="0"/>
              <a:t>PHR 416                                                      </a:t>
            </a:r>
            <a:endParaRPr lang="en-US"/>
          </a:p>
        </p:txBody>
      </p:sp>
      <p:sp>
        <p:nvSpPr>
          <p:cNvPr id="6" name="Slide Number Placeholder 5"/>
          <p:cNvSpPr>
            <a:spLocks noGrp="1"/>
          </p:cNvSpPr>
          <p:nvPr>
            <p:ph type="sldNum" sz="quarter" idx="12"/>
          </p:nvPr>
        </p:nvSpPr>
        <p:spPr/>
        <p:txBody>
          <a:bodyPr/>
          <a:lstStyle/>
          <a:p>
            <a:pPr>
              <a:defRPr/>
            </a:pPr>
            <a:fld id="{C84FBD40-53B4-44D7-AAEC-6D7E4DE42803}" type="slidenum">
              <a:rPr lang="en-US" smtClean="0"/>
              <a:pPr>
                <a:defRPr/>
              </a:pPr>
              <a:t>8</a:t>
            </a:fld>
            <a:endParaRPr lang="en-US"/>
          </a:p>
        </p:txBody>
      </p:sp>
      <p:pic>
        <p:nvPicPr>
          <p:cNvPr id="22533" name="Picture 2"/>
          <p:cNvPicPr>
            <a:picLocks noChangeAspect="1" noChangeArrowheads="1"/>
          </p:cNvPicPr>
          <p:nvPr/>
        </p:nvPicPr>
        <p:blipFill>
          <a:blip r:embed="rId2" cstate="print"/>
          <a:srcRect/>
          <a:stretch>
            <a:fillRect/>
          </a:stretch>
        </p:blipFill>
        <p:spPr bwMode="auto">
          <a:xfrm>
            <a:off x="30480" y="1143000"/>
            <a:ext cx="9046859"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1043490" y="533400"/>
            <a:ext cx="7024744" cy="1143000"/>
          </a:xfrm>
        </p:spPr>
        <p:txBody>
          <a:bodyPr/>
          <a:lstStyle/>
          <a:p>
            <a:pPr eaLnBrk="1" hangingPunct="1"/>
            <a:r>
              <a:rPr lang="en-US" dirty="0" smtClean="0"/>
              <a:t>Arrhenius equation….</a:t>
            </a:r>
          </a:p>
        </p:txBody>
      </p:sp>
      <p:sp>
        <p:nvSpPr>
          <p:cNvPr id="11270" name="Rectangle 3"/>
          <p:cNvSpPr>
            <a:spLocks noGrp="1" noChangeArrowheads="1"/>
          </p:cNvSpPr>
          <p:nvPr>
            <p:ph type="body" idx="1"/>
          </p:nvPr>
        </p:nvSpPr>
        <p:spPr>
          <a:xfrm>
            <a:off x="1043492" y="1981200"/>
            <a:ext cx="6777317" cy="3508977"/>
          </a:xfrm>
        </p:spPr>
        <p:txBody>
          <a:bodyPr/>
          <a:lstStyle/>
          <a:p>
            <a:pPr eaLnBrk="1" hangingPunct="1"/>
            <a:r>
              <a:rPr lang="en-US" dirty="0" smtClean="0"/>
              <a:t>Plot of log k against 1/T gives a straight line with slope of –Ea/2.303R and intercept of log A. </a:t>
            </a:r>
          </a:p>
          <a:p>
            <a:pPr eaLnBrk="1" hangingPunct="1"/>
            <a:r>
              <a:rPr lang="en-US" dirty="0" smtClean="0"/>
              <a:t>For a reaction carried out at 2 diff. temp., (subtracting eqn. 1 from 2 gives:</a:t>
            </a:r>
          </a:p>
          <a:p>
            <a:pPr eaLnBrk="1" hangingPunct="1"/>
            <a:endParaRPr lang="en-US" dirty="0" smtClean="0"/>
          </a:p>
        </p:txBody>
      </p:sp>
      <p:sp>
        <p:nvSpPr>
          <p:cNvPr id="112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1266" name="Object 4"/>
          <p:cNvGraphicFramePr>
            <a:graphicFrameLocks noChangeAspect="1"/>
          </p:cNvGraphicFramePr>
          <p:nvPr/>
        </p:nvGraphicFramePr>
        <p:xfrm>
          <a:off x="2071688" y="4340225"/>
          <a:ext cx="4240212" cy="1174750"/>
        </p:xfrm>
        <a:graphic>
          <a:graphicData uri="http://schemas.openxmlformats.org/presentationml/2006/ole">
            <mc:AlternateContent xmlns:mc="http://schemas.openxmlformats.org/markup-compatibility/2006">
              <mc:Choice xmlns:v="urn:schemas-microsoft-com:vml" Requires="v">
                <p:oleObj spid="_x0000_s81955" name="Equation" r:id="rId4" imgW="1548728" imgH="431613" progId="Equation.3">
                  <p:embed/>
                </p:oleObj>
              </mc:Choice>
              <mc:Fallback>
                <p:oleObj name="Equation" r:id="rId4" imgW="1548728" imgH="431613"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4340225"/>
                        <a:ext cx="4240212"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79916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Grp="1" noChangeAspect="1" noChangeArrowheads="1"/>
          </p:cNvPicPr>
          <p:nvPr>
            <p:ph idx="1"/>
          </p:nvPr>
        </p:nvPicPr>
        <p:blipFill>
          <a:blip r:embed="rId2" cstate="print"/>
          <a:srcRect/>
          <a:stretch>
            <a:fillRect/>
          </a:stretch>
        </p:blipFill>
        <p:spPr bwMode="auto">
          <a:xfrm>
            <a:off x="1779746" y="990600"/>
            <a:ext cx="5303520" cy="1005840"/>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1947863" y="2381250"/>
            <a:ext cx="5248275" cy="3867150"/>
          </a:xfrm>
          <a:prstGeom prst="rect">
            <a:avLst/>
          </a:prstGeom>
          <a:noFill/>
          <a:ln w="9525">
            <a:noFill/>
            <a:miter lim="800000"/>
            <a:headEnd/>
            <a:tailEnd/>
          </a:ln>
        </p:spPr>
      </p:pic>
    </p:spTree>
    <p:extLst>
      <p:ext uri="{BB962C8B-B14F-4D97-AF65-F5344CB8AC3E}">
        <p14:creationId xmlns:p14="http://schemas.microsoft.com/office/powerpoint/2010/main" val="1214363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Grp="1" noChangeAspect="1" noChangeArrowheads="1"/>
          </p:cNvPicPr>
          <p:nvPr>
            <p:ph idx="1"/>
          </p:nvPr>
        </p:nvPicPr>
        <p:blipFill>
          <a:blip r:embed="rId2" cstate="print"/>
          <a:srcRect/>
          <a:stretch>
            <a:fillRect/>
          </a:stretch>
        </p:blipFill>
        <p:spPr bwMode="auto">
          <a:xfrm>
            <a:off x="610755" y="920433"/>
            <a:ext cx="7923645" cy="3041967"/>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024744" cy="646664"/>
          </a:xfrm>
        </p:spPr>
        <p:txBody>
          <a:bodyPr>
            <a:normAutofit fontScale="90000"/>
          </a:bodyPr>
          <a:lstStyle/>
          <a:p>
            <a:r>
              <a:rPr lang="en-US" b="1" dirty="0" smtClean="0"/>
              <a:t>Plot of </a:t>
            </a:r>
            <a:r>
              <a:rPr lang="en-US" b="1" dirty="0" err="1" smtClean="0"/>
              <a:t>ln</a:t>
            </a:r>
            <a:r>
              <a:rPr lang="en-US" b="1" dirty="0" smtClean="0"/>
              <a:t> </a:t>
            </a:r>
            <a:r>
              <a:rPr lang="en-US" b="1" i="1" dirty="0" smtClean="0"/>
              <a:t>k</a:t>
            </a:r>
            <a:r>
              <a:rPr lang="en-US" b="1" i="1" baseline="-25000" dirty="0" smtClean="0"/>
              <a:t>3</a:t>
            </a:r>
            <a:r>
              <a:rPr lang="en-US" b="1" dirty="0" smtClean="0"/>
              <a:t> </a:t>
            </a:r>
            <a:r>
              <a:rPr lang="en-US" b="1" dirty="0" err="1" smtClean="0"/>
              <a:t>vs</a:t>
            </a:r>
            <a:r>
              <a:rPr lang="en-US" b="1" dirty="0" smtClean="0"/>
              <a:t> 1/T</a:t>
            </a:r>
            <a:endParaRPr lang="ms-MY" dirty="0"/>
          </a:p>
        </p:txBody>
      </p:sp>
      <p:pic>
        <p:nvPicPr>
          <p:cNvPr id="225282" name="Picture 2"/>
          <p:cNvPicPr>
            <a:picLocks noGrp="1" noChangeAspect="1" noChangeArrowheads="1"/>
          </p:cNvPicPr>
          <p:nvPr>
            <p:ph idx="1"/>
          </p:nvPr>
        </p:nvPicPr>
        <p:blipFill>
          <a:blip r:embed="rId2" cstate="print"/>
          <a:srcRect/>
          <a:stretch>
            <a:fillRect/>
          </a:stretch>
        </p:blipFill>
        <p:spPr bwMode="auto">
          <a:xfrm>
            <a:off x="1371600" y="3238048"/>
            <a:ext cx="3371429" cy="3238952"/>
          </a:xfrm>
          <a:prstGeom prst="rect">
            <a:avLst/>
          </a:prstGeom>
          <a:noFill/>
          <a:ln w="9525">
            <a:noFill/>
            <a:miter lim="800000"/>
            <a:headEnd/>
            <a:tailEnd/>
          </a:ln>
        </p:spPr>
      </p:pic>
      <p:graphicFrame>
        <p:nvGraphicFramePr>
          <p:cNvPr id="5" name="Table 4"/>
          <p:cNvGraphicFramePr>
            <a:graphicFrameLocks noGrp="1"/>
          </p:cNvGraphicFramePr>
          <p:nvPr/>
        </p:nvGraphicFramePr>
        <p:xfrm>
          <a:off x="762000" y="1142998"/>
          <a:ext cx="5715000" cy="1981202"/>
        </p:xfrm>
        <a:graphic>
          <a:graphicData uri="http://schemas.openxmlformats.org/drawingml/2006/table">
            <a:tbl>
              <a:tblPr/>
              <a:tblGrid>
                <a:gridCol w="746697"/>
                <a:gridCol w="497798"/>
                <a:gridCol w="529602"/>
                <a:gridCol w="590444"/>
                <a:gridCol w="871147"/>
                <a:gridCol w="871147"/>
                <a:gridCol w="871147"/>
                <a:gridCol w="737018"/>
              </a:tblGrid>
              <a:tr h="803190">
                <a:tc>
                  <a:txBody>
                    <a:bodyPr/>
                    <a:lstStyle/>
                    <a:p>
                      <a:pPr algn="ctr">
                        <a:spcBef>
                          <a:spcPts val="600"/>
                        </a:spcBef>
                        <a:spcAft>
                          <a:spcPts val="600"/>
                        </a:spcAft>
                      </a:pPr>
                      <a:r>
                        <a:rPr lang="en-US" sz="1000" b="1" dirty="0">
                          <a:latin typeface="Times New Roman"/>
                          <a:ea typeface="Times New Roman"/>
                          <a:cs typeface="Times New Roman"/>
                        </a:rPr>
                        <a:t>Temp.</a:t>
                      </a:r>
                      <a:endParaRPr lang="ms-MY" sz="1200" dirty="0">
                        <a:latin typeface="Times New Roman"/>
                        <a:ea typeface="Times New Roman"/>
                        <a:cs typeface="Times New Roman"/>
                      </a:endParaRPr>
                    </a:p>
                    <a:p>
                      <a:pPr algn="ctr">
                        <a:spcBef>
                          <a:spcPts val="600"/>
                        </a:spcBef>
                        <a:spcAft>
                          <a:spcPts val="600"/>
                        </a:spcAft>
                      </a:pPr>
                      <a:r>
                        <a:rPr lang="en-US" sz="1000" b="1" dirty="0">
                          <a:latin typeface="Times New Roman"/>
                          <a:ea typeface="Times New Roman"/>
                          <a:cs typeface="Times New Roman"/>
                        </a:rPr>
                        <a:t>(ºC)</a:t>
                      </a:r>
                      <a:endParaRPr lang="ms-MY"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600"/>
                        </a:spcBef>
                        <a:spcAft>
                          <a:spcPts val="600"/>
                        </a:spcAft>
                      </a:pPr>
                      <a:r>
                        <a:rPr lang="en-US" sz="1000" b="1">
                          <a:latin typeface="Times New Roman"/>
                          <a:ea typeface="Times New Roman"/>
                          <a:cs typeface="Times New Roman"/>
                        </a:rPr>
                        <a:t>T</a:t>
                      </a:r>
                      <a:endParaRPr lang="ms-MY" sz="1200">
                        <a:latin typeface="Times New Roman"/>
                        <a:ea typeface="Times New Roman"/>
                        <a:cs typeface="Times New Roman"/>
                      </a:endParaRPr>
                    </a:p>
                    <a:p>
                      <a:pPr algn="ctr">
                        <a:spcBef>
                          <a:spcPts val="600"/>
                        </a:spcBef>
                        <a:spcAft>
                          <a:spcPts val="600"/>
                        </a:spcAft>
                      </a:pPr>
                      <a:r>
                        <a:rPr lang="en-US" sz="1000" b="1">
                          <a:latin typeface="Times New Roman"/>
                          <a:ea typeface="Times New Roman"/>
                          <a:cs typeface="Times New Roman"/>
                        </a:rPr>
                        <a:t>(ºK)</a:t>
                      </a:r>
                      <a:endParaRPr lang="ms-MY"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600"/>
                        </a:spcBef>
                        <a:spcAft>
                          <a:spcPts val="600"/>
                        </a:spcAft>
                      </a:pPr>
                      <a:r>
                        <a:rPr lang="en-US" sz="1000" b="1" dirty="0">
                          <a:latin typeface="Times New Roman"/>
                          <a:ea typeface="Times New Roman"/>
                          <a:cs typeface="Times New Roman"/>
                        </a:rPr>
                        <a:t>1/T</a:t>
                      </a:r>
                      <a:endParaRPr lang="ms-MY" sz="12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Bef>
                          <a:spcPts val="600"/>
                        </a:spcBef>
                        <a:spcAft>
                          <a:spcPts val="600"/>
                        </a:spcAft>
                      </a:pPr>
                      <a:r>
                        <a:rPr lang="en-US" sz="1000" b="1">
                          <a:latin typeface="Times New Roman"/>
                          <a:ea typeface="Times New Roman"/>
                          <a:cs typeface="Times New Roman"/>
                        </a:rPr>
                        <a:t>1/</a:t>
                      </a:r>
                      <a:r>
                        <a:rPr lang="en-US" sz="1000" b="1" i="1">
                          <a:latin typeface="Times New Roman"/>
                          <a:ea typeface="Times New Roman"/>
                          <a:cs typeface="Times New Roman"/>
                        </a:rPr>
                        <a:t>k</a:t>
                      </a:r>
                      <a:r>
                        <a:rPr lang="en-US" sz="1000" b="1" baseline="-25000">
                          <a:latin typeface="Times New Roman"/>
                          <a:ea typeface="Times New Roman"/>
                          <a:cs typeface="Times New Roman"/>
                        </a:rPr>
                        <a:t>exp</a:t>
                      </a:r>
                      <a:endParaRPr lang="ms-MY"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600"/>
                        </a:spcBef>
                        <a:spcAft>
                          <a:spcPts val="600"/>
                        </a:spcAft>
                      </a:pPr>
                      <a:r>
                        <a:rPr lang="en-US" sz="1000" b="1">
                          <a:latin typeface="Times New Roman"/>
                          <a:ea typeface="Times New Roman"/>
                          <a:cs typeface="Times New Roman"/>
                        </a:rPr>
                        <a:t>Slope </a:t>
                      </a:r>
                      <a:endParaRPr lang="ms-MY" sz="1200">
                        <a:latin typeface="Times New Roman"/>
                        <a:ea typeface="Times New Roman"/>
                        <a:cs typeface="Times New Roman"/>
                      </a:endParaRPr>
                    </a:p>
                    <a:p>
                      <a:pPr algn="ctr">
                        <a:spcBef>
                          <a:spcPts val="600"/>
                        </a:spcBef>
                        <a:spcAft>
                          <a:spcPts val="600"/>
                        </a:spcAft>
                      </a:pPr>
                      <a:r>
                        <a:rPr lang="en-US" sz="1000" b="1">
                          <a:latin typeface="Times New Roman"/>
                          <a:ea typeface="Times New Roman"/>
                          <a:cs typeface="Times New Roman"/>
                        </a:rPr>
                        <a:t>(Eq. 4.16))</a:t>
                      </a:r>
                      <a:endParaRPr lang="ms-MY"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600"/>
                        </a:spcBef>
                        <a:spcAft>
                          <a:spcPts val="600"/>
                        </a:spcAft>
                      </a:pPr>
                      <a:r>
                        <a:rPr lang="en-US" sz="1000" b="1" i="1" dirty="0" err="1">
                          <a:latin typeface="Times New Roman"/>
                          <a:ea typeface="Times New Roman"/>
                          <a:cs typeface="Times New Roman"/>
                        </a:rPr>
                        <a:t>k</a:t>
                      </a:r>
                      <a:r>
                        <a:rPr lang="en-US" sz="1000" b="1" baseline="-25000" dirty="0" err="1">
                          <a:latin typeface="Times New Roman"/>
                          <a:ea typeface="Times New Roman"/>
                          <a:cs typeface="Times New Roman"/>
                        </a:rPr>
                        <a:t>exp</a:t>
                      </a:r>
                      <a:endParaRPr lang="ms-MY" sz="1200" dirty="0">
                        <a:latin typeface="Times New Roman"/>
                        <a:ea typeface="Times New Roman"/>
                        <a:cs typeface="Times New Roman"/>
                      </a:endParaRPr>
                    </a:p>
                    <a:p>
                      <a:pPr algn="ctr">
                        <a:spcBef>
                          <a:spcPts val="600"/>
                        </a:spcBef>
                        <a:spcAft>
                          <a:spcPts val="600"/>
                        </a:spcAft>
                      </a:pPr>
                      <a:r>
                        <a:rPr lang="en-US" sz="1000" b="1" dirty="0">
                          <a:latin typeface="Times New Roman"/>
                          <a:ea typeface="Times New Roman"/>
                          <a:cs typeface="Times New Roman"/>
                        </a:rPr>
                        <a:t>(M</a:t>
                      </a:r>
                      <a:r>
                        <a:rPr lang="en-US" sz="1000" b="1" baseline="30000" dirty="0">
                          <a:latin typeface="Times New Roman"/>
                          <a:ea typeface="Times New Roman"/>
                          <a:cs typeface="Times New Roman"/>
                        </a:rPr>
                        <a:t>-1</a:t>
                      </a:r>
                      <a:r>
                        <a:rPr lang="en-US" sz="1000" b="1" dirty="0">
                          <a:latin typeface="Times New Roman"/>
                          <a:ea typeface="Times New Roman"/>
                          <a:cs typeface="Times New Roman"/>
                        </a:rPr>
                        <a:t> min</a:t>
                      </a:r>
                      <a:r>
                        <a:rPr lang="en-US" sz="1000" b="1" baseline="30000" dirty="0">
                          <a:latin typeface="Times New Roman"/>
                          <a:ea typeface="Times New Roman"/>
                          <a:cs typeface="Times New Roman"/>
                        </a:rPr>
                        <a:t>-1</a:t>
                      </a:r>
                      <a:r>
                        <a:rPr lang="en-US" sz="1000" b="1" dirty="0">
                          <a:latin typeface="Times New Roman"/>
                          <a:ea typeface="Times New Roman"/>
                          <a:cs typeface="Times New Roman"/>
                        </a:rPr>
                        <a:t>)</a:t>
                      </a:r>
                      <a:endParaRPr lang="ms-MY"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Bef>
                          <a:spcPts val="600"/>
                        </a:spcBef>
                        <a:spcAft>
                          <a:spcPts val="600"/>
                        </a:spcAft>
                      </a:pPr>
                      <a:r>
                        <a:rPr lang="en-US" sz="1000" b="1" i="1" dirty="0">
                          <a:latin typeface="Times New Roman"/>
                          <a:ea typeface="Times New Roman"/>
                          <a:cs typeface="Times New Roman"/>
                        </a:rPr>
                        <a:t>k</a:t>
                      </a:r>
                      <a:r>
                        <a:rPr lang="en-US" sz="1000" b="1" baseline="-25000" dirty="0">
                          <a:latin typeface="Times New Roman"/>
                          <a:ea typeface="Times New Roman"/>
                          <a:cs typeface="Times New Roman"/>
                        </a:rPr>
                        <a:t>3</a:t>
                      </a:r>
                      <a:endParaRPr lang="ms-MY" sz="1200" dirty="0">
                        <a:latin typeface="Times New Roman"/>
                        <a:ea typeface="Times New Roman"/>
                        <a:cs typeface="Times New Roman"/>
                      </a:endParaRPr>
                    </a:p>
                    <a:p>
                      <a:pPr algn="ctr">
                        <a:spcBef>
                          <a:spcPts val="600"/>
                        </a:spcBef>
                        <a:spcAft>
                          <a:spcPts val="600"/>
                        </a:spcAft>
                      </a:pPr>
                      <a:r>
                        <a:rPr lang="en-US" sz="1000" b="1" dirty="0">
                          <a:latin typeface="Times New Roman"/>
                          <a:ea typeface="Times New Roman"/>
                          <a:cs typeface="Times New Roman"/>
                        </a:rPr>
                        <a:t>(M</a:t>
                      </a:r>
                      <a:r>
                        <a:rPr lang="en-US" sz="1000" b="1" baseline="30000" dirty="0">
                          <a:latin typeface="Times New Roman"/>
                          <a:ea typeface="Times New Roman"/>
                          <a:cs typeface="Times New Roman"/>
                        </a:rPr>
                        <a:t>-1</a:t>
                      </a:r>
                      <a:r>
                        <a:rPr lang="en-US" sz="1000" b="1" dirty="0">
                          <a:latin typeface="Times New Roman"/>
                          <a:ea typeface="Times New Roman"/>
                          <a:cs typeface="Times New Roman"/>
                        </a:rPr>
                        <a:t> min</a:t>
                      </a:r>
                      <a:r>
                        <a:rPr lang="en-US" sz="1000" b="1" baseline="30000" dirty="0">
                          <a:latin typeface="Times New Roman"/>
                          <a:ea typeface="Times New Roman"/>
                          <a:cs typeface="Times New Roman"/>
                        </a:rPr>
                        <a:t>-1</a:t>
                      </a:r>
                      <a:r>
                        <a:rPr lang="en-US" sz="1000" b="1" dirty="0">
                          <a:latin typeface="Times New Roman"/>
                          <a:ea typeface="Times New Roman"/>
                          <a:cs typeface="Times New Roman"/>
                        </a:rPr>
                        <a:t>)</a:t>
                      </a:r>
                      <a:endParaRPr lang="ms-MY"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Bef>
                          <a:spcPts val="600"/>
                        </a:spcBef>
                        <a:spcAft>
                          <a:spcPts val="600"/>
                        </a:spcAft>
                      </a:pPr>
                      <a:r>
                        <a:rPr lang="en-US" sz="1000" b="1">
                          <a:latin typeface="Times New Roman"/>
                          <a:ea typeface="Times New Roman"/>
                          <a:cs typeface="Times New Roman"/>
                        </a:rPr>
                        <a:t>ln </a:t>
                      </a:r>
                      <a:r>
                        <a:rPr lang="en-US" sz="1000" b="1" i="1">
                          <a:latin typeface="Times New Roman"/>
                          <a:ea typeface="Times New Roman"/>
                          <a:cs typeface="Times New Roman"/>
                        </a:rPr>
                        <a:t>k</a:t>
                      </a:r>
                      <a:r>
                        <a:rPr lang="en-US" sz="1000" b="1" baseline="-25000">
                          <a:latin typeface="Times New Roman"/>
                          <a:ea typeface="Times New Roman"/>
                          <a:cs typeface="Times New Roman"/>
                        </a:rPr>
                        <a:t>3</a:t>
                      </a:r>
                      <a:endParaRPr lang="ms-MY"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94503">
                <a:tc>
                  <a:txBody>
                    <a:bodyPr/>
                    <a:lstStyle/>
                    <a:p>
                      <a:pPr algn="ctr">
                        <a:spcAft>
                          <a:spcPts val="600"/>
                        </a:spcAft>
                      </a:pPr>
                      <a:r>
                        <a:rPr lang="en-US" sz="1000">
                          <a:latin typeface="Times New Roman"/>
                          <a:ea typeface="Times New Roman"/>
                          <a:cs typeface="Times New Roman"/>
                        </a:rPr>
                        <a:t>20</a:t>
                      </a:r>
                      <a:endParaRPr lang="ms-MY"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600"/>
                        </a:spcAft>
                      </a:pPr>
                      <a:r>
                        <a:rPr lang="en-US" sz="1000">
                          <a:latin typeface="Times New Roman"/>
                          <a:ea typeface="Times New Roman"/>
                          <a:cs typeface="Times New Roman"/>
                        </a:rPr>
                        <a:t>293</a:t>
                      </a:r>
                      <a:endParaRPr lang="ms-MY"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600"/>
                        </a:spcAft>
                      </a:pPr>
                      <a:r>
                        <a:rPr lang="en-US" sz="1000" dirty="0">
                          <a:latin typeface="Times New Roman"/>
                          <a:ea typeface="Times New Roman"/>
                          <a:cs typeface="Times New Roman"/>
                        </a:rPr>
                        <a:t>0.0034</a:t>
                      </a:r>
                      <a:endParaRPr lang="ms-MY"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a:spcAft>
                          <a:spcPts val="600"/>
                        </a:spcAft>
                      </a:pPr>
                      <a:r>
                        <a:rPr lang="en-US" sz="1000">
                          <a:latin typeface="Times New Roman"/>
                          <a:ea typeface="Times New Roman"/>
                          <a:cs typeface="Times New Roman"/>
                        </a:rPr>
                        <a:t>287.95</a:t>
                      </a:r>
                      <a:endParaRPr lang="ms-MY"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600"/>
                        </a:spcAft>
                      </a:pPr>
                      <a:r>
                        <a:rPr lang="en-US" sz="1000">
                          <a:latin typeface="Times New Roman"/>
                          <a:ea typeface="Times New Roman"/>
                          <a:cs typeface="Times New Roman"/>
                        </a:rPr>
                        <a:t>2.4255</a:t>
                      </a:r>
                      <a:endParaRPr lang="ms-MY"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600"/>
                        </a:spcAft>
                      </a:pPr>
                      <a:r>
                        <a:rPr lang="en-US" sz="1000">
                          <a:latin typeface="Times New Roman"/>
                          <a:ea typeface="Times New Roman"/>
                          <a:cs typeface="Times New Roman"/>
                        </a:rPr>
                        <a:t>0.003473</a:t>
                      </a:r>
                      <a:endParaRPr lang="ms-MY"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600"/>
                        </a:spcAft>
                      </a:pPr>
                      <a:r>
                        <a:rPr lang="en-US" sz="1000" dirty="0">
                          <a:latin typeface="Times New Roman"/>
                          <a:ea typeface="Times New Roman"/>
                          <a:cs typeface="Times New Roman"/>
                        </a:rPr>
                        <a:t>5.69 x 10</a:t>
                      </a:r>
                      <a:r>
                        <a:rPr lang="en-US" sz="1000" baseline="30000" dirty="0">
                          <a:latin typeface="Times New Roman"/>
                          <a:ea typeface="Times New Roman"/>
                          <a:cs typeface="Times New Roman"/>
                        </a:rPr>
                        <a:t>11</a:t>
                      </a:r>
                      <a:endParaRPr lang="ms-MY"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r">
                        <a:spcAft>
                          <a:spcPts val="600"/>
                        </a:spcAft>
                      </a:pPr>
                      <a:r>
                        <a:rPr lang="en-US" sz="1000">
                          <a:latin typeface="Times New Roman"/>
                          <a:ea typeface="Times New Roman"/>
                          <a:cs typeface="Times New Roman"/>
                        </a:rPr>
                        <a:t>27.06715</a:t>
                      </a:r>
                      <a:endParaRPr lang="ms-MY"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94503">
                <a:tc>
                  <a:txBody>
                    <a:bodyPr/>
                    <a:lstStyle/>
                    <a:p>
                      <a:pPr algn="ctr">
                        <a:spcAft>
                          <a:spcPts val="600"/>
                        </a:spcAft>
                      </a:pPr>
                      <a:r>
                        <a:rPr lang="en-US" sz="1000">
                          <a:latin typeface="Times New Roman"/>
                          <a:ea typeface="Times New Roman"/>
                          <a:cs typeface="Times New Roman"/>
                        </a:rPr>
                        <a:t>30</a:t>
                      </a:r>
                      <a:endParaRPr lang="ms-MY"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600"/>
                        </a:spcAft>
                      </a:pPr>
                      <a:r>
                        <a:rPr lang="en-US" sz="1000">
                          <a:latin typeface="Times New Roman"/>
                          <a:ea typeface="Times New Roman"/>
                          <a:cs typeface="Times New Roman"/>
                        </a:rPr>
                        <a:t>303</a:t>
                      </a:r>
                      <a:endParaRPr lang="ms-MY"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600"/>
                        </a:spcAft>
                      </a:pPr>
                      <a:r>
                        <a:rPr lang="en-US" sz="1000" dirty="0">
                          <a:latin typeface="Times New Roman"/>
                          <a:ea typeface="Times New Roman"/>
                          <a:cs typeface="Times New Roman"/>
                        </a:rPr>
                        <a:t>0.0033</a:t>
                      </a:r>
                      <a:endParaRPr lang="ms-MY" sz="1200" dirty="0">
                        <a:latin typeface="Times New Roman"/>
                        <a:ea typeface="Times New Roman"/>
                        <a:cs typeface="Times New Roman"/>
                      </a:endParaRPr>
                    </a:p>
                  </a:txBody>
                  <a:tcPr marL="68580" marR="68580" marT="0" marB="0" anchor="b">
                    <a:lnL>
                      <a:noFill/>
                    </a:lnL>
                    <a:lnR>
                      <a:noFill/>
                    </a:lnR>
                    <a:lnT>
                      <a:noFill/>
                    </a:lnT>
                    <a:lnB>
                      <a:noFill/>
                    </a:lnB>
                    <a:solidFill>
                      <a:srgbClr val="FFC000"/>
                    </a:solidFill>
                  </a:tcPr>
                </a:tc>
                <a:tc>
                  <a:txBody>
                    <a:bodyPr/>
                    <a:lstStyle/>
                    <a:p>
                      <a:pPr algn="ctr">
                        <a:spcAft>
                          <a:spcPts val="600"/>
                        </a:spcAft>
                      </a:pPr>
                      <a:r>
                        <a:rPr lang="en-US" sz="1000">
                          <a:latin typeface="Times New Roman"/>
                          <a:ea typeface="Times New Roman"/>
                          <a:cs typeface="Times New Roman"/>
                        </a:rPr>
                        <a:t>286.94</a:t>
                      </a:r>
                      <a:endParaRPr lang="ms-MY"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600"/>
                        </a:spcAft>
                      </a:pPr>
                      <a:r>
                        <a:rPr lang="en-US" sz="1000">
                          <a:latin typeface="Times New Roman"/>
                          <a:ea typeface="Times New Roman"/>
                          <a:cs typeface="Times New Roman"/>
                        </a:rPr>
                        <a:t>2.3956</a:t>
                      </a:r>
                      <a:endParaRPr lang="ms-MY"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600"/>
                        </a:spcAft>
                      </a:pPr>
                      <a:r>
                        <a:rPr lang="en-US" sz="1000">
                          <a:latin typeface="Times New Roman"/>
                          <a:ea typeface="Times New Roman"/>
                          <a:cs typeface="Times New Roman"/>
                        </a:rPr>
                        <a:t>0.003485</a:t>
                      </a:r>
                      <a:endParaRPr lang="ms-MY"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600"/>
                        </a:spcAft>
                      </a:pPr>
                      <a:r>
                        <a:rPr lang="en-US" sz="1000" dirty="0">
                          <a:latin typeface="Times New Roman"/>
                          <a:ea typeface="Times New Roman"/>
                          <a:cs typeface="Times New Roman"/>
                        </a:rPr>
                        <a:t>5.75 x 10</a:t>
                      </a:r>
                      <a:r>
                        <a:rPr lang="en-US" sz="1000" baseline="30000" dirty="0">
                          <a:latin typeface="Times New Roman"/>
                          <a:ea typeface="Times New Roman"/>
                          <a:cs typeface="Times New Roman"/>
                        </a:rPr>
                        <a:t>11</a:t>
                      </a:r>
                      <a:endParaRPr lang="ms-MY" sz="1200" dirty="0">
                        <a:latin typeface="Times New Roman"/>
                        <a:ea typeface="Times New Roman"/>
                        <a:cs typeface="Times New Roman"/>
                      </a:endParaRPr>
                    </a:p>
                  </a:txBody>
                  <a:tcPr marL="68580" marR="68580" marT="0" marB="0" anchor="b">
                    <a:lnL>
                      <a:noFill/>
                    </a:lnL>
                    <a:lnR>
                      <a:noFill/>
                    </a:lnR>
                    <a:lnT>
                      <a:noFill/>
                    </a:lnT>
                    <a:lnB>
                      <a:noFill/>
                    </a:lnB>
                    <a:solidFill>
                      <a:srgbClr val="FFC000"/>
                    </a:solidFill>
                  </a:tcPr>
                </a:tc>
                <a:tc>
                  <a:txBody>
                    <a:bodyPr/>
                    <a:lstStyle/>
                    <a:p>
                      <a:pPr algn="r">
                        <a:spcAft>
                          <a:spcPts val="600"/>
                        </a:spcAft>
                      </a:pPr>
                      <a:r>
                        <a:rPr lang="en-US" sz="1000">
                          <a:latin typeface="Times New Roman"/>
                          <a:ea typeface="Times New Roman"/>
                          <a:cs typeface="Times New Roman"/>
                        </a:rPr>
                        <a:t>27.07764</a:t>
                      </a:r>
                      <a:endParaRPr lang="ms-MY" sz="1200">
                        <a:latin typeface="Times New Roman"/>
                        <a:ea typeface="Times New Roman"/>
                        <a:cs typeface="Times New Roman"/>
                      </a:endParaRPr>
                    </a:p>
                  </a:txBody>
                  <a:tcPr marL="68580" marR="68580" marT="0" marB="0" anchor="b">
                    <a:lnL>
                      <a:noFill/>
                    </a:lnL>
                    <a:lnR>
                      <a:noFill/>
                    </a:lnR>
                    <a:lnT>
                      <a:noFill/>
                    </a:lnT>
                    <a:lnB>
                      <a:noFill/>
                    </a:lnB>
                  </a:tcPr>
                </a:tc>
              </a:tr>
              <a:tr h="294503">
                <a:tc>
                  <a:txBody>
                    <a:bodyPr/>
                    <a:lstStyle/>
                    <a:p>
                      <a:pPr algn="ctr">
                        <a:spcAft>
                          <a:spcPts val="600"/>
                        </a:spcAft>
                      </a:pPr>
                      <a:r>
                        <a:rPr lang="en-US" sz="1000">
                          <a:latin typeface="Times New Roman"/>
                          <a:ea typeface="Times New Roman"/>
                          <a:cs typeface="Times New Roman"/>
                        </a:rPr>
                        <a:t>40</a:t>
                      </a:r>
                      <a:endParaRPr lang="ms-MY"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600"/>
                        </a:spcAft>
                      </a:pPr>
                      <a:r>
                        <a:rPr lang="en-US" sz="1000">
                          <a:latin typeface="Times New Roman"/>
                          <a:ea typeface="Times New Roman"/>
                          <a:cs typeface="Times New Roman"/>
                        </a:rPr>
                        <a:t>313</a:t>
                      </a:r>
                      <a:endParaRPr lang="ms-MY"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600"/>
                        </a:spcAft>
                      </a:pPr>
                      <a:r>
                        <a:rPr lang="en-US" sz="1000" dirty="0">
                          <a:latin typeface="Times New Roman"/>
                          <a:ea typeface="Times New Roman"/>
                          <a:cs typeface="Times New Roman"/>
                        </a:rPr>
                        <a:t>0.0032</a:t>
                      </a:r>
                      <a:endParaRPr lang="ms-MY" sz="1200" dirty="0">
                        <a:latin typeface="Times New Roman"/>
                        <a:ea typeface="Times New Roman"/>
                        <a:cs typeface="Times New Roman"/>
                      </a:endParaRPr>
                    </a:p>
                  </a:txBody>
                  <a:tcPr marL="68580" marR="68580" marT="0" marB="0" anchor="b">
                    <a:lnL>
                      <a:noFill/>
                    </a:lnL>
                    <a:lnR>
                      <a:noFill/>
                    </a:lnR>
                    <a:lnT>
                      <a:noFill/>
                    </a:lnT>
                    <a:lnB>
                      <a:noFill/>
                    </a:lnB>
                    <a:solidFill>
                      <a:srgbClr val="FFC000"/>
                    </a:solidFill>
                  </a:tcPr>
                </a:tc>
                <a:tc>
                  <a:txBody>
                    <a:bodyPr/>
                    <a:lstStyle/>
                    <a:p>
                      <a:pPr algn="ctr">
                        <a:spcAft>
                          <a:spcPts val="600"/>
                        </a:spcAft>
                      </a:pPr>
                      <a:r>
                        <a:rPr lang="en-US" sz="1000">
                          <a:latin typeface="Times New Roman"/>
                          <a:ea typeface="Times New Roman"/>
                          <a:cs typeface="Times New Roman"/>
                        </a:rPr>
                        <a:t>353.74</a:t>
                      </a:r>
                      <a:endParaRPr lang="ms-MY"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600"/>
                        </a:spcAft>
                      </a:pPr>
                      <a:r>
                        <a:rPr lang="en-US" sz="1000">
                          <a:latin typeface="Times New Roman"/>
                          <a:ea typeface="Times New Roman"/>
                          <a:cs typeface="Times New Roman"/>
                        </a:rPr>
                        <a:t>2.6365</a:t>
                      </a:r>
                      <a:endParaRPr lang="ms-MY"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600"/>
                        </a:spcAft>
                      </a:pPr>
                      <a:r>
                        <a:rPr lang="en-US" sz="1000">
                          <a:latin typeface="Times New Roman"/>
                          <a:ea typeface="Times New Roman"/>
                          <a:cs typeface="Times New Roman"/>
                        </a:rPr>
                        <a:t>0.002827</a:t>
                      </a:r>
                      <a:endParaRPr lang="ms-MY"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spcAft>
                          <a:spcPts val="600"/>
                        </a:spcAft>
                      </a:pPr>
                      <a:r>
                        <a:rPr lang="en-US" sz="1000" dirty="0">
                          <a:latin typeface="Times New Roman"/>
                          <a:ea typeface="Times New Roman"/>
                          <a:cs typeface="Times New Roman"/>
                        </a:rPr>
                        <a:t>6.44 x 10</a:t>
                      </a:r>
                      <a:r>
                        <a:rPr lang="en-US" sz="1000" baseline="30000" dirty="0">
                          <a:latin typeface="Times New Roman"/>
                          <a:ea typeface="Times New Roman"/>
                          <a:cs typeface="Times New Roman"/>
                        </a:rPr>
                        <a:t>11</a:t>
                      </a:r>
                      <a:endParaRPr lang="ms-MY" sz="1200" dirty="0">
                        <a:latin typeface="Times New Roman"/>
                        <a:ea typeface="Times New Roman"/>
                        <a:cs typeface="Times New Roman"/>
                      </a:endParaRPr>
                    </a:p>
                  </a:txBody>
                  <a:tcPr marL="68580" marR="68580" marT="0" marB="0" anchor="b">
                    <a:lnL>
                      <a:noFill/>
                    </a:lnL>
                    <a:lnR>
                      <a:noFill/>
                    </a:lnR>
                    <a:lnT>
                      <a:noFill/>
                    </a:lnT>
                    <a:lnB>
                      <a:noFill/>
                    </a:lnB>
                    <a:solidFill>
                      <a:srgbClr val="FFC000"/>
                    </a:solidFill>
                  </a:tcPr>
                </a:tc>
                <a:tc>
                  <a:txBody>
                    <a:bodyPr/>
                    <a:lstStyle/>
                    <a:p>
                      <a:pPr algn="r">
                        <a:spcAft>
                          <a:spcPts val="600"/>
                        </a:spcAft>
                      </a:pPr>
                      <a:r>
                        <a:rPr lang="en-US" sz="1000">
                          <a:latin typeface="Times New Roman"/>
                          <a:ea typeface="Times New Roman"/>
                          <a:cs typeface="Times New Roman"/>
                        </a:rPr>
                        <a:t>27.19096</a:t>
                      </a:r>
                      <a:endParaRPr lang="ms-MY" sz="1200">
                        <a:latin typeface="Times New Roman"/>
                        <a:ea typeface="Times New Roman"/>
                        <a:cs typeface="Times New Roman"/>
                      </a:endParaRPr>
                    </a:p>
                  </a:txBody>
                  <a:tcPr marL="68580" marR="68580" marT="0" marB="0" anchor="b">
                    <a:lnL>
                      <a:noFill/>
                    </a:lnL>
                    <a:lnR>
                      <a:noFill/>
                    </a:lnR>
                    <a:lnT>
                      <a:noFill/>
                    </a:lnT>
                    <a:lnB>
                      <a:noFill/>
                    </a:lnB>
                  </a:tcPr>
                </a:tc>
              </a:tr>
              <a:tr h="294503">
                <a:tc>
                  <a:txBody>
                    <a:bodyPr/>
                    <a:lstStyle/>
                    <a:p>
                      <a:pPr algn="ctr">
                        <a:spcAft>
                          <a:spcPts val="600"/>
                        </a:spcAft>
                      </a:pPr>
                      <a:r>
                        <a:rPr lang="en-US" sz="1000">
                          <a:latin typeface="Times New Roman"/>
                          <a:ea typeface="Times New Roman"/>
                          <a:cs typeface="Times New Roman"/>
                        </a:rPr>
                        <a:t>50</a:t>
                      </a:r>
                      <a:endParaRPr lang="ms-MY"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1000">
                          <a:latin typeface="Times New Roman"/>
                          <a:ea typeface="Times New Roman"/>
                          <a:cs typeface="Times New Roman"/>
                        </a:rPr>
                        <a:t>323</a:t>
                      </a:r>
                      <a:endParaRPr lang="ms-MY"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1000" dirty="0">
                          <a:latin typeface="Times New Roman"/>
                          <a:ea typeface="Times New Roman"/>
                          <a:cs typeface="Times New Roman"/>
                        </a:rPr>
                        <a:t>0.0031</a:t>
                      </a:r>
                      <a:endParaRPr lang="ms-MY" sz="12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600"/>
                        </a:spcAft>
                      </a:pPr>
                      <a:r>
                        <a:rPr lang="en-US" sz="1000">
                          <a:latin typeface="Times New Roman"/>
                          <a:ea typeface="Times New Roman"/>
                          <a:cs typeface="Times New Roman"/>
                        </a:rPr>
                        <a:t>439.37</a:t>
                      </a:r>
                      <a:endParaRPr lang="ms-MY"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1000">
                          <a:latin typeface="Times New Roman"/>
                          <a:ea typeface="Times New Roman"/>
                          <a:cs typeface="Times New Roman"/>
                        </a:rPr>
                        <a:t>2.5763</a:t>
                      </a:r>
                      <a:endParaRPr lang="ms-MY"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1000">
                          <a:latin typeface="Times New Roman"/>
                          <a:ea typeface="Times New Roman"/>
                          <a:cs typeface="Times New Roman"/>
                        </a:rPr>
                        <a:t>0.002276</a:t>
                      </a:r>
                      <a:endParaRPr lang="ms-MY"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1000" dirty="0">
                          <a:latin typeface="Times New Roman"/>
                          <a:ea typeface="Times New Roman"/>
                          <a:cs typeface="Times New Roman"/>
                        </a:rPr>
                        <a:t>8.19 x 10</a:t>
                      </a:r>
                      <a:r>
                        <a:rPr lang="en-US" sz="1000" baseline="30000" dirty="0">
                          <a:latin typeface="Times New Roman"/>
                          <a:ea typeface="Times New Roman"/>
                          <a:cs typeface="Times New Roman"/>
                        </a:rPr>
                        <a:t>11</a:t>
                      </a:r>
                      <a:endParaRPr lang="ms-MY" sz="12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600"/>
                        </a:spcAft>
                      </a:pPr>
                      <a:r>
                        <a:rPr lang="en-US" sz="1000" dirty="0">
                          <a:latin typeface="Times New Roman"/>
                          <a:ea typeface="Times New Roman"/>
                          <a:cs typeface="Times New Roman"/>
                        </a:rPr>
                        <a:t>27.43135</a:t>
                      </a:r>
                      <a:endParaRPr lang="ms-MY" sz="1200" dirty="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cxnSp>
        <p:nvCxnSpPr>
          <p:cNvPr id="7" name="Straight Connector 6"/>
          <p:cNvCxnSpPr/>
          <p:nvPr/>
        </p:nvCxnSpPr>
        <p:spPr>
          <a:xfrm>
            <a:off x="2971800" y="43434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49530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flipV="1">
            <a:off x="3124200" y="4191000"/>
            <a:ext cx="1981200" cy="609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3962400"/>
            <a:ext cx="2895600" cy="646331"/>
          </a:xfrm>
          <a:prstGeom prst="rect">
            <a:avLst/>
          </a:prstGeom>
          <a:noFill/>
        </p:spPr>
        <p:txBody>
          <a:bodyPr wrap="square" rtlCol="0">
            <a:spAutoFit/>
          </a:bodyPr>
          <a:lstStyle/>
          <a:p>
            <a:r>
              <a:rPr lang="en-US" dirty="0" smtClean="0"/>
              <a:t>Slope = –Ea/R (for natural logarithmic (</a:t>
            </a:r>
            <a:r>
              <a:rPr lang="en-US" dirty="0" err="1" smtClean="0"/>
              <a:t>ln</a:t>
            </a:r>
            <a:r>
              <a:rPr lang="en-US" dirty="0" smtClean="0"/>
              <a:t>)) </a:t>
            </a:r>
            <a:endParaRPr lang="ms-MY" dirty="0"/>
          </a:p>
        </p:txBody>
      </p:sp>
      <p:sp>
        <p:nvSpPr>
          <p:cNvPr id="18" name="TextBox 17"/>
          <p:cNvSpPr txBox="1"/>
          <p:nvPr/>
        </p:nvSpPr>
        <p:spPr>
          <a:xfrm>
            <a:off x="5334000" y="5068669"/>
            <a:ext cx="2895600" cy="923330"/>
          </a:xfrm>
          <a:prstGeom prst="rect">
            <a:avLst/>
          </a:prstGeom>
          <a:solidFill>
            <a:srgbClr val="FFFF00"/>
          </a:solidFill>
        </p:spPr>
        <p:txBody>
          <a:bodyPr wrap="square" rtlCol="0">
            <a:spAutoFit/>
          </a:bodyPr>
          <a:lstStyle/>
          <a:p>
            <a:r>
              <a:rPr lang="en-US" dirty="0" smtClean="0"/>
              <a:t>Slope = –Ea/2.303R (for  logarithmic base 10 (log)) </a:t>
            </a:r>
            <a:endParaRPr lang="ms-MY"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normAutofit fontScale="90000"/>
          </a:bodyPr>
          <a:lstStyle/>
          <a:p>
            <a:pPr eaLnBrk="1" hangingPunct="1"/>
            <a:r>
              <a:rPr lang="en-US" sz="3800" smtClean="0"/>
              <a:t>Activation Energy: Arrhenius Equation</a:t>
            </a:r>
          </a:p>
        </p:txBody>
      </p:sp>
      <p:sp>
        <p:nvSpPr>
          <p:cNvPr id="34821" name="Rectangle 3"/>
          <p:cNvSpPr>
            <a:spLocks noGrp="1" noChangeArrowheads="1"/>
          </p:cNvSpPr>
          <p:nvPr>
            <p:ph type="body" idx="1"/>
          </p:nvPr>
        </p:nvSpPr>
        <p:spPr/>
        <p:txBody>
          <a:bodyPr/>
          <a:lstStyle/>
          <a:p>
            <a:pPr eaLnBrk="1" hangingPunct="1"/>
            <a:r>
              <a:rPr lang="en-US" dirty="0" smtClean="0"/>
              <a:t>The degradation of a new cancer drug follows first-order kinetics and has degradation rate constants of 0.0001 H</a:t>
            </a:r>
            <a:r>
              <a:rPr lang="en-US" baseline="30000" dirty="0" smtClean="0"/>
              <a:t>-1</a:t>
            </a:r>
            <a:r>
              <a:rPr lang="en-US" dirty="0" smtClean="0"/>
              <a:t> at 60 </a:t>
            </a:r>
            <a:r>
              <a:rPr lang="en-US" dirty="0" smtClean="0">
                <a:cs typeface="Arial" charset="0"/>
              </a:rPr>
              <a:t>º</a:t>
            </a:r>
            <a:r>
              <a:rPr lang="en-US" dirty="0" smtClean="0"/>
              <a:t>C and 0.0009 H</a:t>
            </a:r>
            <a:r>
              <a:rPr lang="en-US" baseline="30000" dirty="0" smtClean="0"/>
              <a:t>-1</a:t>
            </a:r>
            <a:r>
              <a:rPr lang="en-US" dirty="0" smtClean="0"/>
              <a:t> at 80 </a:t>
            </a:r>
            <a:r>
              <a:rPr lang="en-US" dirty="0" smtClean="0">
                <a:cs typeface="Arial" charset="0"/>
              </a:rPr>
              <a:t>º</a:t>
            </a:r>
            <a:r>
              <a:rPr lang="en-US" dirty="0" smtClean="0"/>
              <a:t>C. What is its Ea?</a:t>
            </a:r>
          </a:p>
          <a:p>
            <a:r>
              <a:rPr lang="en-US" dirty="0" smtClean="0"/>
              <a:t>Please remember : </a:t>
            </a:r>
          </a:p>
          <a:p>
            <a:pPr eaLnBrk="1" hangingPunct="1"/>
            <a:endParaRPr lang="en-US" dirty="0" smtClean="0"/>
          </a:p>
        </p:txBody>
      </p:sp>
      <p:graphicFrame>
        <p:nvGraphicFramePr>
          <p:cNvPr id="216065" name="Object 1"/>
          <p:cNvGraphicFramePr>
            <a:graphicFrameLocks noChangeAspect="1"/>
          </p:cNvGraphicFramePr>
          <p:nvPr/>
        </p:nvGraphicFramePr>
        <p:xfrm>
          <a:off x="2628900" y="4851400"/>
          <a:ext cx="4229100" cy="1168400"/>
        </p:xfrm>
        <a:graphic>
          <a:graphicData uri="http://schemas.openxmlformats.org/presentationml/2006/ole">
            <mc:AlternateContent xmlns:mc="http://schemas.openxmlformats.org/markup-compatibility/2006">
              <mc:Choice xmlns:v="urn:schemas-microsoft-com:vml" Requires="v">
                <p:oleObj spid="_x0000_s216081" name="Equation" r:id="rId4" imgW="1548728" imgH="431613" progId="Equation.3">
                  <p:embed/>
                </p:oleObj>
              </mc:Choice>
              <mc:Fallback>
                <p:oleObj name="Equation" r:id="rId4" imgW="1548728" imgH="431613"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4851400"/>
                        <a:ext cx="422910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90186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5"/>
          <p:cNvSpPr>
            <a:spLocks noGrp="1" noChangeArrowheads="1"/>
          </p:cNvSpPr>
          <p:nvPr>
            <p:ph type="title"/>
          </p:nvPr>
        </p:nvSpPr>
        <p:spPr>
          <a:xfrm>
            <a:off x="762000" y="381000"/>
            <a:ext cx="3657600" cy="762000"/>
          </a:xfrm>
        </p:spPr>
        <p:txBody>
          <a:bodyPr/>
          <a:lstStyle/>
          <a:p>
            <a:pPr eaLnBrk="1" hangingPunct="1"/>
            <a:r>
              <a:rPr lang="en-US" dirty="0" smtClean="0"/>
              <a:t>QUESTIONS</a:t>
            </a:r>
          </a:p>
        </p:txBody>
      </p:sp>
      <p:sp>
        <p:nvSpPr>
          <p:cNvPr id="38917" name="Rectangle 3"/>
          <p:cNvSpPr>
            <a:spLocks noGrp="1" noChangeArrowheads="1"/>
          </p:cNvSpPr>
          <p:nvPr>
            <p:ph type="body" sz="half" idx="1"/>
          </p:nvPr>
        </p:nvSpPr>
        <p:spPr/>
        <p:txBody>
          <a:bodyPr>
            <a:normAutofit lnSpcReduction="10000"/>
          </a:bodyPr>
          <a:lstStyle/>
          <a:p>
            <a:pPr eaLnBrk="1" hangingPunct="1">
              <a:buFont typeface="Wingdings" pitchFamily="2" charset="2"/>
              <a:buNone/>
            </a:pPr>
            <a:r>
              <a:rPr lang="en-US" sz="2400" smtClean="0"/>
              <a:t>8.	Analysis of the rate of degradation of a colourant in a multi-sulfa drug preparation shows the following results:</a:t>
            </a:r>
          </a:p>
          <a:p>
            <a:pPr lvl="1" eaLnBrk="1" hangingPunct="1"/>
            <a:r>
              <a:rPr lang="en-US" sz="2400" smtClean="0"/>
              <a:t>Assuming a first-order process, compute the activation energy and the value of K at 25 </a:t>
            </a:r>
            <a:r>
              <a:rPr lang="en-US" sz="2400" smtClean="0">
                <a:cs typeface="Arial" charset="0"/>
              </a:rPr>
              <a:t>ºC</a:t>
            </a:r>
          </a:p>
        </p:txBody>
      </p:sp>
      <p:graphicFrame>
        <p:nvGraphicFramePr>
          <p:cNvPr id="72748" name="Group 44"/>
          <p:cNvGraphicFramePr>
            <a:graphicFrameLocks noGrp="1"/>
          </p:cNvGraphicFramePr>
          <p:nvPr>
            <p:ph sz="half" idx="2"/>
          </p:nvPr>
        </p:nvGraphicFramePr>
        <p:xfrm>
          <a:off x="4648200" y="1600200"/>
          <a:ext cx="3886200" cy="4419602"/>
        </p:xfrm>
        <a:graphic>
          <a:graphicData uri="http://schemas.openxmlformats.org/drawingml/2006/table">
            <a:tbl>
              <a:tblPr/>
              <a:tblGrid>
                <a:gridCol w="1943100"/>
                <a:gridCol w="1943100"/>
              </a:tblGrid>
              <a:tr h="884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cs typeface="Arial" charset="0"/>
                        </a:rPr>
                        <a:t>ºC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4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0.00011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0.00028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4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0.00082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4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0.00196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790575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idx="1"/>
          </p:nvPr>
        </p:nvPicPr>
        <p:blipFill>
          <a:blip r:embed="rId2" cstate="print"/>
          <a:srcRect/>
          <a:stretch>
            <a:fillRect/>
          </a:stretch>
        </p:blipFill>
        <p:spPr bwMode="auto">
          <a:xfrm>
            <a:off x="1066800" y="751855"/>
            <a:ext cx="6857999" cy="5080621"/>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2" cstate="print"/>
          <a:srcRect/>
          <a:stretch>
            <a:fillRect/>
          </a:stretch>
        </p:blipFill>
        <p:spPr bwMode="auto">
          <a:xfrm>
            <a:off x="671590" y="1066800"/>
            <a:ext cx="8091410" cy="4588827"/>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idx="1"/>
          </p:nvPr>
        </p:nvPicPr>
        <p:blipFill>
          <a:blip r:embed="rId2" cstate="print"/>
          <a:srcRect/>
          <a:stretch>
            <a:fillRect/>
          </a:stretch>
        </p:blipFill>
        <p:spPr bwMode="auto">
          <a:xfrm>
            <a:off x="669459" y="685800"/>
            <a:ext cx="6017567" cy="3354387"/>
          </a:xfrm>
          <a:prstGeom prst="rect">
            <a:avLst/>
          </a:prstGeom>
          <a:noFill/>
          <a:ln w="9525">
            <a:noFill/>
            <a:miter lim="800000"/>
            <a:headEnd/>
            <a:tailEnd/>
          </a:ln>
        </p:spPr>
      </p:pic>
      <p:pic>
        <p:nvPicPr>
          <p:cNvPr id="73732" name="Picture 4"/>
          <p:cNvPicPr>
            <a:picLocks noChangeAspect="1" noChangeArrowheads="1"/>
          </p:cNvPicPr>
          <p:nvPr/>
        </p:nvPicPr>
        <p:blipFill>
          <a:blip r:embed="rId3" cstate="print"/>
          <a:srcRect/>
          <a:stretch>
            <a:fillRect/>
          </a:stretch>
        </p:blipFill>
        <p:spPr bwMode="auto">
          <a:xfrm>
            <a:off x="762000" y="4352925"/>
            <a:ext cx="4714875" cy="2124075"/>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idx="1"/>
          </p:nvPr>
        </p:nvPicPr>
        <p:blipFill>
          <a:blip r:embed="rId2" cstate="print"/>
          <a:srcRect/>
          <a:stretch>
            <a:fillRect/>
          </a:stretch>
        </p:blipFill>
        <p:spPr bwMode="auto">
          <a:xfrm>
            <a:off x="618398" y="761639"/>
            <a:ext cx="7839802" cy="548676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646664"/>
          </a:xfrm>
        </p:spPr>
        <p:txBody>
          <a:bodyPr>
            <a:normAutofit fontScale="90000"/>
          </a:bodyPr>
          <a:lstStyle/>
          <a:p>
            <a:r>
              <a:rPr lang="en-US" b="1" dirty="0" err="1"/>
              <a:t>Stabilitas</a:t>
            </a:r>
            <a:r>
              <a:rPr lang="en-US" b="1" dirty="0"/>
              <a:t> </a:t>
            </a:r>
            <a:r>
              <a:rPr lang="en-US" b="1" dirty="0" err="1"/>
              <a:t>fisik</a:t>
            </a:r>
            <a:endParaRPr lang="en-US" dirty="0"/>
          </a:p>
        </p:txBody>
      </p:sp>
      <p:sp>
        <p:nvSpPr>
          <p:cNvPr id="3" name="Content Placeholder 2"/>
          <p:cNvSpPr>
            <a:spLocks noGrp="1"/>
          </p:cNvSpPr>
          <p:nvPr>
            <p:ph idx="1"/>
          </p:nvPr>
        </p:nvSpPr>
        <p:spPr>
          <a:xfrm>
            <a:off x="1043492" y="1371600"/>
            <a:ext cx="7109908" cy="4724400"/>
          </a:xfrm>
        </p:spPr>
        <p:txBody>
          <a:bodyPr>
            <a:normAutofit/>
          </a:bodyPr>
          <a:lstStyle/>
          <a:p>
            <a:r>
              <a:rPr lang="en-US" b="1" dirty="0" err="1"/>
              <a:t>Stabilitas</a:t>
            </a:r>
            <a:r>
              <a:rPr lang="en-US" b="1" dirty="0"/>
              <a:t> </a:t>
            </a:r>
            <a:r>
              <a:rPr lang="en-US" b="1" dirty="0" err="1"/>
              <a:t>fisik</a:t>
            </a:r>
            <a:r>
              <a:rPr lang="en-US" b="1" dirty="0"/>
              <a:t> </a:t>
            </a:r>
            <a:r>
              <a:rPr lang="en-US" b="1" dirty="0" err="1"/>
              <a:t>menyiratkan</a:t>
            </a:r>
            <a:r>
              <a:rPr lang="en-US" b="1" dirty="0"/>
              <a:t> </a:t>
            </a:r>
            <a:r>
              <a:rPr lang="en-US" b="1" dirty="0" err="1"/>
              <a:t>bahwa</a:t>
            </a:r>
            <a:r>
              <a:rPr lang="en-US" b="1" dirty="0" smtClean="0"/>
              <a:t>: </a:t>
            </a:r>
            <a:endParaRPr lang="en-US" b="1" dirty="0"/>
          </a:p>
          <a:p>
            <a:pPr marL="68580" indent="0">
              <a:buNone/>
            </a:pPr>
            <a:r>
              <a:rPr lang="en-US" dirty="0"/>
              <a:t> </a:t>
            </a:r>
            <a:r>
              <a:rPr lang="en-US" dirty="0" smtClean="0"/>
              <a:t>   - </a:t>
            </a:r>
            <a:r>
              <a:rPr lang="en-US" dirty="0" err="1"/>
              <a:t>Formulasi</a:t>
            </a:r>
            <a:r>
              <a:rPr lang="en-US" dirty="0"/>
              <a:t> </a:t>
            </a:r>
            <a:r>
              <a:rPr lang="en-US" dirty="0" err="1"/>
              <a:t>ini</a:t>
            </a:r>
            <a:r>
              <a:rPr lang="en-US" dirty="0"/>
              <a:t> </a:t>
            </a:r>
            <a:r>
              <a:rPr lang="en-US" dirty="0" err="1"/>
              <a:t>benar-benar</a:t>
            </a:r>
            <a:r>
              <a:rPr lang="en-US" dirty="0"/>
              <a:t> </a:t>
            </a:r>
            <a:r>
              <a:rPr lang="en-US" dirty="0" err="1"/>
              <a:t>tidak</a:t>
            </a:r>
            <a:r>
              <a:rPr lang="en-US" dirty="0"/>
              <a:t> </a:t>
            </a:r>
            <a:r>
              <a:rPr lang="en-US" dirty="0" err="1"/>
              <a:t>berubah</a:t>
            </a:r>
            <a:r>
              <a:rPr lang="en-US" dirty="0"/>
              <a:t> </a:t>
            </a:r>
            <a:r>
              <a:rPr lang="en-US" dirty="0" smtClean="0"/>
              <a:t>     	</a:t>
            </a:r>
            <a:r>
              <a:rPr lang="en-US" dirty="0" err="1" smtClean="0"/>
              <a:t>sepanjang</a:t>
            </a:r>
            <a:r>
              <a:rPr lang="en-US" dirty="0" smtClean="0"/>
              <a:t> </a:t>
            </a:r>
            <a:r>
              <a:rPr lang="en-US" dirty="0" err="1"/>
              <a:t>umur</a:t>
            </a:r>
            <a:r>
              <a:rPr lang="en-US" dirty="0"/>
              <a:t> </a:t>
            </a:r>
            <a:r>
              <a:rPr lang="en-US" dirty="0" err="1"/>
              <a:t>simpan</a:t>
            </a:r>
            <a:r>
              <a:rPr lang="en-US" dirty="0"/>
              <a:t> </a:t>
            </a:r>
            <a:r>
              <a:rPr lang="en-US" dirty="0" err="1"/>
              <a:t>dan</a:t>
            </a:r>
            <a:r>
              <a:rPr lang="en-US" dirty="0"/>
              <a:t> </a:t>
            </a:r>
            <a:r>
              <a:rPr lang="en-US" dirty="0" err="1"/>
              <a:t>belum</a:t>
            </a:r>
            <a:r>
              <a:rPr lang="en-US" dirty="0"/>
              <a:t> </a:t>
            </a:r>
            <a:r>
              <a:rPr lang="en-US" dirty="0" smtClean="0"/>
              <a:t>	</a:t>
            </a:r>
            <a:r>
              <a:rPr lang="en-US" dirty="0" err="1" smtClean="0"/>
              <a:t>mengalami</a:t>
            </a:r>
            <a:r>
              <a:rPr lang="en-US" dirty="0" smtClean="0"/>
              <a:t> </a:t>
            </a:r>
            <a:r>
              <a:rPr lang="en-US" dirty="0" err="1" smtClean="0"/>
              <a:t>perubahan</a:t>
            </a:r>
            <a:r>
              <a:rPr lang="en-US" dirty="0" smtClean="0"/>
              <a:t> </a:t>
            </a:r>
            <a:r>
              <a:rPr lang="en-US" dirty="0" err="1"/>
              <a:t>dengan</a:t>
            </a:r>
            <a:r>
              <a:rPr lang="en-US" dirty="0"/>
              <a:t> </a:t>
            </a:r>
            <a:r>
              <a:rPr lang="en-US" dirty="0" err="1"/>
              <a:t>cara</a:t>
            </a:r>
            <a:r>
              <a:rPr lang="en-US" dirty="0"/>
              <a:t> </a:t>
            </a:r>
            <a:r>
              <a:rPr lang="en-US" dirty="0" smtClean="0"/>
              <a:t>	</a:t>
            </a:r>
            <a:r>
              <a:rPr lang="en-US" dirty="0" err="1" smtClean="0"/>
              <a:t>penampilan</a:t>
            </a:r>
            <a:r>
              <a:rPr lang="en-US" dirty="0"/>
              <a:t>, </a:t>
            </a:r>
            <a:r>
              <a:rPr lang="en-US" dirty="0" err="1"/>
              <a:t>sifat</a:t>
            </a:r>
            <a:r>
              <a:rPr lang="en-US" dirty="0"/>
              <a:t> </a:t>
            </a:r>
            <a:r>
              <a:rPr lang="en-US" dirty="0" err="1"/>
              <a:t>organoleptik</a:t>
            </a:r>
            <a:r>
              <a:rPr lang="en-US" dirty="0"/>
              <a:t>, </a:t>
            </a:r>
            <a:r>
              <a:rPr lang="en-US" dirty="0" smtClean="0"/>
              <a:t>	</a:t>
            </a:r>
            <a:r>
              <a:rPr lang="en-US" dirty="0" err="1" smtClean="0"/>
              <a:t>kekerasan</a:t>
            </a:r>
            <a:r>
              <a:rPr lang="en-US" dirty="0"/>
              <a:t>, </a:t>
            </a:r>
            <a:r>
              <a:rPr lang="en-US" dirty="0" err="1"/>
              <a:t>kerapuhan</a:t>
            </a:r>
            <a:r>
              <a:rPr lang="en-US" dirty="0"/>
              <a:t>, </a:t>
            </a:r>
            <a:r>
              <a:rPr lang="en-US" dirty="0" err="1"/>
              <a:t>ukuran</a:t>
            </a:r>
            <a:endParaRPr lang="en-US" dirty="0"/>
          </a:p>
          <a:p>
            <a:pPr marL="68580" indent="0">
              <a:buNone/>
            </a:pPr>
            <a:r>
              <a:rPr lang="en-US" dirty="0" smtClean="0"/>
              <a:t>	</a:t>
            </a:r>
            <a:r>
              <a:rPr lang="en-US" dirty="0" err="1" smtClean="0"/>
              <a:t>partikel</a:t>
            </a:r>
            <a:r>
              <a:rPr lang="en-US" dirty="0" smtClean="0"/>
              <a:t> </a:t>
            </a:r>
            <a:r>
              <a:rPr lang="en-US" dirty="0" err="1" smtClean="0"/>
              <a:t>dll</a:t>
            </a:r>
            <a:endParaRPr lang="en-US" dirty="0" smtClean="0"/>
          </a:p>
          <a:p>
            <a:r>
              <a:rPr lang="en-US" b="1" dirty="0"/>
              <a:t>Hal </a:t>
            </a:r>
            <a:r>
              <a:rPr lang="en-US" b="1" dirty="0" err="1"/>
              <a:t>ini</a:t>
            </a:r>
            <a:r>
              <a:rPr lang="en-US" b="1" dirty="0"/>
              <a:t> </a:t>
            </a:r>
            <a:r>
              <a:rPr lang="en-US" b="1" dirty="0" err="1"/>
              <a:t>penting</a:t>
            </a:r>
            <a:r>
              <a:rPr lang="en-US" b="1" dirty="0"/>
              <a:t> </a:t>
            </a:r>
            <a:r>
              <a:rPr lang="en-US" b="1" dirty="0" err="1"/>
              <a:t>karena</a:t>
            </a:r>
            <a:r>
              <a:rPr lang="en-US" b="1" dirty="0"/>
              <a:t> </a:t>
            </a:r>
            <a:r>
              <a:rPr lang="en-US" b="1" dirty="0" err="1"/>
              <a:t>mempengaruhi</a:t>
            </a:r>
            <a:r>
              <a:rPr lang="en-US" b="1" dirty="0"/>
              <a:t>:</a:t>
            </a:r>
          </a:p>
          <a:p>
            <a:pPr marL="68580" indent="0">
              <a:buNone/>
            </a:pPr>
            <a:r>
              <a:rPr lang="en-US" dirty="0"/>
              <a:t>	a. </a:t>
            </a:r>
            <a:r>
              <a:rPr lang="en-US" dirty="0" err="1"/>
              <a:t>Keanggunan</a:t>
            </a:r>
            <a:r>
              <a:rPr lang="en-US" dirty="0"/>
              <a:t> </a:t>
            </a:r>
            <a:r>
              <a:rPr lang="en-US" dirty="0" err="1"/>
              <a:t>farmasi</a:t>
            </a:r>
            <a:endParaRPr lang="en-US" dirty="0"/>
          </a:p>
          <a:p>
            <a:pPr marL="68580" indent="0">
              <a:buNone/>
            </a:pPr>
            <a:r>
              <a:rPr lang="en-US" dirty="0"/>
              <a:t>	b. </a:t>
            </a:r>
            <a:r>
              <a:rPr lang="en-US" dirty="0" err="1" smtClean="0"/>
              <a:t>keseragaman</a:t>
            </a:r>
            <a:r>
              <a:rPr lang="en-US" dirty="0" smtClean="0"/>
              <a:t> </a:t>
            </a:r>
            <a:r>
              <a:rPr lang="en-US" dirty="0" err="1" smtClean="0"/>
              <a:t>konten</a:t>
            </a:r>
            <a:r>
              <a:rPr lang="en-US" dirty="0" smtClean="0"/>
              <a:t> </a:t>
            </a:r>
            <a:r>
              <a:rPr lang="en-US" dirty="0" err="1" smtClean="0"/>
              <a:t>obat</a:t>
            </a:r>
            <a:r>
              <a:rPr lang="en-US" dirty="0" smtClean="0"/>
              <a:t> </a:t>
            </a:r>
            <a:r>
              <a:rPr lang="en-US" dirty="0"/>
              <a:t>	</a:t>
            </a:r>
            <a:endParaRPr lang="en-US" dirty="0" smtClean="0"/>
          </a:p>
          <a:p>
            <a:pPr marL="68580" indent="0">
              <a:buNone/>
            </a:pPr>
            <a:r>
              <a:rPr lang="en-US" dirty="0"/>
              <a:t>	</a:t>
            </a:r>
            <a:r>
              <a:rPr lang="en-US" dirty="0" smtClean="0"/>
              <a:t>c</a:t>
            </a:r>
            <a:r>
              <a:rPr lang="en-US" dirty="0"/>
              <a:t>. </a:t>
            </a:r>
            <a:r>
              <a:rPr lang="en-US" dirty="0" err="1"/>
              <a:t>tingkat</a:t>
            </a:r>
            <a:r>
              <a:rPr lang="en-US" dirty="0"/>
              <a:t> </a:t>
            </a:r>
            <a:r>
              <a:rPr lang="en-US" dirty="0" err="1"/>
              <a:t>pelepasan</a:t>
            </a:r>
            <a:r>
              <a:rPr lang="en-US" dirty="0"/>
              <a:t> </a:t>
            </a:r>
            <a:r>
              <a:rPr lang="en-US" dirty="0" err="1"/>
              <a:t>obat</a:t>
            </a:r>
            <a:endParaRPr lang="en-US" dirty="0"/>
          </a:p>
          <a:p>
            <a:pPr marL="68580" indent="0">
              <a:buNone/>
            </a:pPr>
            <a:endParaRPr lang="en-US" dirty="0"/>
          </a:p>
        </p:txBody>
      </p:sp>
    </p:spTree>
    <p:extLst>
      <p:ext uri="{BB962C8B-B14F-4D97-AF65-F5344CB8AC3E}">
        <p14:creationId xmlns:p14="http://schemas.microsoft.com/office/powerpoint/2010/main" val="2393070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1600200"/>
          </a:xfrm>
        </p:spPr>
        <p:txBody>
          <a:bodyPr>
            <a:noAutofit/>
          </a:bodyPr>
          <a:lstStyle/>
          <a:p>
            <a:pPr algn="ctr"/>
            <a:r>
              <a:rPr lang="en-US" sz="3200" dirty="0" smtClean="0"/>
              <a:t>Alhamdulillah…..</a:t>
            </a:r>
            <a:r>
              <a:rPr lang="en-US" sz="3200" dirty="0" err="1" smtClean="0"/>
              <a:t>rehat</a:t>
            </a:r>
            <a:r>
              <a:rPr lang="en-US" sz="3200" dirty="0" smtClean="0"/>
              <a:t> </a:t>
            </a:r>
            <a:r>
              <a:rPr lang="en-US" sz="3200" dirty="0" err="1" smtClean="0"/>
              <a:t>dulu</a:t>
            </a:r>
            <a:r>
              <a:rPr lang="en-US" sz="3200" dirty="0" smtClean="0"/>
              <a:t> </a:t>
            </a:r>
            <a:r>
              <a:rPr lang="en-US" sz="3200" dirty="0" err="1" smtClean="0"/>
              <a:t>mari</a:t>
            </a:r>
            <a:r>
              <a:rPr lang="en-US" sz="3200" dirty="0" smtClean="0"/>
              <a:t> </a:t>
            </a:r>
            <a:r>
              <a:rPr lang="en-US" sz="3200" dirty="0" err="1" smtClean="0"/>
              <a:t>bermain</a:t>
            </a:r>
            <a:r>
              <a:rPr lang="en-US" sz="3200" dirty="0" smtClean="0"/>
              <a:t> </a:t>
            </a:r>
            <a:r>
              <a:rPr lang="en-US" sz="3200" dirty="0" err="1" smtClean="0"/>
              <a:t>mencari</a:t>
            </a:r>
            <a:r>
              <a:rPr lang="en-US" sz="3200" dirty="0" smtClean="0"/>
              <a:t> </a:t>
            </a:r>
            <a:r>
              <a:rPr lang="en-US" sz="3200" dirty="0" err="1" smtClean="0"/>
              <a:t>kupu-kupu</a:t>
            </a:r>
            <a:r>
              <a:rPr lang="en-US" sz="3200" dirty="0" smtClean="0"/>
              <a:t> </a:t>
            </a:r>
            <a:r>
              <a:rPr lang="en-US" sz="3200" dirty="0" err="1" smtClean="0"/>
              <a:t>dulu</a:t>
            </a:r>
            <a:r>
              <a:rPr lang="en-US" sz="3200" dirty="0" smtClean="0"/>
              <a:t> </a:t>
            </a:r>
            <a:r>
              <a:rPr lang="en-US" sz="3200" dirty="0" err="1" smtClean="0"/>
              <a:t>di</a:t>
            </a:r>
            <a:r>
              <a:rPr lang="en-US" sz="3200" dirty="0" smtClean="0"/>
              <a:t> </a:t>
            </a:r>
            <a:r>
              <a:rPr lang="en-US" sz="3200" dirty="0" err="1" smtClean="0"/>
              <a:t>taman</a:t>
            </a:r>
            <a:r>
              <a:rPr lang="en-US" sz="3200" dirty="0" smtClean="0"/>
              <a:t>…..(are you dreaming……..?</a:t>
            </a:r>
            <a:endParaRPr lang="ms-MY" sz="3200" dirty="0"/>
          </a:p>
        </p:txBody>
      </p:sp>
      <p:pic>
        <p:nvPicPr>
          <p:cNvPr id="62465" name="Picture 1" descr="C:\Users\sabtanti\Desktop\kupu-kupu.jpg"/>
          <p:cNvPicPr>
            <a:picLocks noGrp="1" noChangeAspect="1" noChangeArrowheads="1"/>
          </p:cNvPicPr>
          <p:nvPr>
            <p:ph idx="1"/>
          </p:nvPr>
        </p:nvPicPr>
        <p:blipFill>
          <a:blip r:embed="rId2" cstate="print"/>
          <a:srcRect/>
          <a:stretch>
            <a:fillRect/>
          </a:stretch>
        </p:blipFill>
        <p:spPr bwMode="auto">
          <a:xfrm>
            <a:off x="2926556" y="2720340"/>
            <a:ext cx="3009900" cy="2613660"/>
          </a:xfrm>
          <a:prstGeom prst="rect">
            <a:avLst/>
          </a:prstGeom>
          <a:noFill/>
        </p:spPr>
      </p:pic>
      <p:sp>
        <p:nvSpPr>
          <p:cNvPr id="4" name="Rectangle 3"/>
          <p:cNvSpPr/>
          <p:nvPr/>
        </p:nvSpPr>
        <p:spPr>
          <a:xfrm>
            <a:off x="2438400" y="5638800"/>
            <a:ext cx="3926075" cy="369332"/>
          </a:xfrm>
          <a:prstGeom prst="rect">
            <a:avLst/>
          </a:prstGeom>
        </p:spPr>
        <p:txBody>
          <a:bodyPr wrap="none">
            <a:spAutoFit/>
          </a:bodyPr>
          <a:lstStyle/>
          <a:p>
            <a:r>
              <a:rPr lang="en-US" b="1" dirty="0" smtClean="0"/>
              <a:t>THANK YOU FOR YOUR ATTENTION</a:t>
            </a:r>
            <a:endParaRPr lang="ms-MY"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2230</TotalTime>
  <Words>3295</Words>
  <Application>Microsoft Office PowerPoint</Application>
  <PresentationFormat>On-screen Show (4:3)</PresentationFormat>
  <Paragraphs>705</Paragraphs>
  <Slides>90</Slides>
  <Notes>28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90</vt:i4>
      </vt:variant>
    </vt:vector>
  </HeadingPairs>
  <TitlesOfParts>
    <vt:vector size="103" baseType="lpstr">
      <vt:lpstr>Algerian</vt:lpstr>
      <vt:lpstr>Arial</vt:lpstr>
      <vt:lpstr>Arial Black</vt:lpstr>
      <vt:lpstr>Bookman Old Style</vt:lpstr>
      <vt:lpstr>Calibri</vt:lpstr>
      <vt:lpstr>Century Gothic</vt:lpstr>
      <vt:lpstr>Courier New</vt:lpstr>
      <vt:lpstr>Times New Roman</vt:lpstr>
      <vt:lpstr>Wingdings</vt:lpstr>
      <vt:lpstr>Wingdings 2</vt:lpstr>
      <vt:lpstr>Austin</vt:lpstr>
      <vt:lpstr>Equation</vt:lpstr>
      <vt:lpstr>Microsoft Equation 3.0</vt:lpstr>
      <vt:lpstr>DEGRADASI OBAT &amp; Kinetika Reaksi Kimia</vt:lpstr>
      <vt:lpstr>PENDAHULUAN</vt:lpstr>
      <vt:lpstr>PowerPoint Presentation</vt:lpstr>
      <vt:lpstr>PowerPoint Presentation</vt:lpstr>
      <vt:lpstr>Efek yang tidak diinginkan potensial dengan adanya ketidakstabilan produk farmasi</vt:lpstr>
      <vt:lpstr>Faktor yang mempengaruhi Stabilitas</vt:lpstr>
      <vt:lpstr>Jenis studi stabilitas:</vt:lpstr>
      <vt:lpstr>PowerPoint Presentation</vt:lpstr>
      <vt:lpstr>Stabilitas fisik</vt:lpstr>
      <vt:lpstr>Stabilitas fisik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Stabilitas kimia</vt:lpstr>
      <vt:lpstr>Mekanisme Degradasi</vt:lpstr>
      <vt:lpstr>PowerPoint Presentation</vt:lpstr>
      <vt:lpstr>Beberapa kelompok gugus Fungsional yang mengalami Hidrolisis:</vt:lpstr>
      <vt:lpstr>Beberapa kelompok gugus Fungsional yang mengalami autoksidasi:</vt:lpstr>
      <vt:lpstr>Perbedaan reaksi hidrolisis dan oksidasi:</vt:lpstr>
      <vt:lpstr>Contoh kasus fotolisis</vt:lpstr>
      <vt:lpstr>Radiation type and pertaining energy levels [Masschelein, 2002] </vt:lpstr>
      <vt:lpstr>PowerPoint Presentation</vt:lpstr>
      <vt:lpstr>Faktor yang Mempengaruhi Degradasi</vt:lpstr>
      <vt:lpstr>pH</vt:lpstr>
      <vt:lpstr>kompleksasi</vt:lpstr>
      <vt:lpstr>Misel</vt:lpstr>
      <vt:lpstr>Keberadaan logam berat</vt:lpstr>
      <vt:lpstr>Stabilisasi obat terhadap hidrolisis, oksidasi dan fotolisis</vt:lpstr>
      <vt:lpstr>Suhu</vt:lpstr>
      <vt:lpstr>Kelembaban</vt:lpstr>
      <vt:lpstr>Anti osksidan yang ditambahkan</vt:lpstr>
      <vt:lpstr>PowerPoint Presentation</vt:lpstr>
      <vt:lpstr>Stabilitas Mikrobiologi</vt:lpstr>
      <vt:lpstr>Sumber Kontaminasi mikroba:</vt:lpstr>
      <vt:lpstr>Untuk mencegah kontaminasi mikrobiologi terhadap formulasi selama penyimpanan:</vt:lpstr>
      <vt:lpstr>Pengawet yang digunakan dalam sediaan farmasi:</vt:lpstr>
      <vt:lpstr>Kemasan Dan Stabilitas Wadah akan langsung menutupi dan penutupan yang baik akan sangat penting dalam mempengaruhi stabilitas produk.</vt:lpstr>
      <vt:lpstr>PowerPoint Presentation</vt:lpstr>
      <vt:lpstr>PowerPoint Presentation</vt:lpstr>
      <vt:lpstr>PowerPoint Presentation</vt:lpstr>
      <vt:lpstr>Degradasi Kimia dan kinetikanya</vt:lpstr>
      <vt:lpstr>Obat yang sudah terdegradasi (kimia) apabila dikonkosumsi akan berakibat:</vt:lpstr>
      <vt:lpstr>Macam-macam cara degradasi kimia</vt:lpstr>
      <vt:lpstr>PowerPoint Presentation</vt:lpstr>
      <vt:lpstr>PowerPoint Presentation</vt:lpstr>
      <vt:lpstr>Reaction kinetics</vt:lpstr>
      <vt:lpstr>KINETICS</vt:lpstr>
      <vt:lpstr>Shelf life determination</vt:lpstr>
      <vt:lpstr>Rate of Reaction</vt:lpstr>
      <vt:lpstr>Order of Reaction</vt:lpstr>
      <vt:lpstr>Zero order reaction</vt:lpstr>
      <vt:lpstr>Zero order reaction (cont.)</vt:lpstr>
      <vt:lpstr>Zero order reaction (cont.)</vt:lpstr>
      <vt:lpstr>Zero order processes</vt:lpstr>
      <vt:lpstr>Concentration versus time (Zero-order plot) </vt:lpstr>
      <vt:lpstr>Reaction half-life (Zero-order)</vt:lpstr>
      <vt:lpstr>First Order Kinetics</vt:lpstr>
      <vt:lpstr>First Order Kinetics (cont.)</vt:lpstr>
      <vt:lpstr>Log concentration versus time </vt:lpstr>
      <vt:lpstr>Half Life = Waktu Paro = t1/2</vt:lpstr>
      <vt:lpstr>Waktu Kadaluwarsa = Shelf life = t90</vt:lpstr>
      <vt:lpstr>PowerPoint Presentation</vt:lpstr>
      <vt:lpstr>Apparent Zero Order Reaction Kinetics</vt:lpstr>
      <vt:lpstr>Apparent Zero Order Reaction Kinetics (Cont.)</vt:lpstr>
      <vt:lpstr>Apparent Zero Order Reaction Kinetics (Cont.)</vt:lpstr>
      <vt:lpstr>Chemical instability</vt:lpstr>
      <vt:lpstr>Solid state versus solution stability</vt:lpstr>
      <vt:lpstr>Determination of Order of Reaction</vt:lpstr>
      <vt:lpstr>Determination of Order of Reaction..</vt:lpstr>
      <vt:lpstr>Factors Affecting Rate of Reactions </vt:lpstr>
      <vt:lpstr>Temperature</vt:lpstr>
      <vt:lpstr>Arrhenius equation</vt:lpstr>
      <vt:lpstr>Arrhenius equation….</vt:lpstr>
      <vt:lpstr>PowerPoint Presentation</vt:lpstr>
      <vt:lpstr>PowerPoint Presentation</vt:lpstr>
      <vt:lpstr>Plot of ln k3 vs 1/T</vt:lpstr>
      <vt:lpstr>Activation Energy: Arrhenius Equation</vt:lpstr>
      <vt:lpstr>QUESTIONS</vt:lpstr>
      <vt:lpstr>PowerPoint Presentation</vt:lpstr>
      <vt:lpstr>PowerPoint Presentation</vt:lpstr>
      <vt:lpstr>PowerPoint Presentation</vt:lpstr>
      <vt:lpstr>PowerPoint Presentation</vt:lpstr>
      <vt:lpstr>Alhamdulillah…..rehat dulu mari bermain mencari kupu-kupu dulu di taman…..(are you dreaming……..?</vt:lpstr>
    </vt:vector>
  </TitlesOfParts>
  <Company>UMY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DEGRADASI OBAT &amp; Kinetika Reaksi Kimia</dc:title>
  <dc:creator>Farmasi UMY</dc:creator>
  <cp:lastModifiedBy>ASUS</cp:lastModifiedBy>
  <cp:revision>197</cp:revision>
  <dcterms:created xsi:type="dcterms:W3CDTF">2013-11-26T03:00:16Z</dcterms:created>
  <dcterms:modified xsi:type="dcterms:W3CDTF">2016-12-07T19:10:58Z</dcterms:modified>
</cp:coreProperties>
</file>