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65" r:id="rId18"/>
    <p:sldId id="261" r:id="rId19"/>
    <p:sldId id="262" r:id="rId20"/>
    <p:sldId id="263" r:id="rId21"/>
    <p:sldId id="266" r:id="rId22"/>
    <p:sldId id="267" r:id="rId23"/>
    <p:sldId id="268" r:id="rId24"/>
    <p:sldId id="269" r:id="rId25"/>
    <p:sldId id="270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59" r:id="rId35"/>
  </p:sldIdLst>
  <p:sldSz cx="9144000" cy="6858000" type="screen4x3"/>
  <p:notesSz cx="6858000" cy="9144000"/>
  <p:defaultTextStyle>
    <a:defPPr>
      <a:defRPr lang="ms-M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132" autoAdjust="0"/>
    <p:restoredTop sz="94660"/>
  </p:normalViewPr>
  <p:slideViewPr>
    <p:cSldViewPr>
      <p:cViewPr varScale="1">
        <p:scale>
          <a:sx n="84" d="100"/>
          <a:sy n="84" d="100"/>
        </p:scale>
        <p:origin x="869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3F90375-E5B6-48A6-A214-2DC70A56B021}" type="datetimeFigureOut">
              <a:rPr lang="ms-MY" smtClean="0"/>
              <a:pPr/>
              <a:t>22/12/2016</a:t>
            </a:fld>
            <a:endParaRPr lang="ms-MY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ms-MY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FD08E9F-C354-4A69-82D8-8667487C47DA}" type="slidenum">
              <a:rPr lang="ms-MY" smtClean="0"/>
              <a:pPr/>
              <a:t>‹#›</a:t>
            </a:fld>
            <a:endParaRPr lang="ms-MY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0375-E5B6-48A6-A214-2DC70A56B021}" type="datetimeFigureOut">
              <a:rPr lang="ms-MY" smtClean="0"/>
              <a:pPr/>
              <a:t>22/12/2016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8E9F-C354-4A69-82D8-8667487C47DA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0375-E5B6-48A6-A214-2DC70A56B021}" type="datetimeFigureOut">
              <a:rPr lang="ms-MY" smtClean="0"/>
              <a:pPr/>
              <a:t>22/12/2016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8E9F-C354-4A69-82D8-8667487C47DA}" type="slidenum">
              <a:rPr lang="ms-MY" smtClean="0"/>
              <a:pPr/>
              <a:t>‹#›</a:t>
            </a:fld>
            <a:endParaRPr lang="ms-MY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0375-E5B6-48A6-A214-2DC70A56B021}" type="datetimeFigureOut">
              <a:rPr lang="ms-MY" smtClean="0"/>
              <a:pPr/>
              <a:t>22/12/2016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8E9F-C354-4A69-82D8-8667487C47DA}" type="slidenum">
              <a:rPr lang="ms-MY" smtClean="0"/>
              <a:pPr/>
              <a:t>‹#›</a:t>
            </a:fld>
            <a:endParaRPr lang="ms-MY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3F90375-E5B6-48A6-A214-2DC70A56B021}" type="datetimeFigureOut">
              <a:rPr lang="ms-MY" smtClean="0"/>
              <a:pPr/>
              <a:t>22/12/2016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FD08E9F-C354-4A69-82D8-8667487C47DA}" type="slidenum">
              <a:rPr lang="ms-MY" smtClean="0"/>
              <a:pPr/>
              <a:t>‹#›</a:t>
            </a:fld>
            <a:endParaRPr lang="ms-MY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0375-E5B6-48A6-A214-2DC70A56B021}" type="datetimeFigureOut">
              <a:rPr lang="ms-MY" smtClean="0"/>
              <a:pPr/>
              <a:t>22/12/2016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8E9F-C354-4A69-82D8-8667487C47DA}" type="slidenum">
              <a:rPr lang="ms-MY" smtClean="0"/>
              <a:pPr/>
              <a:t>‹#›</a:t>
            </a:fld>
            <a:endParaRPr lang="ms-MY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0375-E5B6-48A6-A214-2DC70A56B021}" type="datetimeFigureOut">
              <a:rPr lang="ms-MY" smtClean="0"/>
              <a:pPr/>
              <a:t>22/12/2016</a:t>
            </a:fld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8E9F-C354-4A69-82D8-8667487C47DA}" type="slidenum">
              <a:rPr lang="ms-MY" smtClean="0"/>
              <a:pPr/>
              <a:t>‹#›</a:t>
            </a:fld>
            <a:endParaRPr lang="ms-MY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0375-E5B6-48A6-A214-2DC70A56B021}" type="datetimeFigureOut">
              <a:rPr lang="ms-MY" smtClean="0"/>
              <a:pPr/>
              <a:t>22/12/2016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8E9F-C354-4A69-82D8-8667487C47DA}" type="slidenum">
              <a:rPr lang="ms-MY" smtClean="0"/>
              <a:pPr/>
              <a:t>‹#›</a:t>
            </a:fld>
            <a:endParaRPr lang="ms-MY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0375-E5B6-48A6-A214-2DC70A56B021}" type="datetimeFigureOut">
              <a:rPr lang="ms-MY" smtClean="0"/>
              <a:pPr/>
              <a:t>22/12/2016</a:t>
            </a:fld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8E9F-C354-4A69-82D8-8667487C47DA}" type="slidenum">
              <a:rPr lang="ms-MY" smtClean="0"/>
              <a:pPr/>
              <a:t>‹#›</a:t>
            </a:fld>
            <a:endParaRPr lang="ms-MY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0375-E5B6-48A6-A214-2DC70A56B021}" type="datetimeFigureOut">
              <a:rPr lang="ms-MY" smtClean="0"/>
              <a:pPr/>
              <a:t>22/12/2016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8E9F-C354-4A69-82D8-8667487C47DA}" type="slidenum">
              <a:rPr lang="ms-MY" smtClean="0"/>
              <a:pPr/>
              <a:t>‹#›</a:t>
            </a:fld>
            <a:endParaRPr lang="ms-MY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0375-E5B6-48A6-A214-2DC70A56B021}" type="datetimeFigureOut">
              <a:rPr lang="ms-MY" smtClean="0"/>
              <a:pPr/>
              <a:t>22/12/2016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08E9F-C354-4A69-82D8-8667487C47DA}" type="slidenum">
              <a:rPr lang="ms-MY" smtClean="0"/>
              <a:pPr/>
              <a:t>‹#›</a:t>
            </a:fld>
            <a:endParaRPr lang="ms-MY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F90375-E5B6-48A6-A214-2DC70A56B021}" type="datetimeFigureOut">
              <a:rPr lang="ms-MY" smtClean="0"/>
              <a:pPr/>
              <a:t>22/12/2016</a:t>
            </a:fld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ms-MY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FD08E9F-C354-4A69-82D8-8667487C47DA}" type="slidenum">
              <a:rPr lang="ms-MY" smtClean="0"/>
              <a:pPr/>
              <a:t>‹#›</a:t>
            </a:fld>
            <a:endParaRPr lang="ms-MY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Penentuan</a:t>
            </a:r>
            <a:r>
              <a:rPr lang="en-US" sz="4800" dirty="0" smtClean="0"/>
              <a:t> </a:t>
            </a:r>
            <a:r>
              <a:rPr lang="en-US" sz="4800" dirty="0" err="1" smtClean="0"/>
              <a:t>umur</a:t>
            </a:r>
            <a:r>
              <a:rPr lang="en-US" sz="4800" dirty="0" smtClean="0"/>
              <a:t> </a:t>
            </a:r>
            <a:r>
              <a:rPr lang="en-US" sz="4800" dirty="0" err="1" smtClean="0"/>
              <a:t>obat</a:t>
            </a:r>
            <a:endParaRPr lang="ms-MY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Sabtanti</a:t>
            </a:r>
            <a:r>
              <a:rPr lang="en-US" dirty="0" smtClean="0"/>
              <a:t> </a:t>
            </a:r>
            <a:r>
              <a:rPr lang="en-US" dirty="0" err="1" smtClean="0"/>
              <a:t>Harimurti</a:t>
            </a:r>
            <a:r>
              <a:rPr lang="en-US" dirty="0" smtClean="0"/>
              <a:t>, Ph.D., Apt.</a:t>
            </a:r>
            <a:endParaRPr lang="ms-MY" dirty="0"/>
          </a:p>
        </p:txBody>
      </p:sp>
      <p:pic>
        <p:nvPicPr>
          <p:cNvPr id="1026" name="Picture 2" descr="C:\Users\sabtanti\Desktop\Ni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3344863" cy="2879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E11669-AB22-4574-998C-D7453C200C86}" type="slidenum">
              <a:rPr lang="ar-SA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14F7899-08E5-49AF-8675-3BBA7DF2F394}" type="slidenum">
              <a:rPr lang="ar-SA" sz="1400"/>
              <a:pPr algn="r"/>
              <a:t>10</a:t>
            </a:fld>
            <a:endParaRPr lang="en-US" sz="1400"/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533400"/>
            <a:ext cx="50292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itle 9"/>
          <p:cNvSpPr txBox="1">
            <a:spLocks/>
          </p:cNvSpPr>
          <p:nvPr/>
        </p:nvSpPr>
        <p:spPr bwMode="auto">
          <a:xfrm>
            <a:off x="2819400" y="533400"/>
            <a:ext cx="2286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b="1" u="sng">
                <a:solidFill>
                  <a:schemeClr val="tx2"/>
                </a:solidFill>
              </a:rPr>
              <a:t>Semi log paper</a:t>
            </a:r>
          </a:p>
          <a:p>
            <a:pPr eaLnBrk="0" hangingPunct="0"/>
            <a:endParaRPr lang="en-US" sz="1600" b="1">
              <a:solidFill>
                <a:schemeClr val="tx2"/>
              </a:solidFill>
            </a:endParaRPr>
          </a:p>
          <a:p>
            <a:pPr eaLnBrk="0" hangingPunct="0"/>
            <a:r>
              <a:rPr lang="en-US" sz="1600" b="1">
                <a:solidFill>
                  <a:schemeClr val="tx2"/>
                </a:solidFill>
              </a:rPr>
              <a:t>Slope = -K / 2.303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rot="10800000" flipV="1">
            <a:off x="2133600" y="838200"/>
            <a:ext cx="533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583" name="Title 9"/>
          <p:cNvSpPr txBox="1">
            <a:spLocks/>
          </p:cNvSpPr>
          <p:nvPr/>
        </p:nvSpPr>
        <p:spPr bwMode="auto">
          <a:xfrm>
            <a:off x="990600" y="3429000"/>
            <a:ext cx="7772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b="1">
                <a:solidFill>
                  <a:schemeClr val="tx2"/>
                </a:solidFill>
              </a:rPr>
              <a:t>Slope = log c</a:t>
            </a:r>
            <a:r>
              <a:rPr lang="en-US" b="1" baseline="-25000">
                <a:solidFill>
                  <a:schemeClr val="tx2"/>
                </a:solidFill>
              </a:rPr>
              <a:t>1</a:t>
            </a:r>
            <a:r>
              <a:rPr lang="en-US" b="1">
                <a:solidFill>
                  <a:schemeClr val="tx2"/>
                </a:solidFill>
              </a:rPr>
              <a:t> – log c</a:t>
            </a:r>
            <a:r>
              <a:rPr lang="en-US" b="1" baseline="-25000">
                <a:solidFill>
                  <a:schemeClr val="tx2"/>
                </a:solidFill>
              </a:rPr>
              <a:t>2</a:t>
            </a:r>
            <a:r>
              <a:rPr lang="en-US" b="1">
                <a:solidFill>
                  <a:schemeClr val="tx2"/>
                </a:solidFill>
              </a:rPr>
              <a:t> / t</a:t>
            </a:r>
            <a:r>
              <a:rPr lang="en-US" b="1" baseline="-25000">
                <a:solidFill>
                  <a:schemeClr val="tx2"/>
                </a:solidFill>
              </a:rPr>
              <a:t>1</a:t>
            </a:r>
            <a:r>
              <a:rPr lang="en-US" b="1">
                <a:solidFill>
                  <a:schemeClr val="tx2"/>
                </a:solidFill>
              </a:rPr>
              <a:t> – t</a:t>
            </a:r>
            <a:r>
              <a:rPr lang="en-US" b="1" baseline="-25000">
                <a:solidFill>
                  <a:schemeClr val="tx2"/>
                </a:solidFill>
              </a:rPr>
              <a:t>2</a:t>
            </a:r>
          </a:p>
          <a:p>
            <a:pPr eaLnBrk="0" hangingPunct="0">
              <a:lnSpc>
                <a:spcPct val="150000"/>
              </a:lnSpc>
            </a:pPr>
            <a:r>
              <a:rPr lang="en-US" b="1">
                <a:solidFill>
                  <a:schemeClr val="tx2"/>
                </a:solidFill>
              </a:rPr>
              <a:t>NOT c1 – c2 / t1 – t2</a:t>
            </a:r>
          </a:p>
          <a:p>
            <a:pPr eaLnBrk="0" hangingPunct="0">
              <a:lnSpc>
                <a:spcPct val="150000"/>
              </a:lnSpc>
            </a:pPr>
            <a:endParaRPr lang="en-US" b="1">
              <a:solidFill>
                <a:schemeClr val="tx2"/>
              </a:solidFill>
            </a:endParaRPr>
          </a:p>
          <a:p>
            <a:pPr eaLnBrk="0" hangingPunct="0">
              <a:lnSpc>
                <a:spcPct val="150000"/>
              </a:lnSpc>
            </a:pPr>
            <a:r>
              <a:rPr lang="en-US" b="1">
                <a:solidFill>
                  <a:schemeClr val="tx2"/>
                </a:solidFill>
              </a:rPr>
              <a:t>Units of K:</a:t>
            </a:r>
          </a:p>
          <a:p>
            <a:pPr eaLnBrk="0" hangingPunct="0">
              <a:lnSpc>
                <a:spcPct val="150000"/>
              </a:lnSpc>
            </a:pPr>
            <a:r>
              <a:rPr lang="en-US" b="1">
                <a:solidFill>
                  <a:schemeClr val="tx2"/>
                </a:solidFill>
              </a:rPr>
              <a:t>lnc = lnco – Kt</a:t>
            </a:r>
          </a:p>
          <a:p>
            <a:pPr eaLnBrk="0" hangingPunct="0">
              <a:lnSpc>
                <a:spcPct val="150000"/>
              </a:lnSpc>
            </a:pPr>
            <a:r>
              <a:rPr lang="en-US" b="1">
                <a:solidFill>
                  <a:schemeClr val="tx2"/>
                </a:solidFill>
              </a:rPr>
              <a:t>K = ( lnco – lnc ) / t</a:t>
            </a:r>
          </a:p>
          <a:p>
            <a:pPr eaLnBrk="0" hangingPunct="0">
              <a:lnSpc>
                <a:spcPct val="150000"/>
              </a:lnSpc>
            </a:pPr>
            <a:r>
              <a:rPr lang="en-US" b="1">
                <a:solidFill>
                  <a:schemeClr val="tx2"/>
                </a:solidFill>
              </a:rPr>
              <a:t>Unit = time</a:t>
            </a:r>
            <a:r>
              <a:rPr lang="en-US" b="1" baseline="30000">
                <a:solidFill>
                  <a:schemeClr val="tx2"/>
                </a:solidFill>
              </a:rPr>
              <a:t>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F50B6D-482D-4F10-8534-F029568895D4}" type="slidenum">
              <a:rPr lang="ar-SA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008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b="1" u="sng" smtClean="0"/>
              <a:t>Determination of t</a:t>
            </a:r>
            <a:r>
              <a:rPr lang="en-US" sz="2000" b="1" u="sng" baseline="-25000" smtClean="0"/>
              <a:t>1/2</a:t>
            </a:r>
          </a:p>
          <a:p>
            <a:pPr>
              <a:buFontTx/>
              <a:buNone/>
            </a:pPr>
            <a:endParaRPr lang="en-US" sz="2000" b="1" u="sng" baseline="-2500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 b="1" smtClean="0"/>
              <a:t>			Let  t = t</a:t>
            </a:r>
            <a:r>
              <a:rPr lang="en-US" sz="2000" b="1" baseline="-25000" smtClean="0"/>
              <a:t>1/2 </a:t>
            </a:r>
            <a:r>
              <a:rPr lang="en-US" sz="2000" b="1" smtClean="0"/>
              <a:t>and c = co /2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 b="1" smtClean="0"/>
              <a:t>			substitute in ln c = ln co – Kt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 b="1" smtClean="0"/>
              <a:t>			 t</a:t>
            </a:r>
            <a:r>
              <a:rPr lang="en-US" sz="2000" b="1" baseline="-25000" smtClean="0"/>
              <a:t>1/2 </a:t>
            </a:r>
            <a:r>
              <a:rPr lang="en-US" sz="2000" b="1" smtClean="0"/>
              <a:t>= ln 2/ K = 0.693 / K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 b="1" smtClean="0"/>
              <a:t>			K units = 0.693 / t</a:t>
            </a:r>
            <a:r>
              <a:rPr lang="en-US" sz="2000" b="1" baseline="-25000" smtClean="0"/>
              <a:t>1/2  </a:t>
            </a:r>
            <a:r>
              <a:rPr lang="en-US" sz="2000" b="1" smtClean="0"/>
              <a:t>= time</a:t>
            </a:r>
            <a:r>
              <a:rPr lang="en-US" sz="2000" b="1" baseline="30000" smtClean="0"/>
              <a:t>-1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 b="1" u="sng" smtClean="0"/>
              <a:t>Determination of t</a:t>
            </a:r>
            <a:r>
              <a:rPr lang="en-US" sz="2000" b="1" u="sng" baseline="-25000" smtClean="0"/>
              <a:t>0.9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 b="1" smtClean="0"/>
              <a:t>			Let  t = t</a:t>
            </a:r>
            <a:r>
              <a:rPr lang="en-US" sz="2000" b="1" baseline="-25000" smtClean="0"/>
              <a:t>0.9 </a:t>
            </a:r>
            <a:r>
              <a:rPr lang="en-US" sz="2000" b="1" smtClean="0"/>
              <a:t>c = 0.9 co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 b="1" smtClean="0"/>
              <a:t>			substitute in  ln c = ln co – Kt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 b="1" smtClean="0"/>
              <a:t>			 t</a:t>
            </a:r>
            <a:r>
              <a:rPr lang="en-US" sz="2000" b="1" baseline="-25000" smtClean="0"/>
              <a:t>0.9 </a:t>
            </a:r>
            <a:r>
              <a:rPr lang="en-US" sz="2000" b="1" smtClean="0"/>
              <a:t>= 0.105 / K and K = 0.105/ t</a:t>
            </a:r>
            <a:r>
              <a:rPr lang="en-US" sz="2000" b="1" baseline="-25000" smtClean="0"/>
              <a:t>0.9</a:t>
            </a:r>
            <a:endParaRPr lang="en-US" sz="2000" b="1" smtClean="0"/>
          </a:p>
          <a:p>
            <a:pPr>
              <a:lnSpc>
                <a:spcPct val="150000"/>
              </a:lnSpc>
              <a:buFontTx/>
              <a:buNone/>
            </a:pPr>
            <a:endParaRPr lang="en-US" sz="2000" b="1" baseline="30000" smtClean="0"/>
          </a:p>
        </p:txBody>
      </p:sp>
      <p:sp>
        <p:nvSpPr>
          <p:cNvPr id="25604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4BFC3F3-E0EF-4CF4-8B8D-F1BAE90FD8A9}" type="slidenum">
              <a:rPr lang="ar-SA" sz="1400"/>
              <a:pPr algn="r"/>
              <a:t>11</a:t>
            </a:fld>
            <a:endParaRPr lang="en-US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04F66D-3844-453A-9E54-B07C9ED7A4B3}" type="slidenum">
              <a:rPr lang="ar-SA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00800"/>
          </a:xfrm>
        </p:spPr>
        <p:txBody>
          <a:bodyPr/>
          <a:lstStyle/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Example:  A drug degrades according to the following:</a:t>
            </a:r>
          </a:p>
          <a:p>
            <a:pPr>
              <a:buFontTx/>
              <a:buNone/>
            </a:pPr>
            <a:r>
              <a:rPr lang="en-US" sz="2000" smtClean="0"/>
              <a:t>			</a:t>
            </a:r>
          </a:p>
          <a:p>
            <a:pPr>
              <a:buFontTx/>
              <a:buNone/>
            </a:pPr>
            <a:r>
              <a:rPr lang="en-US" sz="2000" smtClean="0"/>
              <a:t>			</a:t>
            </a:r>
            <a:r>
              <a:rPr lang="en-US" sz="1600" b="1" smtClean="0"/>
              <a:t>Time (min.)		Conc. (%)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 smtClean="0"/>
              <a:t>			</a:t>
            </a:r>
            <a:r>
              <a:rPr lang="en-US" sz="1600" smtClean="0"/>
              <a:t>     </a:t>
            </a:r>
            <a:r>
              <a:rPr lang="en-US" sz="1600" b="1" smtClean="0"/>
              <a:t>0			     100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1600" b="1" smtClean="0"/>
              <a:t>			     1			      65.6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1600" b="1" smtClean="0"/>
              <a:t>			     2			      43.0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1600" b="1" smtClean="0"/>
              <a:t>			     3			      28.19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1600" b="1" smtClean="0"/>
              <a:t>			     4			      18.49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1600" b="1" smtClean="0"/>
              <a:t>			    10			       1.50</a:t>
            </a:r>
          </a:p>
          <a:p>
            <a:pPr>
              <a:buFontTx/>
              <a:buNone/>
            </a:pPr>
            <a:r>
              <a:rPr lang="en-US" sz="2000" b="1" smtClean="0"/>
              <a:t>Plot c against t on semi log paper and determine slope, K and t1/2</a:t>
            </a:r>
          </a:p>
          <a:p>
            <a:pPr>
              <a:buFontTx/>
              <a:buNone/>
            </a:pPr>
            <a:endParaRPr lang="en-US" sz="2000" b="1" smtClean="0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CAB1927-C3C1-43E4-933F-26DEFD3DDE65}" type="slidenum">
              <a:rPr lang="ar-SA" sz="1400"/>
              <a:pPr algn="r"/>
              <a:t>12</a:t>
            </a:fld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B9EAC7-2DF8-4408-AC41-1B10FDF04E6A}" type="slidenum">
              <a:rPr lang="ar-SA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5613AB9-17EF-47A9-ABFE-B523C5C7FE74}" type="slidenum">
              <a:rPr lang="ar-SA" sz="1400"/>
              <a:pPr algn="r"/>
              <a:t>13</a:t>
            </a:fld>
            <a:endParaRPr lang="en-US" sz="1400"/>
          </a:p>
        </p:txBody>
      </p:sp>
      <p:pic>
        <p:nvPicPr>
          <p:cNvPr id="2765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19363" y="533400"/>
            <a:ext cx="4105275" cy="2638425"/>
          </a:xfrm>
          <a:noFill/>
        </p:spPr>
      </p:pic>
      <p:sp>
        <p:nvSpPr>
          <p:cNvPr id="27653" name="Content Placeholder 2"/>
          <p:cNvSpPr txBox="1">
            <a:spLocks/>
          </p:cNvSpPr>
          <p:nvPr/>
        </p:nvSpPr>
        <p:spPr bwMode="auto">
          <a:xfrm>
            <a:off x="381000" y="3276600"/>
            <a:ext cx="8229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u="sng"/>
              <a:t>Solution: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		</a:t>
            </a:r>
            <a:r>
              <a:rPr lang="en-US" sz="1600" b="1"/>
              <a:t>log 28.195 = 1.45 and  log 1.5 = 0.176</a:t>
            </a:r>
            <a:r>
              <a:rPr lang="en-US" sz="2000" b="1"/>
              <a:t>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		</a:t>
            </a:r>
            <a:r>
              <a:rPr lang="en-US" sz="1600" b="1"/>
              <a:t>slope = 1.45 – 0.176 / 3 – 10  =  1.27 / -7 = - 0.181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1600" b="1"/>
              <a:t>		Equation; log c = log co – Kt / 2.303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1600" b="1"/>
              <a:t>		slope =  -K/ 2.303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1600" b="1"/>
              <a:t>		- 0.181 = - K / 2.303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1600" b="1"/>
              <a:t>		K = 0.417 min</a:t>
            </a:r>
            <a:r>
              <a:rPr lang="en-US" sz="1600" b="1" baseline="30000"/>
              <a:t>-1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1600" b="1" baseline="30000"/>
              <a:t>		</a:t>
            </a:r>
            <a:r>
              <a:rPr lang="en-US" sz="1600" b="1"/>
              <a:t>t</a:t>
            </a:r>
            <a:r>
              <a:rPr lang="en-US" sz="1600" b="1" baseline="-25000"/>
              <a:t>1/2 </a:t>
            </a:r>
            <a:r>
              <a:rPr lang="en-US" sz="1600" b="1"/>
              <a:t>= 0.693 / K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1600" b="1"/>
              <a:t>		t1/2 = 0.693 / 0.417 = 1.66 minute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1600" b="1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1600"/>
              <a:t>		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				</a:t>
            </a:r>
            <a:endParaRPr lang="en-US" sz="1600"/>
          </a:p>
          <a:p>
            <a:pPr marL="342900" indent="-342900" eaLnBrk="0" hangingPunct="0">
              <a:spcBef>
                <a:spcPct val="20000"/>
              </a:spcBef>
            </a:pPr>
            <a:endParaRPr lang="en-US" sz="2000"/>
          </a:p>
          <a:p>
            <a:pPr marL="342900" indent="-342900" eaLnBrk="0" hangingPunct="0">
              <a:spcBef>
                <a:spcPct val="20000"/>
              </a:spcBef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5217CD-0676-469D-B063-14711575849A}" type="slidenum">
              <a:rPr lang="ar-SA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534400" cy="6400800"/>
          </a:xfrm>
        </p:spPr>
        <p:txBody>
          <a:bodyPr/>
          <a:lstStyle/>
          <a:p>
            <a:pPr algn="just">
              <a:lnSpc>
                <a:spcPct val="130000"/>
              </a:lnSpc>
              <a:buFontTx/>
              <a:buNone/>
            </a:pPr>
            <a:r>
              <a:rPr lang="en-US" sz="2100" b="1" u="sng" smtClean="0"/>
              <a:t>Special Case</a:t>
            </a:r>
          </a:p>
          <a:p>
            <a:pPr algn="just">
              <a:lnSpc>
                <a:spcPct val="130000"/>
              </a:lnSpc>
              <a:buFontTx/>
              <a:buNone/>
            </a:pPr>
            <a:r>
              <a:rPr lang="en-US" sz="2100" b="1" u="sng" smtClean="0"/>
              <a:t>Apparent zero order of reaction</a:t>
            </a:r>
          </a:p>
          <a:p>
            <a:pPr algn="just">
              <a:lnSpc>
                <a:spcPct val="130000"/>
              </a:lnSpc>
              <a:buFontTx/>
              <a:buNone/>
            </a:pPr>
            <a:r>
              <a:rPr lang="en-US" sz="2100" smtClean="0"/>
              <a:t>In aqueous suspensions of drugs, as the dissolved</a:t>
            </a:r>
          </a:p>
          <a:p>
            <a:pPr algn="just">
              <a:lnSpc>
                <a:spcPct val="130000"/>
              </a:lnSpc>
              <a:buFontTx/>
              <a:buNone/>
            </a:pPr>
            <a:r>
              <a:rPr lang="en-US" sz="2100" smtClean="0"/>
              <a:t>drug decomposes more drug dissolve to maintain drugconcentration</a:t>
            </a:r>
          </a:p>
          <a:p>
            <a:pPr algn="just">
              <a:lnSpc>
                <a:spcPct val="130000"/>
              </a:lnSpc>
              <a:buFontTx/>
              <a:buNone/>
            </a:pPr>
            <a:r>
              <a:rPr lang="en-US" sz="2100" smtClean="0"/>
              <a:t>i.e. drug concentration kept constant, once all undissolved  drug is</a:t>
            </a:r>
          </a:p>
          <a:p>
            <a:pPr algn="just">
              <a:lnSpc>
                <a:spcPct val="130000"/>
              </a:lnSpc>
              <a:buFontTx/>
              <a:buNone/>
            </a:pPr>
            <a:r>
              <a:rPr lang="en-US" sz="2100" smtClean="0"/>
              <a:t>dissolved, rate becomes first order.</a:t>
            </a:r>
          </a:p>
          <a:p>
            <a:pPr>
              <a:buFontTx/>
              <a:buNone/>
            </a:pPr>
            <a:endParaRPr lang="en-US" sz="2100" b="1" u="sng" smtClean="0"/>
          </a:p>
          <a:p>
            <a:pPr>
              <a:buFontTx/>
              <a:buNone/>
            </a:pPr>
            <a:r>
              <a:rPr lang="en-US" sz="2100" b="1" u="sng" smtClean="0"/>
              <a:t>Another special case: Pseudo 1</a:t>
            </a:r>
            <a:r>
              <a:rPr lang="en-US" sz="2100" b="1" u="sng" baseline="30000" smtClean="0"/>
              <a:t>st</a:t>
            </a:r>
            <a:r>
              <a:rPr lang="en-US" sz="2100" b="1" u="sng" smtClean="0"/>
              <a:t> order: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100" smtClean="0"/>
              <a:t>	When we have two components, one of which is changing appreciably from its initial concentration and the other is present in excess that it is considered constant or nearly constant.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100" u="sng" smtClean="0"/>
              <a:t>Note:</a:t>
            </a:r>
            <a:r>
              <a:rPr lang="en-US" sz="2100" smtClean="0"/>
              <a:t> In first order reactions, neither K or nor t</a:t>
            </a:r>
            <a:r>
              <a:rPr lang="en-US" sz="2100" baseline="-25000" smtClean="0"/>
              <a:t>1/2 </a:t>
            </a:r>
            <a:r>
              <a:rPr lang="en-US" sz="2100" smtClean="0"/>
              <a:t>is dependent on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100" smtClean="0"/>
              <a:t>concentration</a:t>
            </a:r>
          </a:p>
          <a:p>
            <a:pPr algn="just">
              <a:lnSpc>
                <a:spcPct val="130000"/>
              </a:lnSpc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endParaRPr lang="en-US" sz="2000" b="1" smtClean="0"/>
          </a:p>
        </p:txBody>
      </p:sp>
      <p:sp>
        <p:nvSpPr>
          <p:cNvPr id="28676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07E9049-7E0F-43BF-8093-DE27F97F742C}" type="slidenum">
              <a:rPr lang="ar-SA" sz="1400"/>
              <a:pPr algn="r"/>
              <a:t>14</a:t>
            </a:fld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4F8753-DA8D-4E61-B93A-BA454B995DFE}" type="slidenum">
              <a:rPr lang="ar-SA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b="1" smtClean="0"/>
              <a:t>(c) 2</a:t>
            </a:r>
            <a:r>
              <a:rPr lang="en-US" sz="2000" b="1" baseline="30000" smtClean="0"/>
              <a:t>nd</a:t>
            </a:r>
            <a:r>
              <a:rPr lang="en-US" sz="2000" b="1" smtClean="0"/>
              <a:t> Order reaction</a:t>
            </a:r>
          </a:p>
          <a:p>
            <a:pPr>
              <a:buFontTx/>
              <a:buNone/>
            </a:pPr>
            <a:r>
              <a:rPr lang="en-US" sz="2000" b="1" smtClean="0"/>
              <a:t>			</a:t>
            </a:r>
            <a:r>
              <a:rPr lang="en-US" sz="2000" smtClean="0"/>
              <a:t>When you have two components reacting with each</a:t>
            </a:r>
          </a:p>
          <a:p>
            <a:pPr>
              <a:buFontTx/>
              <a:buNone/>
            </a:pPr>
            <a:r>
              <a:rPr lang="en-US" sz="2000" smtClean="0"/>
              <a:t>other or one component reacting with itself.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		</a:t>
            </a:r>
          </a:p>
        </p:txBody>
      </p:sp>
      <p:pic>
        <p:nvPicPr>
          <p:cNvPr id="2970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600200"/>
            <a:ext cx="3886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A672AF-2398-4293-A3DC-92A6DA50663D}" type="slidenum">
              <a:rPr lang="ar-SA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2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7913" y="304800"/>
            <a:ext cx="4448175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Line 7"/>
          <p:cNvSpPr>
            <a:spLocks noChangeShapeType="1"/>
          </p:cNvSpPr>
          <p:nvPr/>
        </p:nvSpPr>
        <p:spPr bwMode="auto">
          <a:xfrm flipH="1">
            <a:off x="3048000" y="10668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ms-MY"/>
          </a:p>
        </p:txBody>
      </p:sp>
      <p:sp>
        <p:nvSpPr>
          <p:cNvPr id="3072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62400" y="304800"/>
            <a:ext cx="2209800" cy="381000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800" b="1" smtClean="0"/>
              <a:t>2</a:t>
            </a:r>
            <a:r>
              <a:rPr lang="en-US" sz="1800" b="1" baseline="30000" smtClean="0"/>
              <a:t>nd</a:t>
            </a:r>
            <a:r>
              <a:rPr lang="en-US" sz="1800" b="1" smtClean="0"/>
              <a:t> order graph</a:t>
            </a:r>
            <a:r>
              <a:rPr lang="en-US" sz="1800" smtClean="0"/>
              <a:t>		</a:t>
            </a:r>
          </a:p>
        </p:txBody>
      </p:sp>
      <p:sp>
        <p:nvSpPr>
          <p:cNvPr id="30726" name="Rectangle 10"/>
          <p:cNvSpPr>
            <a:spLocks noChangeArrowheads="1"/>
          </p:cNvSpPr>
          <p:nvPr/>
        </p:nvSpPr>
        <p:spPr bwMode="auto">
          <a:xfrm>
            <a:off x="457200" y="23320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u="sng"/>
              <a:t>Units of K:</a:t>
            </a:r>
          </a:p>
          <a:p>
            <a:pPr marL="1143000" lvl="2" indent="-228600" eaLnBrk="0" hangingPunct="0">
              <a:spcBef>
                <a:spcPct val="20000"/>
              </a:spcBef>
            </a:pPr>
            <a:r>
              <a:rPr lang="en-US" sz="1600" b="1"/>
              <a:t>   </a:t>
            </a:r>
          </a:p>
          <a:p>
            <a:pPr marL="1143000" lvl="2" indent="-228600" eaLnBrk="0" hangingPunct="0">
              <a:spcBef>
                <a:spcPct val="20000"/>
              </a:spcBef>
            </a:pPr>
            <a:r>
              <a:rPr lang="en-US" sz="2000" b="1"/>
              <a:t>1/C = 1/Co + Kt</a:t>
            </a:r>
          </a:p>
          <a:p>
            <a:pPr marL="1143000" lvl="2" indent="-228600" eaLnBrk="0" hangingPunct="0">
              <a:spcBef>
                <a:spcPct val="20000"/>
              </a:spcBef>
            </a:pPr>
            <a:r>
              <a:rPr lang="en-US" sz="2000" b="1"/>
              <a:t> K = (1/C - 1/Co) / t</a:t>
            </a:r>
          </a:p>
          <a:p>
            <a:pPr marL="1143000" lvl="2" indent="-228600" eaLnBrk="0" hangingPunct="0">
              <a:spcBef>
                <a:spcPct val="20000"/>
              </a:spcBef>
            </a:pPr>
            <a:r>
              <a:rPr lang="en-US" sz="2000" b="1"/>
              <a:t> K = M-1. sec -1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000" u="sng"/>
          </a:p>
        </p:txBody>
      </p:sp>
      <p:sp>
        <p:nvSpPr>
          <p:cNvPr id="30727" name="Content Placeholder 2"/>
          <p:cNvSpPr txBox="1">
            <a:spLocks/>
          </p:cNvSpPr>
          <p:nvPr/>
        </p:nvSpPr>
        <p:spPr bwMode="auto">
          <a:xfrm>
            <a:off x="381000" y="4800600"/>
            <a:ext cx="8229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i.e, K is dependent on  initial drug concentration.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00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		Half life:</a:t>
            </a:r>
            <a:r>
              <a:rPr lang="en-US" sz="2000"/>
              <a:t>  		t</a:t>
            </a:r>
            <a:r>
              <a:rPr lang="en-US" sz="2000" baseline="-25000"/>
              <a:t>1/2</a:t>
            </a:r>
            <a:r>
              <a:rPr lang="en-US" sz="2000"/>
              <a:t> = 1 / KCo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		Shelf life:</a:t>
            </a:r>
            <a:r>
              <a:rPr lang="en-US" sz="2000"/>
              <a:t>		</a:t>
            </a:r>
            <a:r>
              <a:rPr lang="en-US"/>
              <a:t>t</a:t>
            </a:r>
            <a:r>
              <a:rPr lang="en-US" baseline="-25000"/>
              <a:t>0.9</a:t>
            </a:r>
            <a:r>
              <a:rPr lang="en-US"/>
              <a:t> = 0.11 / KCo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000" b="1"/>
          </a:p>
          <a:p>
            <a:pPr marL="342900" indent="-342900" eaLnBrk="0" hangingPunct="0">
              <a:spcBef>
                <a:spcPct val="20000"/>
              </a:spcBef>
            </a:pPr>
            <a:endParaRPr lang="en-US" sz="2000" b="1"/>
          </a:p>
          <a:p>
            <a:pPr marL="342900" indent="-342900" eaLnBrk="0" hangingPunct="0">
              <a:spcBef>
                <a:spcPct val="20000"/>
              </a:spcBef>
            </a:pPr>
            <a:endParaRPr lang="en-US" sz="200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		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				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000"/>
          </a:p>
          <a:p>
            <a:pPr marL="342900" indent="-342900" eaLnBrk="0" hangingPunct="0">
              <a:spcBef>
                <a:spcPct val="20000"/>
              </a:spcBef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Kegunaan</a:t>
            </a:r>
            <a:r>
              <a:rPr lang="en-US" sz="4000" dirty="0" smtClean="0"/>
              <a:t> </a:t>
            </a:r>
            <a:r>
              <a:rPr lang="en-US" sz="4000" dirty="0" err="1" smtClean="0"/>
              <a:t>rumus</a:t>
            </a:r>
            <a:r>
              <a:rPr lang="en-US" sz="4000" dirty="0" smtClean="0"/>
              <a:t> </a:t>
            </a:r>
            <a:r>
              <a:rPr lang="en-US" sz="4000" dirty="0" err="1" smtClean="0"/>
              <a:t>Arrhaenius</a:t>
            </a:r>
            <a:endParaRPr lang="ms-MY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obat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mempunyai</a:t>
            </a:r>
            <a:r>
              <a:rPr lang="en-US" sz="2800" dirty="0" smtClean="0"/>
              <a:t> </a:t>
            </a:r>
            <a:r>
              <a:rPr lang="en-US" sz="2800" dirty="0" err="1" smtClean="0"/>
              <a:t>degradasi</a:t>
            </a:r>
            <a:r>
              <a:rPr lang="en-US" sz="2800" dirty="0" smtClean="0"/>
              <a:t> </a:t>
            </a:r>
            <a:r>
              <a:rPr lang="en-US" sz="2800" dirty="0" err="1" smtClean="0"/>
              <a:t>lambat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suhu</a:t>
            </a:r>
            <a:r>
              <a:rPr lang="en-US" sz="2800" dirty="0" smtClean="0"/>
              <a:t> </a:t>
            </a:r>
            <a:r>
              <a:rPr lang="en-US" sz="2800" dirty="0" err="1" smtClean="0"/>
              <a:t>kamar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err="1" smtClean="0">
                <a:sym typeface="Wingdings" pitchFamily="2" charset="2"/>
              </a:rPr>
              <a:t>dengan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dinaikan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suhunya</a:t>
            </a:r>
            <a:r>
              <a:rPr lang="en-US" sz="2800" dirty="0" smtClean="0">
                <a:sym typeface="Wingdings" pitchFamily="2" charset="2"/>
              </a:rPr>
              <a:t> (T), </a:t>
            </a:r>
            <a:r>
              <a:rPr lang="en-US" sz="2800" dirty="0" err="1" smtClean="0">
                <a:sym typeface="Wingdings" pitchFamily="2" charset="2"/>
              </a:rPr>
              <a:t>maka</a:t>
            </a:r>
            <a:r>
              <a:rPr lang="en-US" sz="2800" dirty="0" smtClean="0">
                <a:sym typeface="Wingdings" pitchFamily="2" charset="2"/>
              </a:rPr>
              <a:t>  </a:t>
            </a:r>
            <a:r>
              <a:rPr lang="en-US" sz="2800" dirty="0" err="1" smtClean="0">
                <a:sym typeface="Wingdings" pitchFamily="2" charset="2"/>
              </a:rPr>
              <a:t>degradasinya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menjadi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lebih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cepat</a:t>
            </a:r>
            <a:r>
              <a:rPr lang="en-US" sz="2800" dirty="0" smtClean="0">
                <a:sym typeface="Wingdings" pitchFamily="2" charset="2"/>
              </a:rPr>
              <a:t>.</a:t>
            </a:r>
          </a:p>
          <a:p>
            <a:r>
              <a:rPr lang="en-US" sz="2800" dirty="0" err="1" smtClean="0">
                <a:sym typeface="Wingdings" pitchFamily="2" charset="2"/>
              </a:rPr>
              <a:t>Kondisi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tersebut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disebut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Stress Condition </a:t>
            </a:r>
            <a:r>
              <a:rPr lang="en-US" sz="2800" dirty="0" err="1" smtClean="0">
                <a:sym typeface="Wingdings" pitchFamily="2" charset="2"/>
              </a:rPr>
              <a:t>atau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sym typeface="Wingdings" pitchFamily="2" charset="2"/>
              </a:rPr>
              <a:t>Excelerated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 Study </a:t>
            </a:r>
            <a:r>
              <a:rPr lang="en-US" sz="2800" dirty="0" err="1" smtClean="0">
                <a:sym typeface="Wingdings" pitchFamily="2" charset="2"/>
              </a:rPr>
              <a:t>atau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Elevated Study </a:t>
            </a:r>
            <a:r>
              <a:rPr lang="en-US" sz="2800" dirty="0" err="1" smtClean="0">
                <a:sym typeface="Wingdings" pitchFamily="2" charset="2"/>
              </a:rPr>
              <a:t>atau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sym typeface="Wingdings" pitchFamily="2" charset="2"/>
              </a:rPr>
              <a:t>Percobaan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 yang </a:t>
            </a:r>
            <a:r>
              <a:rPr lang="en-US" sz="2800" dirty="0" err="1" smtClean="0">
                <a:solidFill>
                  <a:srgbClr val="FF0000"/>
                </a:solidFill>
                <a:sym typeface="Wingdings" pitchFamily="2" charset="2"/>
              </a:rPr>
              <a:t>dipercepat</a:t>
            </a:r>
            <a:r>
              <a:rPr lang="en-US" sz="2800" dirty="0" smtClean="0">
                <a:sym typeface="Wingdings" pitchFamily="2" charset="2"/>
              </a:rPr>
              <a:t>.</a:t>
            </a:r>
          </a:p>
          <a:p>
            <a:r>
              <a:rPr lang="en-US" sz="2800" dirty="0" err="1" smtClean="0">
                <a:sym typeface="Wingdings" pitchFamily="2" charset="2"/>
              </a:rPr>
              <a:t>Untuk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bisa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menggunakan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persamaan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Arrhaenius</a:t>
            </a:r>
            <a:r>
              <a:rPr lang="en-US" sz="2800" dirty="0" smtClean="0">
                <a:sym typeface="Wingdings" pitchFamily="2" charset="2"/>
              </a:rPr>
              <a:t>.</a:t>
            </a:r>
          </a:p>
          <a:p>
            <a:r>
              <a:rPr lang="en-US" sz="2800" dirty="0" err="1" smtClean="0">
                <a:sym typeface="Wingdings" pitchFamily="2" charset="2"/>
              </a:rPr>
              <a:t>Persamaan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Arrhaenius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berlaku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jika</a:t>
            </a:r>
            <a:r>
              <a:rPr lang="en-US" sz="2800" dirty="0" smtClean="0">
                <a:sym typeface="Wingdings" pitchFamily="2" charset="2"/>
              </a:rPr>
              <a:t>: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	1. 	</a:t>
            </a:r>
            <a:r>
              <a:rPr lang="en-US" sz="2800" dirty="0" err="1" smtClean="0">
                <a:sym typeface="Wingdings" pitchFamily="2" charset="2"/>
              </a:rPr>
              <a:t>Mekanisme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tidak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berubah</a:t>
            </a:r>
            <a:endParaRPr lang="en-US" sz="28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	2. 	Ea </a:t>
            </a:r>
            <a:r>
              <a:rPr lang="en-US" sz="2800" dirty="0" err="1" smtClean="0">
                <a:sym typeface="Wingdings" pitchFamily="2" charset="2"/>
              </a:rPr>
              <a:t>harus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pada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rentang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suhu</a:t>
            </a:r>
            <a:r>
              <a:rPr lang="en-US" sz="2800" dirty="0" smtClean="0">
                <a:sym typeface="Wingdings" pitchFamily="2" charset="2"/>
              </a:rPr>
              <a:t> yang </a:t>
            </a:r>
            <a:r>
              <a:rPr lang="en-US" sz="2800" dirty="0" err="1" smtClean="0">
                <a:sym typeface="Wingdings" pitchFamily="2" charset="2"/>
              </a:rPr>
              <a:t>dikehendaki</a:t>
            </a:r>
            <a:endParaRPr lang="en-US" sz="28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	3. 	Ea </a:t>
            </a:r>
            <a:r>
              <a:rPr lang="en-US" sz="2800" dirty="0" err="1" smtClean="0">
                <a:sym typeface="Wingdings" pitchFamily="2" charset="2"/>
              </a:rPr>
              <a:t>harus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konstan</a:t>
            </a:r>
            <a:r>
              <a:rPr lang="en-US" sz="2800" dirty="0" smtClean="0">
                <a:sym typeface="Wingdings" pitchFamily="2" charset="2"/>
              </a:rPr>
              <a:t>.</a:t>
            </a:r>
            <a:endParaRPr lang="ms-MY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/>
              <a:t>Mentukan</a:t>
            </a:r>
            <a:r>
              <a:rPr lang="en-US" sz="4800" dirty="0" smtClean="0"/>
              <a:t> Q</a:t>
            </a:r>
            <a:r>
              <a:rPr lang="en-US" sz="4800" baseline="-25000" dirty="0" smtClean="0"/>
              <a:t>10</a:t>
            </a:r>
            <a:endParaRPr lang="ms-MY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ms-MY" dirty="0" smtClean="0"/>
              <a:t>Parameter kinetik (Ea dan Q10) mempostulasikan bahwa semua perubahan tergantung temperatur (Bosset,1994) sehingga akan mempunyai nilai Q</a:t>
            </a:r>
            <a:r>
              <a:rPr lang="ms-MY" baseline="-25000" dirty="0" smtClean="0"/>
              <a:t>10</a:t>
            </a:r>
            <a:r>
              <a:rPr lang="ms-MY" dirty="0" smtClean="0"/>
              <a:t> positif (yang berati bahwa waktu kadaluwarsa pada temperatur yang lebih rendah akan selalu lebih lama dibanding pada temperatur yang lebih tinggi).</a:t>
            </a:r>
          </a:p>
          <a:p>
            <a:endParaRPr lang="ms-MY" dirty="0" smtClean="0"/>
          </a:p>
          <a:p>
            <a:r>
              <a:rPr lang="ms-MY" dirty="0" smtClean="0"/>
              <a:t>Nilai Q10 didefinisikan  sebagai petunjuk besarnya pengaruh perubahan suatu reaksi  pada  temperatur T2  dibanding dengan reaksi  pada temperatur  T1, dimana T2 ‐ T1 = 10ºC (Singh1994)</a:t>
            </a:r>
          </a:p>
          <a:p>
            <a:endParaRPr lang="ms-MY" dirty="0" smtClean="0"/>
          </a:p>
          <a:p>
            <a:endParaRPr lang="ms-MY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ms-MY" dirty="0" smtClean="0"/>
              <a:t>Dengan demikian, hubungan antara umur simpan dengan nilai </a:t>
            </a:r>
            <a:r>
              <a:rPr lang="ms-MY" i="1" dirty="0" smtClean="0"/>
              <a:t>k</a:t>
            </a:r>
            <a:r>
              <a:rPr lang="ms-MY" dirty="0" smtClean="0"/>
              <a:t> berbanding  terbalik (Robertson 1993), yaitu:</a:t>
            </a:r>
          </a:p>
          <a:p>
            <a:endParaRPr lang="ms-MY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204864"/>
            <a:ext cx="44767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4149080"/>
            <a:ext cx="5904656" cy="1199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B1CD7A-F021-48D1-B46C-B3E4C1DE107E}" type="slidenum">
              <a:rPr lang="ar-SA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endParaRPr lang="en-US" sz="1800" dirty="0" smtClean="0"/>
          </a:p>
          <a:p>
            <a:pPr>
              <a:buFontTx/>
              <a:buNone/>
            </a:pPr>
            <a:r>
              <a:rPr lang="en-US" sz="1800" b="1" dirty="0" smtClean="0"/>
              <a:t>Order of Reactions</a:t>
            </a:r>
          </a:p>
          <a:p>
            <a:pPr>
              <a:buFontTx/>
              <a:buNone/>
            </a:pPr>
            <a:endParaRPr lang="en-US" sz="1800" b="1" dirty="0" smtClean="0"/>
          </a:p>
          <a:p>
            <a:pPr>
              <a:buFontTx/>
              <a:buNone/>
            </a:pPr>
            <a:r>
              <a:rPr lang="en-US" sz="1800" b="1" u="sng" dirty="0" smtClean="0"/>
              <a:t>Law of mass action</a:t>
            </a:r>
          </a:p>
          <a:p>
            <a:pPr>
              <a:buFontTx/>
              <a:buNone/>
            </a:pPr>
            <a:r>
              <a:rPr lang="en-US" sz="1800" b="1" dirty="0" smtClean="0"/>
              <a:t>			The rate of a reaction is proportional to the molar concentrations of the reactants each raised to power equal to the number of molecules undergoing reaction.</a:t>
            </a:r>
          </a:p>
          <a:p>
            <a:pPr>
              <a:buFontTx/>
              <a:buNone/>
            </a:pPr>
            <a:endParaRPr lang="en-US" sz="1800" b="1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en-US" sz="1800" b="1" dirty="0" smtClean="0"/>
              <a:t>                    </a:t>
            </a:r>
            <a:r>
              <a:rPr lang="en-US" sz="1800" dirty="0" smtClean="0"/>
              <a:t>a </a:t>
            </a:r>
            <a:r>
              <a:rPr lang="en-US" sz="1800" dirty="0" err="1" smtClean="0"/>
              <a:t>A</a:t>
            </a:r>
            <a:r>
              <a:rPr lang="en-US" sz="1800" dirty="0" smtClean="0"/>
              <a:t> + b </a:t>
            </a:r>
            <a:r>
              <a:rPr lang="en-US" sz="1800" dirty="0" err="1" smtClean="0"/>
              <a:t>B</a:t>
            </a:r>
            <a:r>
              <a:rPr lang="en-US" sz="1800" dirty="0" smtClean="0"/>
              <a:t>                Product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1800" dirty="0" smtClean="0"/>
              <a:t>		      Rate </a:t>
            </a:r>
            <a:r>
              <a:rPr lang="el-GR" sz="1800" dirty="0" smtClean="0"/>
              <a:t>α</a:t>
            </a:r>
            <a:r>
              <a:rPr lang="en-US" sz="1800" dirty="0" smtClean="0"/>
              <a:t> [A]</a:t>
            </a:r>
            <a:r>
              <a:rPr lang="en-US" sz="1800" baseline="30000" dirty="0" smtClean="0"/>
              <a:t>a </a:t>
            </a:r>
            <a:r>
              <a:rPr lang="en-US" sz="1800" dirty="0" smtClean="0"/>
              <a:t>.[B]</a:t>
            </a:r>
            <a:r>
              <a:rPr lang="en-US" sz="1800" baseline="30000" dirty="0" smtClean="0"/>
              <a:t>b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1800" baseline="30000" dirty="0" smtClean="0"/>
              <a:t>       		</a:t>
            </a:r>
            <a:r>
              <a:rPr lang="en-US" sz="1800" dirty="0" smtClean="0"/>
              <a:t>      Rate = K [A]</a:t>
            </a:r>
            <a:r>
              <a:rPr lang="en-US" sz="1800" baseline="30000" dirty="0" smtClean="0"/>
              <a:t>a </a:t>
            </a:r>
            <a:r>
              <a:rPr lang="en-US" sz="1800" dirty="0" smtClean="0"/>
              <a:t>.[B]</a:t>
            </a:r>
            <a:r>
              <a:rPr lang="en-US" sz="1800" baseline="30000" dirty="0" smtClean="0"/>
              <a:t>b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1800" dirty="0" smtClean="0"/>
              <a:t>	Order of reaction = sum of exponents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1800" dirty="0" smtClean="0"/>
              <a:t>	Order of A = a  and B = b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1800" dirty="0" smtClean="0"/>
              <a:t>	Then Overall order = a + b</a:t>
            </a:r>
          </a:p>
          <a:p>
            <a:pPr>
              <a:lnSpc>
                <a:spcPct val="150000"/>
              </a:lnSpc>
              <a:buFontTx/>
              <a:buNone/>
            </a:pPr>
            <a:endParaRPr lang="en-US" sz="1800" baseline="30000" dirty="0" smtClean="0"/>
          </a:p>
          <a:p>
            <a:pPr>
              <a:lnSpc>
                <a:spcPct val="150000"/>
              </a:lnSpc>
              <a:buFontTx/>
              <a:buNone/>
            </a:pPr>
            <a:endParaRPr lang="el-GR" sz="1800" baseline="30000" dirty="0" smtClean="0"/>
          </a:p>
        </p:txBody>
      </p:sp>
      <p:sp>
        <p:nvSpPr>
          <p:cNvPr id="16388" name="Line 6"/>
          <p:cNvSpPr>
            <a:spLocks noChangeShapeType="1"/>
          </p:cNvSpPr>
          <p:nvPr/>
        </p:nvSpPr>
        <p:spPr bwMode="auto">
          <a:xfrm>
            <a:off x="2843808" y="3212976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ms-MY" dirty="0" smtClean="0"/>
              <a:t>Menururt Robertson (1993), jika digunakan model Arrhenius nilai Q10 dapat dicari menggunakan persamaan: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sv-SE" dirty="0" smtClean="0"/>
              <a:t>Sedangkan jika digunakan model linier:</a:t>
            </a:r>
          </a:p>
          <a:p>
            <a:endParaRPr lang="ms-MY" dirty="0" smtClean="0"/>
          </a:p>
          <a:p>
            <a:endParaRPr lang="ms-MY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25" y="2348880"/>
            <a:ext cx="4857750" cy="9048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509120"/>
            <a:ext cx="3352800" cy="6191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5" y="4498042"/>
            <a:ext cx="2160240" cy="73115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1" y="5529560"/>
            <a:ext cx="1872208" cy="105752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572000" y="458112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atau</a:t>
            </a:r>
            <a:endParaRPr lang="ms-MY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483768" y="5733256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atau</a:t>
            </a:r>
            <a:endParaRPr lang="ms-MY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,  </a:t>
            </a:r>
            <a:r>
              <a:rPr lang="en-US" dirty="0" err="1" smtClean="0"/>
              <a:t>nilai</a:t>
            </a:r>
            <a:r>
              <a:rPr lang="en-US" dirty="0" smtClean="0"/>
              <a:t> Q10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konstan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Ea (</a:t>
            </a: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aktivasi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temperatur</a:t>
            </a:r>
            <a:r>
              <a:rPr lang="en-US" dirty="0" smtClean="0"/>
              <a:t>.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Ea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konstan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temperatur</a:t>
            </a:r>
            <a:r>
              <a:rPr lang="en-US" dirty="0" smtClean="0"/>
              <a:t>.</a:t>
            </a:r>
            <a:endParaRPr lang="ms-MY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Metode</a:t>
            </a:r>
            <a:r>
              <a:rPr lang="en-US" dirty="0" smtClean="0"/>
              <a:t> Q</a:t>
            </a:r>
            <a:r>
              <a:rPr lang="en-US" baseline="-25000" dirty="0" smtClean="0"/>
              <a:t>10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endParaRPr lang="ms-MY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s-MY" dirty="0" smtClean="0"/>
              <a:t>Merupakan metode untuk memperkirakan pengaruh suhu ada reaksi dengan menggunakan rasio konstanta kecepatan </a:t>
            </a:r>
            <a:r>
              <a:rPr lang="de-DE" dirty="0" smtClean="0"/>
              <a:t>reaksi dari dua suhu yang berbeda T1 dan T2 </a:t>
            </a:r>
            <a:r>
              <a:rPr lang="ms-MY" dirty="0" smtClean="0"/>
              <a:t>dengan rasio T2/T1.</a:t>
            </a:r>
          </a:p>
          <a:p>
            <a:endParaRPr lang="ms-MY" dirty="0" smtClean="0"/>
          </a:p>
          <a:p>
            <a:r>
              <a:rPr lang="ms-MY" dirty="0" smtClean="0"/>
              <a:t>Simonelli dan Dresback:</a:t>
            </a:r>
            <a:endParaRPr lang="ms-MY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005064"/>
            <a:ext cx="295275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s-MY" dirty="0" smtClean="0"/>
              <a:t>Merupakan suatu metode yang digunakan untuk menghitung waktu kadaluarsa secara teoretis.</a:t>
            </a:r>
          </a:p>
          <a:p>
            <a:r>
              <a:rPr lang="ms-MY" dirty="0" smtClean="0"/>
              <a:t>Digunakan untuk mencari waktu kadaluarsa secara cepat tetapi kurang tepat.</a:t>
            </a:r>
          </a:p>
          <a:p>
            <a:r>
              <a:rPr lang="ms-MY" dirty="0" smtClean="0"/>
              <a:t>Suatu metode untuk memperkirakan pengaruh T pada reaksi dengan menggunakan konstanta laju </a:t>
            </a:r>
            <a:r>
              <a:rPr lang="de-DE" dirty="0" smtClean="0"/>
              <a:t>reaksi dari 2 suhu (T) yang berbeda, di mana </a:t>
            </a:r>
            <a:r>
              <a:rPr lang="ms-MY" dirty="0" smtClean="0"/>
              <a:t>perbedaan suhunya 10ºC.</a:t>
            </a:r>
          </a:p>
          <a:p>
            <a:r>
              <a:rPr lang="de-DE" dirty="0" smtClean="0"/>
              <a:t>t</a:t>
            </a:r>
            <a:r>
              <a:rPr lang="de-DE" baseline="-25000" dirty="0" smtClean="0"/>
              <a:t>1/2</a:t>
            </a:r>
            <a:r>
              <a:rPr lang="de-DE" dirty="0" smtClean="0"/>
              <a:t>, t</a:t>
            </a:r>
            <a:r>
              <a:rPr lang="de-DE" baseline="-25000" dirty="0" smtClean="0"/>
              <a:t>90</a:t>
            </a:r>
            <a:r>
              <a:rPr lang="de-DE" dirty="0" smtClean="0"/>
              <a:t> dari suhu yang berbeda pada p</a:t>
            </a:r>
            <a:r>
              <a:rPr lang="ms-MY" dirty="0" smtClean="0"/>
              <a:t>emanasan/pendinginan dapat dihitung secara teoretis  </a:t>
            </a:r>
            <a:r>
              <a:rPr lang="ms-MY" dirty="0" smtClean="0">
                <a:sym typeface="Wingdings" pitchFamily="2" charset="2"/>
              </a:rPr>
              <a:t></a:t>
            </a:r>
            <a:r>
              <a:rPr lang="ms-MY" dirty="0" smtClean="0"/>
              <a:t>T</a:t>
            </a:r>
            <a:r>
              <a:rPr lang="ms-MY" baseline="-25000" dirty="0" smtClean="0"/>
              <a:t>1</a:t>
            </a:r>
            <a:r>
              <a:rPr lang="ms-MY" dirty="0" smtClean="0"/>
              <a:t> dan T</a:t>
            </a:r>
            <a:r>
              <a:rPr lang="ms-MY" baseline="-25000" dirty="0" smtClean="0"/>
              <a:t>2</a:t>
            </a:r>
            <a:r>
              <a:rPr lang="ms-MY" dirty="0" smtClean="0"/>
              <a:t> </a:t>
            </a:r>
            <a:r>
              <a:rPr lang="ms-MY" dirty="0" smtClean="0">
                <a:sym typeface="Wingdings" pitchFamily="2" charset="2"/>
              </a:rPr>
              <a:t></a:t>
            </a:r>
            <a:r>
              <a:rPr lang="ms-MY" dirty="0" smtClean="0"/>
              <a:t> kT</a:t>
            </a:r>
            <a:r>
              <a:rPr lang="ms-MY" baseline="-25000" dirty="0" smtClean="0"/>
              <a:t>2</a:t>
            </a:r>
            <a:r>
              <a:rPr lang="ms-MY" dirty="0" smtClean="0"/>
              <a:t>/kT</a:t>
            </a:r>
            <a:r>
              <a:rPr lang="ms-MY" baseline="-25000" dirty="0" smtClean="0"/>
              <a:t>1</a:t>
            </a:r>
            <a:endParaRPr lang="ms-MY" baseline="-25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ms-MY" dirty="0" smtClean="0"/>
              <a:t>Q10 merupakan faktor rasio konstanta kecepatan </a:t>
            </a:r>
            <a:r>
              <a:rPr lang="fi-FI" dirty="0" smtClean="0"/>
              <a:t>reaksi karena perubahan suhu 10ºC. Asumsi harga Ea </a:t>
            </a:r>
            <a:r>
              <a:rPr lang="ms-MY" dirty="0" smtClean="0"/>
              <a:t>konstan, maka: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fi-FI" dirty="0" smtClean="0"/>
          </a:p>
          <a:p>
            <a:r>
              <a:rPr lang="fi-FI" dirty="0" smtClean="0"/>
              <a:t>Jika tidak dinyatakan lain, maka Q10 untuk obat = 3,2</a:t>
            </a:r>
            <a:endParaRPr lang="ms-MY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5850" y="2710408"/>
            <a:ext cx="69723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ms-MY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79" y="1661270"/>
            <a:ext cx="5378259" cy="3783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Contoh</a:t>
            </a:r>
            <a:r>
              <a:rPr lang="en-US" sz="4000" dirty="0" smtClean="0"/>
              <a:t> </a:t>
            </a:r>
            <a:r>
              <a:rPr lang="en-US" sz="4000" dirty="0" err="1" smtClean="0"/>
              <a:t>Penggunaan</a:t>
            </a:r>
            <a:r>
              <a:rPr lang="en-US" sz="4000" dirty="0" smtClean="0"/>
              <a:t> Q</a:t>
            </a:r>
            <a:r>
              <a:rPr lang="en-US" sz="4000" baseline="-25000" dirty="0" smtClean="0"/>
              <a:t>10</a:t>
            </a:r>
            <a:endParaRPr lang="ms-MY" sz="4000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Hitung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k </a:t>
            </a:r>
            <a:r>
              <a:rPr lang="en-US" dirty="0" err="1" smtClean="0"/>
              <a:t>untuk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a.	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temperatur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25 </a:t>
            </a:r>
            <a:r>
              <a:rPr lang="en-US" dirty="0" err="1" smtClean="0"/>
              <a:t>ke</a:t>
            </a:r>
            <a:r>
              <a:rPr lang="en-US" dirty="0" smtClean="0"/>
              <a:t> 50 °C</a:t>
            </a:r>
          </a:p>
          <a:p>
            <a:pPr>
              <a:buNone/>
            </a:pPr>
            <a:r>
              <a:rPr lang="en-US" dirty="0" smtClean="0"/>
              <a:t>	b. 	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temperatur</a:t>
            </a:r>
            <a:r>
              <a:rPr lang="en-US" dirty="0" smtClean="0"/>
              <a:t> </a:t>
            </a:r>
            <a:r>
              <a:rPr lang="en-US" dirty="0" err="1" smtClean="0"/>
              <a:t>dadi</a:t>
            </a:r>
            <a:r>
              <a:rPr lang="en-US" dirty="0" smtClean="0"/>
              <a:t> 25 </a:t>
            </a:r>
            <a:r>
              <a:rPr lang="en-US" dirty="0" err="1" smtClean="0"/>
              <a:t>ke</a:t>
            </a:r>
            <a:r>
              <a:rPr lang="en-US" dirty="0" smtClean="0"/>
              <a:t> 0 °C</a:t>
            </a:r>
          </a:p>
          <a:p>
            <a:pPr>
              <a:buNone/>
            </a:pPr>
            <a:r>
              <a:rPr lang="en-US" dirty="0" smtClean="0"/>
              <a:t>	c.	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 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r>
              <a:rPr lang="en-US" dirty="0" smtClean="0"/>
              <a:t> 25 °C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k =1.6 x 10</a:t>
            </a:r>
            <a:r>
              <a:rPr lang="en-US" baseline="30000" dirty="0" smtClean="0"/>
              <a:t>-8</a:t>
            </a:r>
            <a:r>
              <a:rPr lang="en-US" dirty="0" smtClean="0"/>
              <a:t> detik</a:t>
            </a:r>
            <a:r>
              <a:rPr lang="en-US" baseline="30000" dirty="0" smtClean="0"/>
              <a:t>-1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t</a:t>
            </a:r>
            <a:r>
              <a:rPr lang="en-US" baseline="-25000" dirty="0" smtClean="0"/>
              <a:t>1/2</a:t>
            </a:r>
            <a:r>
              <a:rPr lang="en-US" dirty="0" smtClean="0"/>
              <a:t> = 501 </a:t>
            </a:r>
            <a:r>
              <a:rPr lang="en-US" dirty="0" err="1" smtClean="0"/>
              <a:t>hari</a:t>
            </a:r>
            <a:r>
              <a:rPr lang="en-US" dirty="0" smtClean="0"/>
              <a:t>, </a:t>
            </a:r>
            <a:r>
              <a:rPr lang="en-US" dirty="0" err="1" smtClean="0"/>
              <a:t>berapa</a:t>
            </a:r>
            <a:r>
              <a:rPr lang="en-US" dirty="0" smtClean="0"/>
              <a:t> t</a:t>
            </a:r>
            <a:r>
              <a:rPr lang="en-US" baseline="-25000" dirty="0" smtClean="0"/>
              <a:t>1/2</a:t>
            </a:r>
            <a:r>
              <a:rPr lang="en-US" dirty="0" smtClean="0"/>
              <a:t> 	</a:t>
            </a:r>
            <a:r>
              <a:rPr lang="en-US" dirty="0" err="1" smtClean="0"/>
              <a:t>pada</a:t>
            </a:r>
            <a:r>
              <a:rPr lang="en-US" dirty="0" smtClean="0"/>
              <a:t> a dam b?</a:t>
            </a:r>
            <a:endParaRPr lang="ms-MY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Jawab</a:t>
            </a:r>
            <a:endParaRPr lang="ms-MY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lphaLcPeriod"/>
            </a:pPr>
            <a:r>
              <a:rPr lang="en-US" dirty="0" smtClean="0"/>
              <a:t>Q</a:t>
            </a:r>
            <a:r>
              <a:rPr lang="en-US" baseline="-25000" dirty="0" smtClean="0"/>
              <a:t>∆T</a:t>
            </a:r>
            <a:r>
              <a:rPr lang="en-US" dirty="0" smtClean="0"/>
              <a:t> = Q</a:t>
            </a:r>
            <a:r>
              <a:rPr lang="en-US" baseline="-25000" dirty="0" smtClean="0"/>
              <a:t>10</a:t>
            </a:r>
            <a:r>
              <a:rPr lang="en-US" baseline="30000" dirty="0" smtClean="0"/>
              <a:t>(∆T/10)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∆T = 25</a:t>
            </a:r>
          </a:p>
          <a:p>
            <a:pPr marL="514350" indent="-514350">
              <a:buNone/>
            </a:pPr>
            <a:r>
              <a:rPr lang="en-US" dirty="0" smtClean="0"/>
              <a:t>	Q</a:t>
            </a:r>
            <a:r>
              <a:rPr lang="en-US" baseline="-25000" dirty="0" smtClean="0"/>
              <a:t>25</a:t>
            </a:r>
            <a:r>
              <a:rPr lang="en-US" dirty="0" smtClean="0"/>
              <a:t> = Q</a:t>
            </a:r>
            <a:r>
              <a:rPr lang="en-US" baseline="-25000" dirty="0" smtClean="0"/>
              <a:t>10</a:t>
            </a:r>
            <a:r>
              <a:rPr lang="en-US" baseline="30000" dirty="0" smtClean="0"/>
              <a:t>(25/10)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Q</a:t>
            </a:r>
            <a:r>
              <a:rPr lang="en-US" baseline="-25000" dirty="0" smtClean="0"/>
              <a:t>10</a:t>
            </a:r>
            <a:r>
              <a:rPr lang="en-US" dirty="0" smtClean="0">
                <a:sym typeface="Wingdings" pitchFamily="2" charset="2"/>
              </a:rPr>
              <a:t>= 2.4; 3.2; 4.3</a:t>
            </a:r>
          </a:p>
          <a:p>
            <a:pPr marL="514350" indent="-514350">
              <a:buNone/>
            </a:pPr>
            <a:r>
              <a:rPr lang="en-US" dirty="0" smtClean="0">
                <a:sym typeface="Wingdings" pitchFamily="2" charset="2"/>
              </a:rPr>
              <a:t>	</a:t>
            </a:r>
            <a:r>
              <a:rPr lang="en-US" dirty="0" err="1" smtClean="0">
                <a:sym typeface="Wingdings" pitchFamily="2" charset="2"/>
              </a:rPr>
              <a:t>maka</a:t>
            </a:r>
            <a:r>
              <a:rPr lang="en-US" dirty="0" smtClean="0">
                <a:sym typeface="Wingdings" pitchFamily="2" charset="2"/>
              </a:rPr>
              <a:t>:</a:t>
            </a:r>
          </a:p>
          <a:p>
            <a:pPr marL="514350" indent="-514350">
              <a:buNone/>
            </a:pPr>
            <a:r>
              <a:rPr lang="en-US" dirty="0" smtClean="0">
                <a:sym typeface="Wingdings" pitchFamily="2" charset="2"/>
              </a:rPr>
              <a:t>	</a:t>
            </a:r>
            <a:r>
              <a:rPr lang="en-US" dirty="0" smtClean="0"/>
              <a:t> Q</a:t>
            </a:r>
            <a:r>
              <a:rPr lang="en-US" baseline="-25000" dirty="0" smtClean="0"/>
              <a:t>25</a:t>
            </a:r>
            <a:r>
              <a:rPr lang="en-US" dirty="0" smtClean="0"/>
              <a:t> = (2,4)</a:t>
            </a:r>
            <a:r>
              <a:rPr lang="en-US" baseline="30000" dirty="0" smtClean="0"/>
              <a:t>(2,5)</a:t>
            </a:r>
            <a:r>
              <a:rPr lang="en-US" dirty="0" smtClean="0"/>
              <a:t> ; (3,2)</a:t>
            </a:r>
            <a:r>
              <a:rPr lang="en-US" baseline="30000" dirty="0" smtClean="0"/>
              <a:t>(2,5)</a:t>
            </a:r>
            <a:r>
              <a:rPr lang="en-US" dirty="0" smtClean="0"/>
              <a:t> ; (4,3)</a:t>
            </a:r>
            <a:r>
              <a:rPr lang="en-US" baseline="30000" dirty="0" smtClean="0"/>
              <a:t>(2,5)</a:t>
            </a:r>
            <a:endParaRPr lang="en-US" dirty="0" smtClean="0">
              <a:sym typeface="Wingdings" pitchFamily="2" charset="2"/>
            </a:endParaRPr>
          </a:p>
          <a:p>
            <a:pPr marL="514350" indent="-514350">
              <a:buNone/>
            </a:pPr>
            <a:r>
              <a:rPr lang="en-US" dirty="0" smtClean="0">
                <a:sym typeface="Wingdings" pitchFamily="2" charset="2"/>
              </a:rPr>
              <a:t>		   = 8.9 ; 18.3 ; 38.3</a:t>
            </a:r>
          </a:p>
          <a:p>
            <a:pPr marL="514350" indent="-514350">
              <a:buNone/>
            </a:pPr>
            <a:endParaRPr lang="en-US" dirty="0" smtClean="0">
              <a:sym typeface="Wingdings" pitchFamily="2" charset="2"/>
            </a:endParaRPr>
          </a:p>
          <a:p>
            <a:pPr marL="514350" indent="-514350">
              <a:buNone/>
            </a:pPr>
            <a:r>
              <a:rPr lang="en-US" dirty="0" smtClean="0">
                <a:sym typeface="Wingdings" pitchFamily="2" charset="2"/>
              </a:rPr>
              <a:t>	</a:t>
            </a:r>
            <a:r>
              <a:rPr lang="en-US" dirty="0" err="1" smtClean="0">
                <a:sym typeface="Wingdings" pitchFamily="2" charset="2"/>
              </a:rPr>
              <a:t>Jadi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kecepatan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reaksi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bertambah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kira-kira</a:t>
            </a:r>
            <a:r>
              <a:rPr lang="en-US" dirty="0" smtClean="0">
                <a:sym typeface="Wingdings" pitchFamily="2" charset="2"/>
              </a:rPr>
              <a:t> 9 </a:t>
            </a:r>
            <a:r>
              <a:rPr lang="en-US" dirty="0" err="1" smtClean="0">
                <a:sym typeface="Wingdings" pitchFamily="2" charset="2"/>
              </a:rPr>
              <a:t>sampai</a:t>
            </a:r>
            <a:r>
              <a:rPr lang="en-US" dirty="0" smtClean="0">
                <a:sym typeface="Wingdings" pitchFamily="2" charset="2"/>
              </a:rPr>
              <a:t> 38 kali  rata-rata = 18 x 	</a:t>
            </a:r>
            <a:endParaRPr lang="ms-MY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lphaLcPeriod" startAt="2"/>
            </a:pPr>
            <a:r>
              <a:rPr lang="en-US" dirty="0" smtClean="0"/>
              <a:t>∆T = -25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dari</a:t>
            </a:r>
            <a:r>
              <a:rPr lang="en-US" dirty="0" smtClean="0">
                <a:sym typeface="Wingdings" pitchFamily="2" charset="2"/>
              </a:rPr>
              <a:t> 25 </a:t>
            </a:r>
            <a:r>
              <a:rPr lang="en-US" dirty="0" err="1" smtClean="0">
                <a:sym typeface="Wingdings" pitchFamily="2" charset="2"/>
              </a:rPr>
              <a:t>ke</a:t>
            </a:r>
            <a:r>
              <a:rPr lang="en-US" dirty="0" smtClean="0">
                <a:sym typeface="Wingdings" pitchFamily="2" charset="2"/>
              </a:rPr>
              <a:t> 0 °C.</a:t>
            </a:r>
          </a:p>
          <a:p>
            <a:pPr marL="514350" indent="-514350">
              <a:buNone/>
            </a:pPr>
            <a:r>
              <a:rPr lang="en-US" dirty="0" smtClean="0">
                <a:sym typeface="Wingdings" pitchFamily="2" charset="2"/>
              </a:rPr>
              <a:t>	Q</a:t>
            </a:r>
            <a:r>
              <a:rPr lang="en-US" baseline="-25000" dirty="0" smtClean="0">
                <a:sym typeface="Wingdings" pitchFamily="2" charset="2"/>
              </a:rPr>
              <a:t>25</a:t>
            </a:r>
            <a:r>
              <a:rPr lang="en-US" dirty="0" smtClean="0">
                <a:sym typeface="Wingdings" pitchFamily="2" charset="2"/>
              </a:rPr>
              <a:t> = Q</a:t>
            </a:r>
            <a:r>
              <a:rPr lang="en-US" baseline="-25000" dirty="0" smtClean="0">
                <a:sym typeface="Wingdings" pitchFamily="2" charset="2"/>
              </a:rPr>
              <a:t>10</a:t>
            </a:r>
            <a:r>
              <a:rPr lang="en-US" baseline="30000" dirty="0" smtClean="0">
                <a:sym typeface="Wingdings" pitchFamily="2" charset="2"/>
              </a:rPr>
              <a:t>(-25/10)</a:t>
            </a:r>
          </a:p>
          <a:p>
            <a:pPr marL="514350" indent="-514350">
              <a:buNone/>
            </a:pPr>
            <a:r>
              <a:rPr lang="en-US" baseline="30000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	</a:t>
            </a:r>
            <a:r>
              <a:rPr lang="en-US" dirty="0" smtClean="0"/>
              <a:t>Q</a:t>
            </a:r>
            <a:r>
              <a:rPr lang="en-US" baseline="-25000" dirty="0" smtClean="0"/>
              <a:t>25</a:t>
            </a:r>
            <a:r>
              <a:rPr lang="en-US" dirty="0" smtClean="0"/>
              <a:t> = (2,4)</a:t>
            </a:r>
            <a:r>
              <a:rPr lang="en-US" baseline="30000" dirty="0" smtClean="0"/>
              <a:t>(-2,5)</a:t>
            </a:r>
            <a:r>
              <a:rPr lang="en-US" dirty="0" smtClean="0"/>
              <a:t> ; (3,2)</a:t>
            </a:r>
            <a:r>
              <a:rPr lang="en-US" baseline="30000" dirty="0" smtClean="0"/>
              <a:t>(-2,5)</a:t>
            </a:r>
            <a:r>
              <a:rPr lang="en-US" dirty="0" smtClean="0"/>
              <a:t> ; (4,3)</a:t>
            </a:r>
            <a:r>
              <a:rPr lang="en-US" baseline="30000" dirty="0" smtClean="0"/>
              <a:t>(-2,5)</a:t>
            </a:r>
            <a:endParaRPr lang="en-US" dirty="0" smtClean="0">
              <a:sym typeface="Wingdings" pitchFamily="2" charset="2"/>
            </a:endParaRPr>
          </a:p>
          <a:p>
            <a:pPr marL="514350" indent="-514350">
              <a:buNone/>
            </a:pPr>
            <a:r>
              <a:rPr lang="en-US" dirty="0" smtClean="0">
                <a:sym typeface="Wingdings" pitchFamily="2" charset="2"/>
              </a:rPr>
              <a:t>		   = 1/8.9 ; 1/18.3 ; 1/38.3</a:t>
            </a:r>
          </a:p>
          <a:p>
            <a:pPr marL="514350" indent="-514350">
              <a:buNone/>
            </a:pPr>
            <a:r>
              <a:rPr lang="ms-MY" baseline="30000" dirty="0" smtClean="0">
                <a:sym typeface="Wingdings" pitchFamily="2" charset="2"/>
              </a:rPr>
              <a:t> </a:t>
            </a:r>
            <a:r>
              <a:rPr lang="ms-MY" dirty="0" smtClean="0">
                <a:sym typeface="Wingdings" pitchFamily="2" charset="2"/>
              </a:rPr>
              <a:t> </a:t>
            </a:r>
          </a:p>
          <a:p>
            <a:pPr marL="514350" indent="-514350">
              <a:buNone/>
            </a:pPr>
            <a:r>
              <a:rPr lang="en-US" dirty="0" smtClean="0">
                <a:sym typeface="Wingdings" pitchFamily="2" charset="2"/>
              </a:rPr>
              <a:t> 	</a:t>
            </a:r>
            <a:r>
              <a:rPr lang="en-US" dirty="0" err="1" smtClean="0">
                <a:sym typeface="Wingdings" pitchFamily="2" charset="2"/>
              </a:rPr>
              <a:t>Jadi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kecepatan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reaksi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berkurang</a:t>
            </a:r>
            <a:r>
              <a:rPr lang="en-US" dirty="0" smtClean="0">
                <a:sym typeface="Wingdings" pitchFamily="2" charset="2"/>
              </a:rPr>
              <a:t> rata-rata 1/18x</a:t>
            </a:r>
            <a:endParaRPr lang="en-US" baseline="30000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ms-MY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LcPeriod" startAt="3"/>
            </a:pPr>
            <a:r>
              <a:rPr lang="en-US" sz="2000" dirty="0" err="1" smtClean="0"/>
              <a:t>Diambil</a:t>
            </a:r>
            <a:r>
              <a:rPr lang="en-US" sz="2000" dirty="0" smtClean="0"/>
              <a:t> </a:t>
            </a:r>
            <a:r>
              <a:rPr lang="en-US" sz="2000" dirty="0" err="1" smtClean="0"/>
              <a:t>saja</a:t>
            </a:r>
            <a:r>
              <a:rPr lang="en-US" sz="2000" dirty="0" smtClean="0"/>
              <a:t> rata-rata Q</a:t>
            </a:r>
            <a:r>
              <a:rPr lang="en-US" sz="2000" baseline="-25000" dirty="0" smtClean="0"/>
              <a:t>10</a:t>
            </a:r>
            <a:r>
              <a:rPr lang="en-US" sz="2000" dirty="0" smtClean="0"/>
              <a:t> = </a:t>
            </a:r>
            <a:r>
              <a:rPr lang="en-US" sz="2000" dirty="0" smtClean="0"/>
              <a:t>3,2</a:t>
            </a:r>
            <a:r>
              <a:rPr lang="id-ID" sz="2000" dirty="0" smtClean="0"/>
              <a:t> (jika tidak disebutkan lain reaksi obat Q</a:t>
            </a:r>
            <a:r>
              <a:rPr lang="id-ID" sz="2000" baseline="-25000" dirty="0" smtClean="0"/>
              <a:t>10</a:t>
            </a:r>
            <a:r>
              <a:rPr lang="id-ID" sz="2000" dirty="0" smtClean="0"/>
              <a:t> = 3,2)</a:t>
            </a:r>
            <a:endParaRPr lang="en-US" sz="2000" dirty="0" smtClean="0"/>
          </a:p>
          <a:p>
            <a:pPr marL="514350" indent="-514350">
              <a:buNone/>
            </a:pPr>
            <a:r>
              <a:rPr lang="en-US" sz="2000" dirty="0" smtClean="0"/>
              <a:t>	 Q</a:t>
            </a:r>
            <a:r>
              <a:rPr lang="en-US" sz="2000" baseline="-25000" dirty="0" smtClean="0"/>
              <a:t>25</a:t>
            </a:r>
            <a:r>
              <a:rPr lang="en-US" sz="2000" dirty="0" smtClean="0"/>
              <a:t> = </a:t>
            </a:r>
            <a:r>
              <a:rPr lang="id-ID" sz="2000" dirty="0" smtClean="0"/>
              <a:t>(3,2</a:t>
            </a:r>
            <a:r>
              <a:rPr lang="id-ID" sz="2000" baseline="30000" dirty="0" smtClean="0"/>
              <a:t>25/10</a:t>
            </a:r>
            <a:r>
              <a:rPr lang="id-ID" sz="2000" dirty="0" smtClean="0"/>
              <a:t>) = </a:t>
            </a:r>
            <a:r>
              <a:rPr lang="en-US" sz="2000" dirty="0" smtClean="0"/>
              <a:t>18,3</a:t>
            </a:r>
            <a:endParaRPr lang="en-US" sz="2000" dirty="0" smtClean="0"/>
          </a:p>
          <a:p>
            <a:pPr marL="514350" indent="-514350">
              <a:buNone/>
            </a:pPr>
            <a:r>
              <a:rPr lang="en-US" sz="2000" dirty="0" smtClean="0"/>
              <a:t>	k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= k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x Q</a:t>
            </a:r>
            <a:r>
              <a:rPr lang="en-US" sz="2000" baseline="-25000" dirty="0" smtClean="0"/>
              <a:t>∆T</a:t>
            </a:r>
          </a:p>
          <a:p>
            <a:pPr marL="514350" indent="-514350">
              <a:buNone/>
            </a:pPr>
            <a:r>
              <a:rPr lang="en-US" sz="2000" dirty="0" smtClean="0"/>
              <a:t>	k</a:t>
            </a:r>
            <a:r>
              <a:rPr lang="en-US" sz="2000" baseline="-25000" dirty="0" smtClean="0"/>
              <a:t>50°C</a:t>
            </a:r>
            <a:r>
              <a:rPr lang="en-US" sz="2000" dirty="0" smtClean="0"/>
              <a:t> = (1.6 x 10</a:t>
            </a:r>
            <a:r>
              <a:rPr lang="en-US" sz="2000" baseline="30000" dirty="0" smtClean="0"/>
              <a:t>-8</a:t>
            </a:r>
            <a:r>
              <a:rPr lang="en-US" sz="2000" dirty="0" smtClean="0"/>
              <a:t> detik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 ) x 18.3</a:t>
            </a:r>
          </a:p>
          <a:p>
            <a:pPr marL="514350" indent="-514350">
              <a:buNone/>
            </a:pPr>
            <a:r>
              <a:rPr lang="en-US" sz="2000" dirty="0" smtClean="0"/>
              <a:t>	        = 2,9 x 10</a:t>
            </a:r>
            <a:r>
              <a:rPr lang="en-US" sz="2000" baseline="30000" dirty="0" smtClean="0"/>
              <a:t>-7</a:t>
            </a:r>
            <a:r>
              <a:rPr lang="en-US" sz="2000" dirty="0" smtClean="0"/>
              <a:t> detik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 </a:t>
            </a:r>
          </a:p>
          <a:p>
            <a:pPr marL="514350" indent="-514350">
              <a:buNone/>
            </a:pPr>
            <a:r>
              <a:rPr lang="en-US" sz="2000" dirty="0" smtClean="0"/>
              <a:t>	t</a:t>
            </a:r>
            <a:r>
              <a:rPr lang="en-US" sz="2000" baseline="-25000" dirty="0" smtClean="0"/>
              <a:t>1/2</a:t>
            </a:r>
            <a:r>
              <a:rPr lang="en-US" sz="2000" dirty="0" smtClean="0"/>
              <a:t>  = 0.693/ 2,9 x 10</a:t>
            </a:r>
            <a:r>
              <a:rPr lang="en-US" sz="2000" baseline="30000" dirty="0" smtClean="0"/>
              <a:t>-7</a:t>
            </a:r>
            <a:r>
              <a:rPr lang="en-US" sz="2000" dirty="0" smtClean="0"/>
              <a:t> detik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 </a:t>
            </a:r>
          </a:p>
          <a:p>
            <a:pPr marL="514350" indent="-514350">
              <a:buNone/>
            </a:pPr>
            <a:r>
              <a:rPr lang="en-US" sz="2000" dirty="0" smtClean="0"/>
              <a:t>		 = 27,4 </a:t>
            </a:r>
            <a:r>
              <a:rPr lang="en-US" sz="2000" dirty="0" err="1" smtClean="0"/>
              <a:t>hari</a:t>
            </a:r>
            <a:endParaRPr lang="en-US" sz="2000" dirty="0" smtClean="0"/>
          </a:p>
          <a:p>
            <a:pPr marL="514350" indent="-514350">
              <a:buNone/>
            </a:pPr>
            <a:endParaRPr lang="en-US" sz="2000" dirty="0" smtClean="0"/>
          </a:p>
          <a:p>
            <a:pPr marL="514350" indent="-514350">
              <a:buNone/>
            </a:pPr>
            <a:r>
              <a:rPr lang="en-US" sz="2000" dirty="0" smtClean="0"/>
              <a:t>	</a:t>
            </a:r>
          </a:p>
          <a:p>
            <a:pPr marL="514350" indent="-514350">
              <a:buNone/>
            </a:pPr>
            <a:r>
              <a:rPr lang="en-US" sz="2000" dirty="0" smtClean="0"/>
              <a:t>	 k</a:t>
            </a:r>
            <a:r>
              <a:rPr lang="en-US" sz="2000" baseline="-25000" dirty="0" smtClean="0"/>
              <a:t>0°C</a:t>
            </a:r>
            <a:r>
              <a:rPr lang="en-US" sz="2000" dirty="0" smtClean="0"/>
              <a:t> = (1.6 x 10</a:t>
            </a:r>
            <a:r>
              <a:rPr lang="en-US" sz="2000" baseline="30000" dirty="0" smtClean="0"/>
              <a:t>-8</a:t>
            </a:r>
            <a:r>
              <a:rPr lang="en-US" sz="2000" dirty="0" smtClean="0"/>
              <a:t> detik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 ) x 1/18.3</a:t>
            </a:r>
          </a:p>
          <a:p>
            <a:pPr marL="514350" indent="-514350">
              <a:buNone/>
            </a:pPr>
            <a:r>
              <a:rPr lang="en-US" sz="2000" dirty="0" smtClean="0"/>
              <a:t>		  = 8.7 10</a:t>
            </a:r>
            <a:r>
              <a:rPr lang="en-US" sz="2000" baseline="30000" dirty="0" smtClean="0"/>
              <a:t>-10</a:t>
            </a:r>
            <a:r>
              <a:rPr lang="en-US" sz="2000" dirty="0" smtClean="0"/>
              <a:t> detik</a:t>
            </a:r>
            <a:r>
              <a:rPr lang="en-US" sz="2000" baseline="30000" dirty="0" smtClean="0"/>
              <a:t>-1</a:t>
            </a:r>
          </a:p>
          <a:p>
            <a:pPr marL="514350" indent="-514350">
              <a:buNone/>
            </a:pPr>
            <a:r>
              <a:rPr lang="en-US" sz="2000" baseline="30000" dirty="0" smtClean="0"/>
              <a:t>	</a:t>
            </a:r>
            <a:r>
              <a:rPr lang="en-US" sz="2000" dirty="0" smtClean="0"/>
              <a:t> t</a:t>
            </a:r>
            <a:r>
              <a:rPr lang="en-US" sz="2000" baseline="-25000" dirty="0" smtClean="0"/>
              <a:t>1/2</a:t>
            </a:r>
            <a:r>
              <a:rPr lang="en-US" sz="2000" dirty="0" smtClean="0"/>
              <a:t>  = 0.693/ 8.7 10</a:t>
            </a:r>
            <a:r>
              <a:rPr lang="en-US" sz="2000" baseline="30000" dirty="0" smtClean="0"/>
              <a:t>-10</a:t>
            </a:r>
            <a:r>
              <a:rPr lang="en-US" sz="2000" dirty="0" smtClean="0"/>
              <a:t> detik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 </a:t>
            </a:r>
          </a:p>
          <a:p>
            <a:pPr marL="514350" indent="-514350">
              <a:buNone/>
            </a:pPr>
            <a:r>
              <a:rPr lang="en-US" sz="2000" dirty="0" smtClean="0"/>
              <a:t>		  = 9219 </a:t>
            </a:r>
            <a:r>
              <a:rPr lang="en-US" sz="2000" dirty="0" err="1" smtClean="0"/>
              <a:t>hari</a:t>
            </a:r>
            <a:endParaRPr lang="ms-MY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6AEE68-A466-4E9E-96C0-42F61BEDB63E}" type="slidenum">
              <a:rPr lang="ar-SA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dirty="0" smtClean="0"/>
              <a:t>Example:</a:t>
            </a:r>
          </a:p>
          <a:p>
            <a:pPr>
              <a:buFontTx/>
              <a:buNone/>
            </a:pPr>
            <a:r>
              <a:rPr lang="en-US" sz="2000" dirty="0" smtClean="0"/>
              <a:t>		</a:t>
            </a:r>
          </a:p>
          <a:p>
            <a:pPr>
              <a:buFontTx/>
              <a:buNone/>
            </a:pPr>
            <a:r>
              <a:rPr lang="en-US" sz="2000" dirty="0" smtClean="0"/>
              <a:t>The reaction of acetic anhydride with ethyl alcohol to form ethyl acetate and water</a:t>
            </a:r>
          </a:p>
          <a:p>
            <a:pPr>
              <a:buFontTx/>
              <a:buNone/>
            </a:pPr>
            <a:endParaRPr lang="en-US" sz="20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 dirty="0" smtClean="0"/>
              <a:t>    	</a:t>
            </a:r>
            <a:r>
              <a:rPr lang="en-US" sz="1800" dirty="0" smtClean="0"/>
              <a:t>O(CH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 CO)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+ </a:t>
            </a:r>
            <a:r>
              <a:rPr lang="en-US" sz="1800" dirty="0" smtClean="0">
                <a:solidFill>
                  <a:srgbClr val="FF0000"/>
                </a:solidFill>
              </a:rPr>
              <a:t>2</a:t>
            </a:r>
            <a:r>
              <a:rPr lang="en-US" sz="1800" dirty="0" smtClean="0"/>
              <a:t> C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H</a:t>
            </a:r>
            <a:r>
              <a:rPr lang="en-US" sz="1800" baseline="-25000" dirty="0" smtClean="0"/>
              <a:t>5</a:t>
            </a:r>
            <a:r>
              <a:rPr lang="en-US" sz="1800" dirty="0" smtClean="0"/>
              <a:t>OH                2 CH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 CO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C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H</a:t>
            </a:r>
            <a:r>
              <a:rPr lang="en-US" sz="1800" baseline="-25000" dirty="0" smtClean="0"/>
              <a:t>5</a:t>
            </a:r>
            <a:r>
              <a:rPr lang="en-US" sz="1800" dirty="0" smtClean="0"/>
              <a:t> + H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O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1800" dirty="0" smtClean="0"/>
              <a:t>		Rate = K [(CH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 CO)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O] . [C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H</a:t>
            </a:r>
            <a:r>
              <a:rPr lang="en-US" sz="1800" baseline="-25000" dirty="0" smtClean="0"/>
              <a:t>5</a:t>
            </a:r>
            <a:r>
              <a:rPr lang="en-US" sz="1800" dirty="0" smtClean="0"/>
              <a:t>OH]</a:t>
            </a:r>
            <a:r>
              <a:rPr lang="en-US" sz="1800" baseline="30000" dirty="0" smtClean="0">
                <a:solidFill>
                  <a:srgbClr val="FF0000"/>
                </a:solidFill>
              </a:rPr>
              <a:t>2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1800" dirty="0" smtClean="0"/>
              <a:t>		Order for (CH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 CO)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 O is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order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1800" dirty="0" smtClean="0"/>
              <a:t>		Order for [C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H</a:t>
            </a:r>
            <a:r>
              <a:rPr lang="en-US" sz="1800" baseline="-25000" dirty="0" smtClean="0"/>
              <a:t>5</a:t>
            </a:r>
            <a:r>
              <a:rPr lang="en-US" sz="1800" dirty="0" smtClean="0"/>
              <a:t>OH]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 is 2</a:t>
            </a:r>
            <a:r>
              <a:rPr lang="en-US" sz="1800" baseline="30000" dirty="0" smtClean="0"/>
              <a:t>nd</a:t>
            </a:r>
            <a:r>
              <a:rPr lang="en-US" sz="1800" dirty="0" smtClean="0"/>
              <a:t> order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1800" dirty="0" smtClean="0"/>
              <a:t>		Overall order of reaction is 3</a:t>
            </a:r>
            <a:r>
              <a:rPr lang="en-US" sz="1800" baseline="30000" dirty="0" smtClean="0"/>
              <a:t>rd</a:t>
            </a:r>
            <a:r>
              <a:rPr lang="en-US" sz="1800" dirty="0" smtClean="0"/>
              <a:t> Order</a:t>
            </a:r>
          </a:p>
          <a:p>
            <a:pPr>
              <a:lnSpc>
                <a:spcPct val="150000"/>
              </a:lnSpc>
              <a:buFontTx/>
              <a:buNone/>
            </a:pPr>
            <a:endParaRPr lang="en-US" sz="1800" dirty="0" smtClean="0"/>
          </a:p>
          <a:p>
            <a:pPr>
              <a:lnSpc>
                <a:spcPct val="15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7412" name="Line 5"/>
          <p:cNvSpPr>
            <a:spLocks noChangeShapeType="1"/>
          </p:cNvSpPr>
          <p:nvPr/>
        </p:nvSpPr>
        <p:spPr bwMode="auto">
          <a:xfrm>
            <a:off x="3962400" y="24208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Perkiraan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Kadaluwarsa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temperature</a:t>
            </a:r>
            <a:endParaRPr lang="ms-MY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s-MY" dirty="0" smtClean="0"/>
              <a:t>Mencari waktu kadaluwarsa 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Perkiraan</a:t>
            </a:r>
            <a:r>
              <a:rPr lang="en-US" dirty="0" smtClean="0"/>
              <a:t> </a:t>
            </a:r>
            <a:r>
              <a:rPr lang="en-US" dirty="0" err="1" smtClean="0"/>
              <a:t>kasar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tidak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memperhitungkan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orde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∆T &gt; 0  T</a:t>
            </a:r>
            <a:r>
              <a:rPr lang="en-US" baseline="-25000" dirty="0" smtClean="0">
                <a:sym typeface="Wingdings" pitchFamily="2" charset="2"/>
              </a:rPr>
              <a:t>90(T2)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cepat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ym typeface="Wingdings" pitchFamily="2" charset="2"/>
              </a:rPr>
              <a:t>∆T &lt; 0  T</a:t>
            </a:r>
            <a:r>
              <a:rPr lang="en-US" baseline="-25000" dirty="0" smtClean="0">
                <a:sym typeface="Wingdings" pitchFamily="2" charset="2"/>
              </a:rPr>
              <a:t>90(T2)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lambat</a:t>
            </a:r>
            <a:endParaRPr lang="ms-MY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772816"/>
            <a:ext cx="3413974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573016"/>
            <a:ext cx="3413179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perkiraan</a:t>
            </a:r>
            <a:r>
              <a:rPr lang="en-US" dirty="0" smtClean="0"/>
              <a:t> t</a:t>
            </a:r>
            <a:r>
              <a:rPr lang="en-US" baseline="-25000" dirty="0" smtClean="0"/>
              <a:t>90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endParaRPr lang="ms-MY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T90 = 24 jam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almari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(5°C). </a:t>
            </a:r>
            <a:r>
              <a:rPr lang="en-US" dirty="0" err="1" smtClean="0"/>
              <a:t>Berapa</a:t>
            </a:r>
            <a:r>
              <a:rPr lang="en-US" dirty="0" smtClean="0"/>
              <a:t> t90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suhu</a:t>
            </a:r>
            <a:r>
              <a:rPr lang="en-US" dirty="0" smtClean="0"/>
              <a:t> </a:t>
            </a:r>
            <a:r>
              <a:rPr lang="en-US" dirty="0" err="1" smtClean="0"/>
              <a:t>kamar</a:t>
            </a:r>
            <a:r>
              <a:rPr lang="en-US" dirty="0" smtClean="0"/>
              <a:t> (25°C)?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Jawab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∆T = ( 25-5)°C = 20 °C</a:t>
            </a:r>
            <a:endParaRPr lang="ms-MY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ms-MY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717032"/>
            <a:ext cx="3413179" cy="136815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5157192"/>
            <a:ext cx="5542656" cy="988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2"/>
            </a:pPr>
            <a:r>
              <a:rPr lang="en-US" sz="2000" dirty="0" err="1" smtClean="0"/>
              <a:t>Produk</a:t>
            </a:r>
            <a:r>
              <a:rPr lang="en-US" sz="2000" dirty="0" smtClean="0"/>
              <a:t> </a:t>
            </a:r>
            <a:r>
              <a:rPr lang="en-US" sz="2000" dirty="0" err="1" smtClean="0"/>
              <a:t>obat</a:t>
            </a:r>
            <a:r>
              <a:rPr lang="en-US" sz="2000" dirty="0" smtClean="0"/>
              <a:t> </a:t>
            </a:r>
            <a:r>
              <a:rPr lang="en-US" sz="2000" dirty="0" err="1" smtClean="0"/>
              <a:t>mempunyai</a:t>
            </a:r>
            <a:r>
              <a:rPr lang="en-US" sz="2000" dirty="0" smtClean="0"/>
              <a:t> t90 = 1 </a:t>
            </a:r>
            <a:r>
              <a:rPr lang="en-US" sz="2000" dirty="0" err="1" smtClean="0"/>
              <a:t>tahun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5°C. </a:t>
            </a:r>
            <a:r>
              <a:rPr lang="en-US" sz="2000" dirty="0" err="1" smtClean="0"/>
              <a:t>Kemudian</a:t>
            </a:r>
            <a:r>
              <a:rPr lang="en-US" sz="2000" dirty="0" smtClean="0"/>
              <a:t> </a:t>
            </a:r>
            <a:r>
              <a:rPr lang="en-US" sz="2000" dirty="0" err="1" smtClean="0"/>
              <a:t>obat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disimpan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T </a:t>
            </a:r>
            <a:r>
              <a:rPr lang="en-US" sz="2000" dirty="0" err="1" smtClean="0"/>
              <a:t>kamar</a:t>
            </a:r>
            <a:r>
              <a:rPr lang="en-US" sz="2000" dirty="0" smtClean="0"/>
              <a:t> </a:t>
            </a:r>
            <a:r>
              <a:rPr lang="en-US" sz="2000" dirty="0" smtClean="0"/>
              <a:t>(</a:t>
            </a:r>
            <a:r>
              <a:rPr lang="en-US" sz="2000" dirty="0" smtClean="0"/>
              <a:t>25°C) </a:t>
            </a:r>
            <a:r>
              <a:rPr lang="en-US" sz="2000" dirty="0" err="1" smtClean="0"/>
              <a:t>selama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bulan</a:t>
            </a:r>
            <a:r>
              <a:rPr lang="id-ID" sz="2000" dirty="0" smtClean="0"/>
              <a:t> dalam perjalanan</a:t>
            </a:r>
            <a:r>
              <a:rPr lang="en-US" sz="2000" dirty="0" smtClean="0"/>
              <a:t>. </a:t>
            </a:r>
            <a:r>
              <a:rPr lang="en-US" sz="2000" dirty="0" err="1" smtClean="0"/>
              <a:t>Bila</a:t>
            </a:r>
            <a:r>
              <a:rPr lang="en-US" sz="2000" dirty="0" smtClean="0"/>
              <a:t> </a:t>
            </a:r>
            <a:r>
              <a:rPr lang="id-ID" sz="2000" dirty="0" smtClean="0"/>
              <a:t>kemudian dikembalikan k</a:t>
            </a:r>
            <a:r>
              <a:rPr lang="en-US" sz="2000" dirty="0" smtClean="0"/>
              <a:t>e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almari</a:t>
            </a:r>
            <a:r>
              <a:rPr lang="en-US" sz="2000" dirty="0" smtClean="0"/>
              <a:t> </a:t>
            </a:r>
            <a:r>
              <a:rPr lang="en-US" sz="2000" dirty="0" err="1" smtClean="0"/>
              <a:t>es</a:t>
            </a:r>
            <a:r>
              <a:rPr lang="en-US" sz="2000" dirty="0" smtClean="0"/>
              <a:t> (5°C</a:t>
            </a:r>
            <a:r>
              <a:rPr lang="en-US" sz="2000" dirty="0" smtClean="0"/>
              <a:t>)</a:t>
            </a:r>
            <a:r>
              <a:rPr lang="id-ID" sz="2000" dirty="0" smtClean="0"/>
              <a:t> untuk disimpan berapa lama lagi self life nya?</a:t>
            </a:r>
            <a:endParaRPr lang="en-US" sz="2000" dirty="0" smtClean="0"/>
          </a:p>
          <a:p>
            <a:pPr marL="514350" indent="-514350">
              <a:buNone/>
            </a:pPr>
            <a:endParaRPr lang="ms-MY" sz="24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252" y="2636912"/>
            <a:ext cx="5295900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Ampisilin</a:t>
            </a:r>
            <a:r>
              <a:rPr lang="en-US" sz="2400" dirty="0" smtClean="0"/>
              <a:t> </a:t>
            </a:r>
            <a:r>
              <a:rPr lang="id-ID" sz="2400" dirty="0" smtClean="0"/>
              <a:t>sirup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t</a:t>
            </a:r>
            <a:r>
              <a:rPr lang="en-US" sz="2400" baseline="-25000" dirty="0" smtClean="0"/>
              <a:t>90</a:t>
            </a:r>
            <a:r>
              <a:rPr lang="en-US" sz="2400" dirty="0" smtClean="0"/>
              <a:t> = 14 </a:t>
            </a:r>
            <a:r>
              <a:rPr lang="en-US" sz="2400" dirty="0" err="1" smtClean="0"/>
              <a:t>hari</a:t>
            </a:r>
            <a:r>
              <a:rPr lang="en-US" sz="2400" dirty="0" smtClean="0"/>
              <a:t> (5°C). </a:t>
            </a: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 smtClean="0"/>
              <a:t>obat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dibiarkan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suhu</a:t>
            </a:r>
            <a:r>
              <a:rPr lang="en-US" sz="2400" dirty="0" smtClean="0"/>
              <a:t> </a:t>
            </a:r>
            <a:r>
              <a:rPr lang="en-US" sz="2400" dirty="0" err="1" smtClean="0"/>
              <a:t>kamar</a:t>
            </a:r>
            <a:r>
              <a:rPr lang="en-US" sz="2400" dirty="0" smtClean="0"/>
              <a:t> (25°C)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12 jam, </a:t>
            </a:r>
            <a:r>
              <a:rPr lang="en-US" sz="2400" dirty="0" err="1" smtClean="0"/>
              <a:t>berapa</a:t>
            </a:r>
            <a:r>
              <a:rPr lang="en-US" sz="2400" dirty="0" smtClean="0"/>
              <a:t> </a:t>
            </a:r>
            <a:r>
              <a:rPr lang="en-US" sz="2400" dirty="0" err="1" smtClean="0"/>
              <a:t>berkurangnya</a:t>
            </a:r>
            <a:r>
              <a:rPr lang="en-US" sz="2400" dirty="0" smtClean="0"/>
              <a:t> t</a:t>
            </a:r>
            <a:r>
              <a:rPr lang="en-US" sz="2400" baseline="-25000" dirty="0" smtClean="0"/>
              <a:t>90</a:t>
            </a:r>
            <a:r>
              <a:rPr lang="en-US" sz="2400" dirty="0" smtClean="0"/>
              <a:t> (5°C)?</a:t>
            </a:r>
            <a:endParaRPr lang="ms-MY" sz="24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383110"/>
            <a:ext cx="2962275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3" y="3212976"/>
            <a:ext cx="261484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Arrow Connector 4"/>
          <p:cNvCxnSpPr/>
          <p:nvPr/>
        </p:nvCxnSpPr>
        <p:spPr>
          <a:xfrm>
            <a:off x="3059832" y="5733256"/>
            <a:ext cx="3699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63888" y="554337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Jam</a:t>
            </a:r>
            <a:endParaRPr lang="id-ID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59832" y="6156960"/>
            <a:ext cx="3699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63888" y="594928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hari</a:t>
            </a:r>
            <a:endParaRPr lang="id-ID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Alhamdulillah…..</a:t>
            </a:r>
            <a:endParaRPr lang="ms-MY" dirty="0"/>
          </a:p>
        </p:txBody>
      </p:sp>
      <p:pic>
        <p:nvPicPr>
          <p:cNvPr id="9218" name="Picture 2" descr="C:\Users\sabtanti\Desktop\kupu-kupu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9" y="1874437"/>
            <a:ext cx="4112130" cy="35707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1738A5-D155-4A65-90F7-D5E490A1B1F8}" type="slidenum">
              <a:rPr lang="ar-SA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6400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2800" b="1" u="sng" dirty="0" smtClean="0"/>
              <a:t>Types of reaction orders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2000" b="1" u="sng" dirty="0" smtClean="0"/>
          </a:p>
          <a:p>
            <a:pPr marL="457200" indent="-457200">
              <a:lnSpc>
                <a:spcPct val="80000"/>
              </a:lnSpc>
              <a:buFontTx/>
              <a:buAutoNum type="alphaLcParenBoth"/>
              <a:defRPr/>
            </a:pPr>
            <a:r>
              <a:rPr lang="en-US" sz="2400" b="1" dirty="0" smtClean="0"/>
              <a:t>Zero order reaction:</a:t>
            </a:r>
          </a:p>
          <a:p>
            <a:pPr marL="457200" indent="-457200">
              <a:lnSpc>
                <a:spcPct val="80000"/>
              </a:lnSpc>
              <a:buFontTx/>
              <a:buNone/>
              <a:defRPr/>
            </a:pPr>
            <a:endParaRPr lang="en-US" sz="2000" b="1" dirty="0" smtClean="0"/>
          </a:p>
          <a:p>
            <a:pPr algn="just">
              <a:lnSpc>
                <a:spcPct val="130000"/>
              </a:lnSpc>
              <a:buFontTx/>
              <a:buNone/>
              <a:defRPr/>
            </a:pPr>
            <a:r>
              <a:rPr lang="en-US" sz="2000" b="1" dirty="0" smtClean="0"/>
              <a:t>	</a:t>
            </a:r>
            <a:r>
              <a:rPr lang="en-US" sz="2400" dirty="0" smtClean="0"/>
              <a:t>It is a reaction where reaction rate is not dependent on the concentration of material </a:t>
            </a:r>
            <a:r>
              <a:rPr lang="en-US" sz="2400" dirty="0" err="1" smtClean="0"/>
              <a:t>i.e</a:t>
            </a:r>
            <a:r>
              <a:rPr lang="en-US" sz="2400" dirty="0" smtClean="0"/>
              <a:t> concentration is not changing (i.e. negligible amount of change).</a:t>
            </a:r>
          </a:p>
          <a:p>
            <a:pPr algn="just">
              <a:lnSpc>
                <a:spcPct val="130000"/>
              </a:lnSpc>
              <a:buFontTx/>
              <a:buNone/>
              <a:defRPr/>
            </a:pPr>
            <a:r>
              <a:rPr lang="en-US" sz="2400" dirty="0" smtClean="0"/>
              <a:t>	Example: Fading of dyes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06FA37-7356-486E-A907-7DF9DEF8059C}" type="slidenum">
              <a:rPr lang="ar-SA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A2FC1C4-C524-4C94-A824-9764B7D0C02A}" type="slidenum">
              <a:rPr lang="ar-SA" sz="1400"/>
              <a:pPr algn="r"/>
              <a:t>5</a:t>
            </a:fld>
            <a:endParaRPr lang="en-US" sz="1400"/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533400" y="304800"/>
            <a:ext cx="82296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u="sng"/>
              <a:t>Equation for zero order: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000" b="1" u="sng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			a [A]    k      Product (P)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			Rate = - dc/dt = K [c]</a:t>
            </a:r>
            <a:r>
              <a:rPr lang="en-US" sz="2000" baseline="30000"/>
              <a:t>0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 baseline="30000"/>
              <a:t>			</a:t>
            </a:r>
            <a:r>
              <a:rPr lang="en-US" sz="2000"/>
              <a:t>- dc/dt = k           dc = - k dt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000"/>
          </a:p>
          <a:p>
            <a:pPr marL="342900" indent="-342900" eaLnBrk="0" hangingPunct="0">
              <a:spcBef>
                <a:spcPct val="20000"/>
              </a:spcBef>
            </a:pPr>
            <a:endParaRPr lang="en-US" sz="2000"/>
          </a:p>
          <a:p>
            <a:pPr marL="342900" indent="-342900" eaLnBrk="0" hangingPunct="0">
              <a:spcBef>
                <a:spcPct val="20000"/>
              </a:spcBef>
            </a:pPr>
            <a:endParaRPr lang="en-US" sz="2000"/>
          </a:p>
          <a:p>
            <a:pPr marL="342900" indent="-342900" eaLnBrk="0" hangingPunct="0">
              <a:spcBef>
                <a:spcPct val="20000"/>
              </a:spcBef>
            </a:pPr>
            <a:endParaRPr lang="en-US" sz="200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			co = Initial concentration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			ct = Concentration at time t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			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			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000" b="1" u="sng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			</a:t>
            </a:r>
          </a:p>
        </p:txBody>
      </p:sp>
      <p:cxnSp>
        <p:nvCxnSpPr>
          <p:cNvPr id="19461" name="Straight Arrow Connector 10"/>
          <p:cNvCxnSpPr>
            <a:cxnSpLocks noChangeShapeType="1"/>
          </p:cNvCxnSpPr>
          <p:nvPr/>
        </p:nvCxnSpPr>
        <p:spPr bwMode="auto">
          <a:xfrm>
            <a:off x="3124200" y="1370013"/>
            <a:ext cx="6858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1946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7925" y="2286000"/>
            <a:ext cx="31146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4495800"/>
            <a:ext cx="3276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44A568-24D0-484A-8F88-33CA79D12F9E}" type="slidenum">
              <a:rPr lang="ar-SA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7FC18A1-DD9E-4B5D-9627-676594A70D63}" type="slidenum">
              <a:rPr lang="ar-SA" sz="1400"/>
              <a:pPr algn="r"/>
              <a:t>6</a:t>
            </a:fld>
            <a:endParaRPr lang="en-US" sz="1400"/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685800"/>
            <a:ext cx="4343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Rectangle 3"/>
          <p:cNvSpPr txBox="1">
            <a:spLocks noChangeArrowheads="1"/>
          </p:cNvSpPr>
          <p:nvPr/>
        </p:nvSpPr>
        <p:spPr bwMode="auto">
          <a:xfrm>
            <a:off x="381000" y="3886200"/>
            <a:ext cx="8305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</a:pPr>
            <a:endParaRPr lang="en-US" sz="200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 b="1" u="sng"/>
              <a:t>Units of the rate constant K: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			c = co – Kt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			K = co – c /t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		K = Concentration / time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		   = mole / liter . second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		   = M. sec</a:t>
            </a:r>
            <a:r>
              <a:rPr lang="en-US" sz="2000" baseline="30000"/>
              <a:t>-1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		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2000" b="1" u="sng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			</a:t>
            </a: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H="1">
            <a:off x="1981200" y="1524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ms-MY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974725" y="15605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5394325" y="308451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A70E65-D712-4FD5-AA8D-402366B153CB}" type="slidenum">
              <a:rPr lang="ar-SA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5791200"/>
          </a:xfrm>
        </p:spPr>
        <p:txBody>
          <a:bodyPr/>
          <a:lstStyle/>
          <a:p>
            <a:pPr marL="457200" indent="-457200">
              <a:buFontTx/>
              <a:buNone/>
            </a:pPr>
            <a:r>
              <a:rPr lang="en-US" sz="2000" b="1" u="sng" smtClean="0"/>
              <a:t>Determination of t1/2</a:t>
            </a:r>
          </a:p>
          <a:p>
            <a:pPr marL="457200" indent="-457200">
              <a:buFontTx/>
              <a:buNone/>
            </a:pPr>
            <a:r>
              <a:rPr lang="en-US" sz="2000" b="1" smtClean="0"/>
              <a:t>		</a:t>
            </a:r>
          </a:p>
          <a:p>
            <a:pPr marL="457200" indent="-457200">
              <a:buFontTx/>
              <a:buNone/>
            </a:pPr>
            <a:r>
              <a:rPr lang="en-US" sz="2000" b="1" smtClean="0"/>
              <a:t>		</a:t>
            </a:r>
            <a:r>
              <a:rPr lang="en-US" sz="2000" smtClean="0"/>
              <a:t>Let c = co /2 and t</a:t>
            </a:r>
            <a:r>
              <a:rPr lang="en-US" sz="2000" baseline="-25000" smtClean="0"/>
              <a:t>1/2 </a:t>
            </a:r>
            <a:r>
              <a:rPr lang="en-US" sz="2000" smtClean="0"/>
              <a:t>= t</a:t>
            </a:r>
          </a:p>
          <a:p>
            <a:pPr marL="457200" indent="-457200">
              <a:buFontTx/>
              <a:buNone/>
            </a:pPr>
            <a:r>
              <a:rPr lang="en-US" sz="2000" smtClean="0"/>
              <a:t>		substitute in equation;</a:t>
            </a:r>
          </a:p>
          <a:p>
            <a:pPr marL="457200" indent="-457200">
              <a:buFontTx/>
              <a:buNone/>
            </a:pPr>
            <a:r>
              <a:rPr lang="en-US" sz="2000" smtClean="0"/>
              <a:t>		c = co – k t</a:t>
            </a:r>
          </a:p>
          <a:p>
            <a:pPr marL="457200" indent="-457200">
              <a:buFontTx/>
              <a:buNone/>
            </a:pPr>
            <a:r>
              <a:rPr lang="en-US" sz="2000" smtClean="0"/>
              <a:t>		 t</a:t>
            </a:r>
            <a:r>
              <a:rPr lang="en-US" sz="2000" baseline="-25000" smtClean="0"/>
              <a:t>1/2 </a:t>
            </a:r>
            <a:r>
              <a:rPr lang="en-US" sz="2000" smtClean="0"/>
              <a:t>= co / 2K</a:t>
            </a:r>
          </a:p>
          <a:p>
            <a:pPr marL="457200" indent="-457200">
              <a:buFontTx/>
              <a:buNone/>
            </a:pPr>
            <a:endParaRPr lang="en-US" sz="2000" smtClean="0"/>
          </a:p>
          <a:p>
            <a:pPr marL="457200" indent="-457200">
              <a:buFontTx/>
              <a:buNone/>
            </a:pPr>
            <a:r>
              <a:rPr lang="en-US" sz="2000" smtClean="0"/>
              <a:t>Note: Rate constant (k) and t</a:t>
            </a:r>
            <a:r>
              <a:rPr lang="en-US" sz="2000" baseline="-25000" smtClean="0"/>
              <a:t>1/2 </a:t>
            </a:r>
            <a:r>
              <a:rPr lang="en-US" sz="2000" smtClean="0"/>
              <a:t>depend on co</a:t>
            </a:r>
          </a:p>
          <a:p>
            <a:pPr marL="457200" indent="-457200">
              <a:buFontTx/>
              <a:buNone/>
            </a:pPr>
            <a:endParaRPr lang="en-US" sz="2000" smtClean="0"/>
          </a:p>
          <a:p>
            <a:pPr marL="457200" indent="-457200">
              <a:buFontTx/>
              <a:buNone/>
            </a:pPr>
            <a:r>
              <a:rPr lang="en-US" sz="2000" b="1" u="sng" smtClean="0"/>
              <a:t>Determination of t</a:t>
            </a:r>
            <a:r>
              <a:rPr lang="en-US" sz="2000" b="1" u="sng" baseline="-25000" smtClean="0"/>
              <a:t>0.9</a:t>
            </a:r>
          </a:p>
          <a:p>
            <a:pPr marL="457200" indent="-457200">
              <a:buFontTx/>
              <a:buNone/>
            </a:pPr>
            <a:endParaRPr lang="en-US" sz="2000" b="1" u="sng" baseline="-25000" smtClean="0"/>
          </a:p>
          <a:p>
            <a:pPr marL="457200" indent="-457200">
              <a:buFontTx/>
              <a:buNone/>
            </a:pPr>
            <a:r>
              <a:rPr lang="en-US" sz="2000" baseline="-25000" smtClean="0"/>
              <a:t>		</a:t>
            </a:r>
            <a:r>
              <a:rPr lang="en-US" sz="2000" smtClean="0"/>
              <a:t>Let c = 0.9 co and t= t</a:t>
            </a:r>
            <a:r>
              <a:rPr lang="en-US" sz="2000" baseline="-25000" smtClean="0"/>
              <a:t>0.9 </a:t>
            </a:r>
          </a:p>
          <a:p>
            <a:pPr marL="457200" indent="-457200">
              <a:buFontTx/>
              <a:buNone/>
            </a:pPr>
            <a:r>
              <a:rPr lang="en-US" sz="2000" baseline="-25000" smtClean="0"/>
              <a:t>		</a:t>
            </a:r>
            <a:r>
              <a:rPr lang="en-US" sz="2000" smtClean="0"/>
              <a:t> substitute in equation;</a:t>
            </a:r>
          </a:p>
          <a:p>
            <a:pPr marL="457200" indent="-457200">
              <a:buFontTx/>
              <a:buNone/>
            </a:pPr>
            <a:r>
              <a:rPr lang="en-US" sz="2000" smtClean="0"/>
              <a:t>		c = co –k t</a:t>
            </a:r>
          </a:p>
          <a:p>
            <a:pPr marL="457200" indent="-457200">
              <a:buFontTx/>
              <a:buNone/>
            </a:pPr>
            <a:r>
              <a:rPr lang="en-US" sz="2000" smtClean="0"/>
              <a:t>		 t</a:t>
            </a:r>
            <a:r>
              <a:rPr lang="en-US" sz="2000" baseline="-25000" smtClean="0"/>
              <a:t>90% = </a:t>
            </a:r>
            <a:r>
              <a:rPr lang="en-US" sz="2000" smtClean="0"/>
              <a:t>t</a:t>
            </a:r>
            <a:r>
              <a:rPr lang="en-US" sz="2000" baseline="-25000" smtClean="0"/>
              <a:t>0.9 = </a:t>
            </a:r>
            <a:r>
              <a:rPr lang="en-US" sz="2000" smtClean="0"/>
              <a:t>0.1 co / k</a:t>
            </a:r>
          </a:p>
          <a:p>
            <a:pPr marL="457200" indent="-457200">
              <a:buFontTx/>
              <a:buNone/>
            </a:pPr>
            <a:endParaRPr lang="en-US" sz="2000" smtClean="0"/>
          </a:p>
        </p:txBody>
      </p:sp>
      <p:sp>
        <p:nvSpPr>
          <p:cNvPr id="21508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5EE0742-3E44-433E-B966-F6FF8D515F81}" type="slidenum">
              <a:rPr lang="ar-SA" sz="1400"/>
              <a:pPr algn="r"/>
              <a:t>7</a:t>
            </a:fld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F0F5E0-3781-414A-BDE1-F9AB4FFE41EE}" type="slidenum">
              <a:rPr lang="ar-SA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229600" cy="47244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2000" b="1" dirty="0" smtClean="0"/>
              <a:t>(b) First order reaction</a:t>
            </a:r>
          </a:p>
          <a:p>
            <a:pPr>
              <a:buFontTx/>
              <a:buNone/>
            </a:pPr>
            <a:r>
              <a:rPr lang="en-US" sz="2000" dirty="0" smtClean="0"/>
              <a:t>The most common pharmaceutical reactions; </a:t>
            </a:r>
            <a:r>
              <a:rPr lang="en-US" sz="2000" dirty="0" err="1" smtClean="0"/>
              <a:t>e.g</a:t>
            </a:r>
            <a:r>
              <a:rPr lang="en-US" sz="2000" dirty="0" smtClean="0"/>
              <a:t>;   drug absorption</a:t>
            </a:r>
          </a:p>
          <a:p>
            <a:pPr>
              <a:buFontTx/>
              <a:buNone/>
            </a:pPr>
            <a:r>
              <a:rPr lang="en-US" sz="2000" dirty="0" smtClean="0"/>
              <a:t>		                                                                     &amp; drug degradation</a:t>
            </a:r>
          </a:p>
          <a:p>
            <a:pPr>
              <a:buFontTx/>
              <a:buNone/>
            </a:pPr>
            <a:r>
              <a:rPr lang="en-US" sz="2000" dirty="0" smtClean="0"/>
              <a:t>The reaction rate of change is proportional to drug concentration i.e. </a:t>
            </a:r>
          </a:p>
          <a:p>
            <a:r>
              <a:rPr lang="en-US" sz="2000" dirty="0" smtClean="0"/>
              <a:t>drug conc. is not constant. </a:t>
            </a:r>
          </a:p>
          <a:p>
            <a:pPr>
              <a:buFontTx/>
              <a:buNone/>
            </a:pPr>
            <a:r>
              <a:rPr lang="en-US" sz="2000" dirty="0" smtClean="0"/>
              <a:t>                                      a [A]        k          Product (P)</a:t>
            </a:r>
          </a:p>
          <a:p>
            <a:pPr>
              <a:buFontTx/>
              <a:buNone/>
            </a:pPr>
            <a:r>
              <a:rPr lang="en-US" sz="2000" dirty="0" smtClean="0"/>
              <a:t>			            Rate = - dc/</a:t>
            </a:r>
            <a:r>
              <a:rPr lang="en-US" sz="2000" dirty="0" err="1" smtClean="0"/>
              <a:t>dt</a:t>
            </a:r>
            <a:r>
              <a:rPr lang="en-US" sz="2000" dirty="0" smtClean="0"/>
              <a:t> = K [c]1</a:t>
            </a:r>
            <a:endParaRPr lang="en-US" sz="2000" baseline="-25000" dirty="0" smtClean="0"/>
          </a:p>
          <a:p>
            <a:pPr>
              <a:buFontTx/>
              <a:buNone/>
            </a:pPr>
            <a:endParaRPr lang="en-US" sz="2000" dirty="0" smtClean="0"/>
          </a:p>
          <a:p>
            <a:pPr>
              <a:buFontTx/>
              <a:buNone/>
            </a:pPr>
            <a:endParaRPr lang="en-US" sz="2000" dirty="0" smtClean="0"/>
          </a:p>
          <a:p>
            <a:pPr>
              <a:buFontTx/>
              <a:buNone/>
            </a:pPr>
            <a:r>
              <a:rPr lang="en-US" sz="2000" dirty="0" smtClean="0"/>
              <a:t>Equation:</a:t>
            </a:r>
          </a:p>
          <a:p>
            <a:pPr>
              <a:buFontTx/>
              <a:buNone/>
            </a:pPr>
            <a:r>
              <a:rPr lang="en-US" sz="2000" dirty="0" smtClean="0"/>
              <a:t>		</a:t>
            </a:r>
          </a:p>
          <a:p>
            <a:pPr>
              <a:buFontTx/>
              <a:buNone/>
            </a:pPr>
            <a:r>
              <a:rPr lang="en-US" sz="2000" dirty="0" smtClean="0"/>
              <a:t>		</a:t>
            </a:r>
          </a:p>
          <a:p>
            <a:pPr>
              <a:buFontTx/>
              <a:buNone/>
            </a:pPr>
            <a:r>
              <a:rPr lang="en-US" sz="2000" dirty="0" smtClean="0"/>
              <a:t>		</a:t>
            </a:r>
          </a:p>
        </p:txBody>
      </p:sp>
      <p:sp>
        <p:nvSpPr>
          <p:cNvPr id="22532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4E1D2C6-B954-4237-BC99-B766F2D7C336}" type="slidenum">
              <a:rPr lang="ar-SA" sz="1400"/>
              <a:pPr algn="r"/>
              <a:t>8</a:t>
            </a:fld>
            <a:endParaRPr lang="en-US" sz="1400"/>
          </a:p>
        </p:txBody>
      </p:sp>
      <p:pic>
        <p:nvPicPr>
          <p:cNvPr id="2253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2733675"/>
            <a:ext cx="32004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Line 7"/>
          <p:cNvSpPr>
            <a:spLocks noChangeShapeType="1"/>
          </p:cNvSpPr>
          <p:nvPr/>
        </p:nvSpPr>
        <p:spPr bwMode="auto">
          <a:xfrm>
            <a:off x="3505200" y="2286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ms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BF4673-FEFD-47AB-8570-2FFB8B8304A4}" type="slidenum">
              <a:rPr lang="ar-SA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A419DD5-D4BA-4A69-8F63-FAD5501DFF0F}" type="slidenum">
              <a:rPr lang="ar-SA" sz="1400"/>
              <a:pPr algn="r"/>
              <a:t>9</a:t>
            </a:fld>
            <a:endParaRPr lang="en-US" sz="1400"/>
          </a:p>
        </p:txBody>
      </p:sp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04800"/>
            <a:ext cx="5791200" cy="52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Arrow Connector 19"/>
          <p:cNvCxnSpPr/>
          <p:nvPr/>
        </p:nvCxnSpPr>
        <p:spPr>
          <a:xfrm rot="10800000" flipV="1">
            <a:off x="3429000" y="33528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 flipV="1">
            <a:off x="4876800" y="4572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559" name="Title 9"/>
          <p:cNvSpPr>
            <a:spLocks noGrp="1"/>
          </p:cNvSpPr>
          <p:nvPr>
            <p:ph type="title"/>
          </p:nvPr>
        </p:nvSpPr>
        <p:spPr>
          <a:xfrm>
            <a:off x="1676400" y="533400"/>
            <a:ext cx="2590800" cy="579438"/>
          </a:xfrm>
        </p:spPr>
        <p:txBody>
          <a:bodyPr>
            <a:normAutofit fontScale="90000"/>
          </a:bodyPr>
          <a:lstStyle/>
          <a:p>
            <a:r>
              <a:rPr lang="en-US" sz="1600" b="1" smtClean="0"/>
              <a:t>C = co e </a:t>
            </a:r>
            <a:r>
              <a:rPr lang="en-US" sz="1600" b="1" baseline="30000" smtClean="0"/>
              <a:t>–kt</a:t>
            </a:r>
            <a:br>
              <a:rPr lang="en-US" sz="1600" b="1" baseline="30000" smtClean="0"/>
            </a:br>
            <a:r>
              <a:rPr lang="en-US" sz="1600" b="1" smtClean="0"/>
              <a:t>Difficult to determine slope</a:t>
            </a:r>
          </a:p>
        </p:txBody>
      </p:sp>
      <p:sp>
        <p:nvSpPr>
          <p:cNvPr id="23560" name="Title 9"/>
          <p:cNvSpPr txBox="1">
            <a:spLocks/>
          </p:cNvSpPr>
          <p:nvPr/>
        </p:nvSpPr>
        <p:spPr bwMode="auto">
          <a:xfrm>
            <a:off x="5943600" y="762000"/>
            <a:ext cx="228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1600" b="1">
                <a:solidFill>
                  <a:schemeClr val="tx2"/>
                </a:solidFill>
              </a:rPr>
              <a:t>lnc = lnco – kt</a:t>
            </a:r>
          </a:p>
          <a:p>
            <a:pPr eaLnBrk="0" hangingPunct="0"/>
            <a:r>
              <a:rPr lang="en-US" sz="1600" b="1">
                <a:solidFill>
                  <a:schemeClr val="tx2"/>
                </a:solidFill>
              </a:rPr>
              <a:t>Slope = c</a:t>
            </a:r>
            <a:r>
              <a:rPr lang="en-US" sz="1600" b="1" baseline="-25000">
                <a:solidFill>
                  <a:schemeClr val="tx2"/>
                </a:solidFill>
              </a:rPr>
              <a:t>1</a:t>
            </a:r>
            <a:r>
              <a:rPr lang="en-US" sz="1600" b="1">
                <a:solidFill>
                  <a:schemeClr val="tx2"/>
                </a:solidFill>
              </a:rPr>
              <a:t> – c</a:t>
            </a:r>
            <a:r>
              <a:rPr lang="en-US" sz="1600" b="1" baseline="-25000">
                <a:solidFill>
                  <a:schemeClr val="tx2"/>
                </a:solidFill>
              </a:rPr>
              <a:t>2</a:t>
            </a:r>
            <a:r>
              <a:rPr lang="en-US" sz="1600" b="1">
                <a:solidFill>
                  <a:schemeClr val="tx2"/>
                </a:solidFill>
              </a:rPr>
              <a:t> / t</a:t>
            </a:r>
            <a:r>
              <a:rPr lang="en-US" sz="1600" b="1" baseline="-25000">
                <a:solidFill>
                  <a:schemeClr val="tx2"/>
                </a:solidFill>
              </a:rPr>
              <a:t>1</a:t>
            </a:r>
            <a:r>
              <a:rPr lang="en-US" sz="1600" b="1">
                <a:solidFill>
                  <a:schemeClr val="tx2"/>
                </a:solidFill>
              </a:rPr>
              <a:t> – t</a:t>
            </a:r>
            <a:r>
              <a:rPr lang="en-US" sz="1600" b="1" baseline="-25000">
                <a:solidFill>
                  <a:schemeClr val="tx2"/>
                </a:solidFill>
              </a:rPr>
              <a:t>2</a:t>
            </a:r>
          </a:p>
          <a:p>
            <a:pPr eaLnBrk="0" hangingPunct="0"/>
            <a:r>
              <a:rPr lang="en-US" sz="1600" b="1">
                <a:solidFill>
                  <a:schemeClr val="tx2"/>
                </a:solidFill>
              </a:rPr>
              <a:t>Slope = -k</a:t>
            </a:r>
          </a:p>
        </p:txBody>
      </p:sp>
      <p:sp>
        <p:nvSpPr>
          <p:cNvPr id="23561" name="Title 9"/>
          <p:cNvSpPr txBox="1">
            <a:spLocks/>
          </p:cNvSpPr>
          <p:nvPr/>
        </p:nvSpPr>
        <p:spPr bwMode="auto">
          <a:xfrm>
            <a:off x="5257800" y="1524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1600" b="1">
                <a:solidFill>
                  <a:schemeClr val="tx2"/>
                </a:solidFill>
              </a:rPr>
              <a:t>lnco</a:t>
            </a:r>
          </a:p>
        </p:txBody>
      </p:sp>
      <p:sp>
        <p:nvSpPr>
          <p:cNvPr id="23562" name="Title 9"/>
          <p:cNvSpPr txBox="1">
            <a:spLocks/>
          </p:cNvSpPr>
          <p:nvPr/>
        </p:nvSpPr>
        <p:spPr bwMode="auto">
          <a:xfrm>
            <a:off x="3657600" y="30480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1600" b="1">
                <a:solidFill>
                  <a:schemeClr val="tx2"/>
                </a:solidFill>
              </a:rPr>
              <a:t>Log co</a:t>
            </a:r>
          </a:p>
        </p:txBody>
      </p:sp>
      <p:sp>
        <p:nvSpPr>
          <p:cNvPr id="23563" name="Title 9"/>
          <p:cNvSpPr txBox="1">
            <a:spLocks/>
          </p:cNvSpPr>
          <p:nvPr/>
        </p:nvSpPr>
        <p:spPr bwMode="auto">
          <a:xfrm>
            <a:off x="4572000" y="3276600"/>
            <a:ext cx="266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1600" b="1">
                <a:solidFill>
                  <a:schemeClr val="tx2"/>
                </a:solidFill>
              </a:rPr>
              <a:t>Log c = log co – kt / 2.303</a:t>
            </a:r>
          </a:p>
          <a:p>
            <a:pPr eaLnBrk="0" hangingPunct="0"/>
            <a:r>
              <a:rPr lang="en-US" sz="1600" b="1">
                <a:solidFill>
                  <a:schemeClr val="tx2"/>
                </a:solidFill>
              </a:rPr>
              <a:t>Slope = c</a:t>
            </a:r>
            <a:r>
              <a:rPr lang="en-US" sz="1600" b="1" baseline="-25000">
                <a:solidFill>
                  <a:schemeClr val="tx2"/>
                </a:solidFill>
              </a:rPr>
              <a:t>1</a:t>
            </a:r>
            <a:r>
              <a:rPr lang="en-US" sz="1600" b="1">
                <a:solidFill>
                  <a:schemeClr val="tx2"/>
                </a:solidFill>
              </a:rPr>
              <a:t> – c</a:t>
            </a:r>
            <a:r>
              <a:rPr lang="en-US" sz="1600" b="1" baseline="-25000">
                <a:solidFill>
                  <a:schemeClr val="tx2"/>
                </a:solidFill>
              </a:rPr>
              <a:t>2</a:t>
            </a:r>
            <a:r>
              <a:rPr lang="en-US" sz="1600" b="1">
                <a:solidFill>
                  <a:schemeClr val="tx2"/>
                </a:solidFill>
              </a:rPr>
              <a:t> / t</a:t>
            </a:r>
            <a:r>
              <a:rPr lang="en-US" sz="1600" b="1" baseline="-25000">
                <a:solidFill>
                  <a:schemeClr val="tx2"/>
                </a:solidFill>
              </a:rPr>
              <a:t>1</a:t>
            </a:r>
            <a:r>
              <a:rPr lang="en-US" sz="1600" b="1">
                <a:solidFill>
                  <a:schemeClr val="tx2"/>
                </a:solidFill>
              </a:rPr>
              <a:t> – t</a:t>
            </a:r>
            <a:r>
              <a:rPr lang="en-US" sz="1600" b="1" baseline="-25000">
                <a:solidFill>
                  <a:schemeClr val="tx2"/>
                </a:solidFill>
              </a:rPr>
              <a:t>2</a:t>
            </a:r>
          </a:p>
          <a:p>
            <a:pPr eaLnBrk="0" hangingPunct="0"/>
            <a:r>
              <a:rPr lang="en-US" sz="1600" b="1">
                <a:solidFill>
                  <a:schemeClr val="tx2"/>
                </a:solidFill>
              </a:rPr>
              <a:t>Slope = -k / 2.303</a:t>
            </a:r>
          </a:p>
        </p:txBody>
      </p:sp>
      <p:sp>
        <p:nvSpPr>
          <p:cNvPr id="23564" name="Title 9"/>
          <p:cNvSpPr txBox="1">
            <a:spLocks/>
          </p:cNvSpPr>
          <p:nvPr/>
        </p:nvSpPr>
        <p:spPr bwMode="auto">
          <a:xfrm>
            <a:off x="1447800" y="6172200"/>
            <a:ext cx="411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1600" b="1">
                <a:solidFill>
                  <a:schemeClr val="tx2"/>
                </a:solidFill>
              </a:rPr>
              <a:t>Or use semi log paper</a:t>
            </a:r>
          </a:p>
        </p:txBody>
      </p:sp>
      <p:sp>
        <p:nvSpPr>
          <p:cNvPr id="23565" name="Text Box 14"/>
          <p:cNvSpPr txBox="1">
            <a:spLocks noChangeArrowheads="1"/>
          </p:cNvSpPr>
          <p:nvPr/>
        </p:nvSpPr>
        <p:spPr bwMode="auto">
          <a:xfrm>
            <a:off x="1143000" y="12954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3566" name="Text Box 15"/>
          <p:cNvSpPr txBox="1">
            <a:spLocks noChangeArrowheads="1"/>
          </p:cNvSpPr>
          <p:nvPr/>
        </p:nvSpPr>
        <p:spPr bwMode="auto">
          <a:xfrm>
            <a:off x="4267200" y="1295400"/>
            <a:ext cx="55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Lnc</a:t>
            </a:r>
          </a:p>
        </p:txBody>
      </p:sp>
      <p:sp>
        <p:nvSpPr>
          <p:cNvPr id="23567" name="Text Box 16"/>
          <p:cNvSpPr txBox="1">
            <a:spLocks noChangeArrowheads="1"/>
          </p:cNvSpPr>
          <p:nvPr/>
        </p:nvSpPr>
        <p:spPr bwMode="auto">
          <a:xfrm>
            <a:off x="2590800" y="426720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Logc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722</TotalTime>
  <Words>824</Words>
  <Application>Microsoft Office PowerPoint</Application>
  <PresentationFormat>On-screen Show (4:3)</PresentationFormat>
  <Paragraphs>293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Bookman Old Style</vt:lpstr>
      <vt:lpstr>Calibri</vt:lpstr>
      <vt:lpstr>Gill Sans MT</vt:lpstr>
      <vt:lpstr>Wingdings</vt:lpstr>
      <vt:lpstr>Wingdings 3</vt:lpstr>
      <vt:lpstr>Origin</vt:lpstr>
      <vt:lpstr>Penentuan umur obat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 = co e –kt Difficult to determine slope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Kegunaan rumus Arrhaenius</vt:lpstr>
      <vt:lpstr>Mentukan Q10</vt:lpstr>
      <vt:lpstr>PowerPoint Presentation</vt:lpstr>
      <vt:lpstr>PowerPoint Presentation</vt:lpstr>
      <vt:lpstr>PowerPoint Presentation</vt:lpstr>
      <vt:lpstr>Metode Q10 dalam penentuan Umur Obat</vt:lpstr>
      <vt:lpstr>PowerPoint Presentation</vt:lpstr>
      <vt:lpstr>PowerPoint Presentation</vt:lpstr>
      <vt:lpstr>PowerPoint Presentation</vt:lpstr>
      <vt:lpstr>Contoh Penggunaan Q10</vt:lpstr>
      <vt:lpstr>Jawab</vt:lpstr>
      <vt:lpstr>PowerPoint Presentation</vt:lpstr>
      <vt:lpstr>PowerPoint Presentation</vt:lpstr>
      <vt:lpstr>Metode Perkiraan Waktu Kadaluwarsa karena perubahan temperature</vt:lpstr>
      <vt:lpstr>Contoh: metode perkiraan t90 karena perubahan suhu</vt:lpstr>
      <vt:lpstr>PowerPoint Presentation</vt:lpstr>
      <vt:lpstr>PowerPoint Presentation</vt:lpstr>
      <vt:lpstr>Alhamdulillah…..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Penentuan umur obat</dc:title>
  <dc:creator>sabtanti</dc:creator>
  <cp:lastModifiedBy>ASUS</cp:lastModifiedBy>
  <cp:revision>69</cp:revision>
  <dcterms:created xsi:type="dcterms:W3CDTF">2013-12-17T00:32:24Z</dcterms:created>
  <dcterms:modified xsi:type="dcterms:W3CDTF">2016-12-21T22:22:23Z</dcterms:modified>
</cp:coreProperties>
</file>