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86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  <p:sldId id="273" r:id="rId25"/>
    <p:sldId id="274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647D2-BD68-4ED0-8047-82E605B43A2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202355-CB32-4197-9B65-DFB0E0AF428A}">
      <dgm:prSet phldrT="[Text]"/>
      <dgm:spPr/>
      <dgm:t>
        <a:bodyPr/>
        <a:lstStyle/>
        <a:p>
          <a:r>
            <a:rPr lang="en-US" dirty="0"/>
            <a:t>Modified Release (MR)</a:t>
          </a:r>
        </a:p>
      </dgm:t>
    </dgm:pt>
    <dgm:pt modelId="{21536635-3A21-439D-8F25-15354527CDF7}" type="parTrans" cxnId="{958F68F8-B030-4F76-A9A4-1D49C0F300DA}">
      <dgm:prSet/>
      <dgm:spPr/>
      <dgm:t>
        <a:bodyPr/>
        <a:lstStyle/>
        <a:p>
          <a:endParaRPr lang="en-US"/>
        </a:p>
      </dgm:t>
    </dgm:pt>
    <dgm:pt modelId="{15D4B924-0E5B-4101-8792-FC55385E7ABE}" type="sibTrans" cxnId="{958F68F8-B030-4F76-A9A4-1D49C0F300DA}">
      <dgm:prSet/>
      <dgm:spPr/>
      <dgm:t>
        <a:bodyPr/>
        <a:lstStyle/>
        <a:p>
          <a:endParaRPr lang="en-US"/>
        </a:p>
      </dgm:t>
    </dgm:pt>
    <dgm:pt modelId="{8E3DAB8E-8160-4F1C-931D-B07CD119B10C}">
      <dgm:prSet phldrT="[Text]"/>
      <dgm:spPr/>
      <dgm:t>
        <a:bodyPr/>
        <a:lstStyle/>
        <a:p>
          <a:r>
            <a:rPr lang="en-US" dirty="0"/>
            <a:t>Extended Release (ER)</a:t>
          </a:r>
        </a:p>
      </dgm:t>
    </dgm:pt>
    <dgm:pt modelId="{D414E79A-F14D-40F3-9B72-D46BBC84F9B5}" type="parTrans" cxnId="{91397A49-672C-4905-B141-A262E6BDFA5A}">
      <dgm:prSet/>
      <dgm:spPr/>
      <dgm:t>
        <a:bodyPr/>
        <a:lstStyle/>
        <a:p>
          <a:endParaRPr lang="en-US"/>
        </a:p>
      </dgm:t>
    </dgm:pt>
    <dgm:pt modelId="{89BC91CC-C98B-4B34-A7D2-A25DF8EE0024}" type="sibTrans" cxnId="{91397A49-672C-4905-B141-A262E6BDFA5A}">
      <dgm:prSet/>
      <dgm:spPr/>
      <dgm:t>
        <a:bodyPr/>
        <a:lstStyle/>
        <a:p>
          <a:endParaRPr lang="en-US"/>
        </a:p>
      </dgm:t>
    </dgm:pt>
    <dgm:pt modelId="{11E82DDC-9C67-4854-A1F8-CA84B1C3B0DF}">
      <dgm:prSet phldrT="[Text]"/>
      <dgm:spPr/>
      <dgm:t>
        <a:bodyPr/>
        <a:lstStyle/>
        <a:p>
          <a:r>
            <a:rPr lang="en-US" dirty="0"/>
            <a:t>Sustained Release</a:t>
          </a:r>
        </a:p>
      </dgm:t>
    </dgm:pt>
    <dgm:pt modelId="{1028A625-C0BD-471F-BD24-56828B0A234C}" type="parTrans" cxnId="{EDD24047-3E29-4F2E-9EE9-A0D2D2F34F6F}">
      <dgm:prSet/>
      <dgm:spPr/>
      <dgm:t>
        <a:bodyPr/>
        <a:lstStyle/>
        <a:p>
          <a:endParaRPr lang="en-US"/>
        </a:p>
      </dgm:t>
    </dgm:pt>
    <dgm:pt modelId="{FE7D715E-8DDD-41C8-BC62-F227A8DE2BB9}" type="sibTrans" cxnId="{EDD24047-3E29-4F2E-9EE9-A0D2D2F34F6F}">
      <dgm:prSet/>
      <dgm:spPr/>
      <dgm:t>
        <a:bodyPr/>
        <a:lstStyle/>
        <a:p>
          <a:endParaRPr lang="en-US"/>
        </a:p>
      </dgm:t>
    </dgm:pt>
    <dgm:pt modelId="{E0551CDB-74BF-4DBF-95EC-1D1C1579727F}">
      <dgm:prSet phldrT="[Text]"/>
      <dgm:spPr/>
      <dgm:t>
        <a:bodyPr/>
        <a:lstStyle/>
        <a:p>
          <a:r>
            <a:rPr lang="en-US" dirty="0"/>
            <a:t>Prolong Release</a:t>
          </a:r>
        </a:p>
      </dgm:t>
    </dgm:pt>
    <dgm:pt modelId="{28529B74-607C-4CBA-B996-C2F006648CB8}" type="parTrans" cxnId="{565290DD-368B-497A-8C4E-09E41711E882}">
      <dgm:prSet/>
      <dgm:spPr/>
      <dgm:t>
        <a:bodyPr/>
        <a:lstStyle/>
        <a:p>
          <a:endParaRPr lang="en-US"/>
        </a:p>
      </dgm:t>
    </dgm:pt>
    <dgm:pt modelId="{134442B5-1798-435B-9770-7C7BB2796913}" type="sibTrans" cxnId="{565290DD-368B-497A-8C4E-09E41711E882}">
      <dgm:prSet/>
      <dgm:spPr/>
      <dgm:t>
        <a:bodyPr/>
        <a:lstStyle/>
        <a:p>
          <a:endParaRPr lang="en-US"/>
        </a:p>
      </dgm:t>
    </dgm:pt>
    <dgm:pt modelId="{C456A891-5CD3-4A00-A85A-2D35F15C77FF}">
      <dgm:prSet phldrT="[Text]"/>
      <dgm:spPr/>
      <dgm:t>
        <a:bodyPr/>
        <a:lstStyle/>
        <a:p>
          <a:r>
            <a:rPr lang="en-US" dirty="0"/>
            <a:t>Delayed Release (DR)</a:t>
          </a:r>
        </a:p>
      </dgm:t>
    </dgm:pt>
    <dgm:pt modelId="{D40222EC-D493-4DC0-BA89-04E7F9B80190}" type="parTrans" cxnId="{DB94E085-C7B5-43C0-BF82-F82FA43DE372}">
      <dgm:prSet/>
      <dgm:spPr/>
      <dgm:t>
        <a:bodyPr/>
        <a:lstStyle/>
        <a:p>
          <a:endParaRPr lang="en-US"/>
        </a:p>
      </dgm:t>
    </dgm:pt>
    <dgm:pt modelId="{BFD1356A-0412-4B11-AC0A-2F0D0D993BBF}" type="sibTrans" cxnId="{DB94E085-C7B5-43C0-BF82-F82FA43DE372}">
      <dgm:prSet/>
      <dgm:spPr/>
      <dgm:t>
        <a:bodyPr/>
        <a:lstStyle/>
        <a:p>
          <a:endParaRPr lang="en-US"/>
        </a:p>
      </dgm:t>
    </dgm:pt>
    <dgm:pt modelId="{C2E2FEAD-1169-4A1F-B254-C8F70809CCC9}">
      <dgm:prSet/>
      <dgm:spPr/>
      <dgm:t>
        <a:bodyPr/>
        <a:lstStyle/>
        <a:p>
          <a:r>
            <a:rPr lang="en-US" dirty="0"/>
            <a:t>Controlled Release</a:t>
          </a:r>
        </a:p>
      </dgm:t>
    </dgm:pt>
    <dgm:pt modelId="{4200D2D1-012E-4BB0-9422-5F427A0FB001}" type="parTrans" cxnId="{5B6F8E10-A99F-4B05-AAD3-8E24567EB07D}">
      <dgm:prSet/>
      <dgm:spPr/>
      <dgm:t>
        <a:bodyPr/>
        <a:lstStyle/>
        <a:p>
          <a:endParaRPr lang="en-US"/>
        </a:p>
      </dgm:t>
    </dgm:pt>
    <dgm:pt modelId="{47131585-8622-493F-A660-11AAF7E52A16}" type="sibTrans" cxnId="{5B6F8E10-A99F-4B05-AAD3-8E24567EB07D}">
      <dgm:prSet/>
      <dgm:spPr/>
      <dgm:t>
        <a:bodyPr/>
        <a:lstStyle/>
        <a:p>
          <a:endParaRPr lang="en-US"/>
        </a:p>
      </dgm:t>
    </dgm:pt>
    <dgm:pt modelId="{C92E8579-611C-43F8-A2F9-684729A4053E}" type="pres">
      <dgm:prSet presAssocID="{C61647D2-BD68-4ED0-8047-82E605B43A2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DF1EE8-DC8B-4ABD-B7B2-C454D651C5D7}" type="pres">
      <dgm:prSet presAssocID="{C61647D2-BD68-4ED0-8047-82E605B43A20}" presName="hierFlow" presStyleCnt="0"/>
      <dgm:spPr/>
    </dgm:pt>
    <dgm:pt modelId="{401863F4-E00D-4FA3-92B8-8D00EC5985C2}" type="pres">
      <dgm:prSet presAssocID="{C61647D2-BD68-4ED0-8047-82E605B43A2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6866BE-01E8-423B-A8B8-9A1B8F6801F4}" type="pres">
      <dgm:prSet presAssocID="{F4202355-CB32-4197-9B65-DFB0E0AF428A}" presName="Name14" presStyleCnt="0"/>
      <dgm:spPr/>
    </dgm:pt>
    <dgm:pt modelId="{08EACE31-593D-4EBB-A972-8043B10B24C7}" type="pres">
      <dgm:prSet presAssocID="{F4202355-CB32-4197-9B65-DFB0E0AF428A}" presName="level1Shape" presStyleLbl="node0" presStyleIdx="0" presStyleCnt="1">
        <dgm:presLayoutVars>
          <dgm:chPref val="3"/>
        </dgm:presLayoutVars>
      </dgm:prSet>
      <dgm:spPr/>
    </dgm:pt>
    <dgm:pt modelId="{09A8BD51-3F71-4269-8943-C491300876FE}" type="pres">
      <dgm:prSet presAssocID="{F4202355-CB32-4197-9B65-DFB0E0AF428A}" presName="hierChild2" presStyleCnt="0"/>
      <dgm:spPr/>
    </dgm:pt>
    <dgm:pt modelId="{17808036-A5A4-4AB7-B78E-CF3C683C6566}" type="pres">
      <dgm:prSet presAssocID="{D414E79A-F14D-40F3-9B72-D46BBC84F9B5}" presName="Name19" presStyleLbl="parChTrans1D2" presStyleIdx="0" presStyleCnt="2"/>
      <dgm:spPr/>
    </dgm:pt>
    <dgm:pt modelId="{5036F6DE-C363-49EA-9978-693DEB09B41D}" type="pres">
      <dgm:prSet presAssocID="{8E3DAB8E-8160-4F1C-931D-B07CD119B10C}" presName="Name21" presStyleCnt="0"/>
      <dgm:spPr/>
    </dgm:pt>
    <dgm:pt modelId="{5475C519-986B-470D-84B1-FE41ED4902FE}" type="pres">
      <dgm:prSet presAssocID="{8E3DAB8E-8160-4F1C-931D-B07CD119B10C}" presName="level2Shape" presStyleLbl="node2" presStyleIdx="0" presStyleCnt="2"/>
      <dgm:spPr/>
    </dgm:pt>
    <dgm:pt modelId="{F44EE82B-EE1B-4184-85D7-57B8995C0EBC}" type="pres">
      <dgm:prSet presAssocID="{8E3DAB8E-8160-4F1C-931D-B07CD119B10C}" presName="hierChild3" presStyleCnt="0"/>
      <dgm:spPr/>
    </dgm:pt>
    <dgm:pt modelId="{8A4CAE11-8851-45CD-9F5F-5360E1BFBCCF}" type="pres">
      <dgm:prSet presAssocID="{1028A625-C0BD-471F-BD24-56828B0A234C}" presName="Name19" presStyleLbl="parChTrans1D3" presStyleIdx="0" presStyleCnt="3"/>
      <dgm:spPr/>
    </dgm:pt>
    <dgm:pt modelId="{038B69E1-1057-4747-A5A0-E22BA0087D48}" type="pres">
      <dgm:prSet presAssocID="{11E82DDC-9C67-4854-A1F8-CA84B1C3B0DF}" presName="Name21" presStyleCnt="0"/>
      <dgm:spPr/>
    </dgm:pt>
    <dgm:pt modelId="{2551D1AC-44A4-46A4-8F41-CFAF771DB72A}" type="pres">
      <dgm:prSet presAssocID="{11E82DDC-9C67-4854-A1F8-CA84B1C3B0DF}" presName="level2Shape" presStyleLbl="node3" presStyleIdx="0" presStyleCnt="3"/>
      <dgm:spPr/>
    </dgm:pt>
    <dgm:pt modelId="{91EFAB72-2F88-44CC-9317-E7385EACDD2F}" type="pres">
      <dgm:prSet presAssocID="{11E82DDC-9C67-4854-A1F8-CA84B1C3B0DF}" presName="hierChild3" presStyleCnt="0"/>
      <dgm:spPr/>
    </dgm:pt>
    <dgm:pt modelId="{1578E006-C7B5-4B70-8570-E160B16BEB90}" type="pres">
      <dgm:prSet presAssocID="{28529B74-607C-4CBA-B996-C2F006648CB8}" presName="Name19" presStyleLbl="parChTrans1D3" presStyleIdx="1" presStyleCnt="3"/>
      <dgm:spPr/>
    </dgm:pt>
    <dgm:pt modelId="{A8B6FA2F-AFB9-42EA-96E3-246671E84CF2}" type="pres">
      <dgm:prSet presAssocID="{E0551CDB-74BF-4DBF-95EC-1D1C1579727F}" presName="Name21" presStyleCnt="0"/>
      <dgm:spPr/>
    </dgm:pt>
    <dgm:pt modelId="{AC6B0DAA-1BAD-44C2-A3D4-477CD49A3AE1}" type="pres">
      <dgm:prSet presAssocID="{E0551CDB-74BF-4DBF-95EC-1D1C1579727F}" presName="level2Shape" presStyleLbl="node3" presStyleIdx="1" presStyleCnt="3"/>
      <dgm:spPr/>
    </dgm:pt>
    <dgm:pt modelId="{D7BAEA25-22B7-462A-9897-61B0E0368664}" type="pres">
      <dgm:prSet presAssocID="{E0551CDB-74BF-4DBF-95EC-1D1C1579727F}" presName="hierChild3" presStyleCnt="0"/>
      <dgm:spPr/>
    </dgm:pt>
    <dgm:pt modelId="{74F5E437-1FE5-4976-ABB5-84CC1E182501}" type="pres">
      <dgm:prSet presAssocID="{4200D2D1-012E-4BB0-9422-5F427A0FB001}" presName="Name19" presStyleLbl="parChTrans1D3" presStyleIdx="2" presStyleCnt="3"/>
      <dgm:spPr/>
    </dgm:pt>
    <dgm:pt modelId="{3C31B5B3-F6A5-4644-866E-9959C319C550}" type="pres">
      <dgm:prSet presAssocID="{C2E2FEAD-1169-4A1F-B254-C8F70809CCC9}" presName="Name21" presStyleCnt="0"/>
      <dgm:spPr/>
    </dgm:pt>
    <dgm:pt modelId="{2333CB75-AB49-45EA-9C50-9154B51BAC04}" type="pres">
      <dgm:prSet presAssocID="{C2E2FEAD-1169-4A1F-B254-C8F70809CCC9}" presName="level2Shape" presStyleLbl="node3" presStyleIdx="2" presStyleCnt="3"/>
      <dgm:spPr/>
    </dgm:pt>
    <dgm:pt modelId="{E7F87941-CF5B-477C-A218-362B1B628B23}" type="pres">
      <dgm:prSet presAssocID="{C2E2FEAD-1169-4A1F-B254-C8F70809CCC9}" presName="hierChild3" presStyleCnt="0"/>
      <dgm:spPr/>
    </dgm:pt>
    <dgm:pt modelId="{B74821EF-2E64-439A-AD5C-4A5DBCC5B012}" type="pres">
      <dgm:prSet presAssocID="{D40222EC-D493-4DC0-BA89-04E7F9B80190}" presName="Name19" presStyleLbl="parChTrans1D2" presStyleIdx="1" presStyleCnt="2"/>
      <dgm:spPr/>
    </dgm:pt>
    <dgm:pt modelId="{F1B6FE8E-066C-4F75-AF77-430D98C18B89}" type="pres">
      <dgm:prSet presAssocID="{C456A891-5CD3-4A00-A85A-2D35F15C77FF}" presName="Name21" presStyleCnt="0"/>
      <dgm:spPr/>
    </dgm:pt>
    <dgm:pt modelId="{117452EB-B26E-4BB1-8CCA-D86B836D4F7B}" type="pres">
      <dgm:prSet presAssocID="{C456A891-5CD3-4A00-A85A-2D35F15C77FF}" presName="level2Shape" presStyleLbl="node2" presStyleIdx="1" presStyleCnt="2"/>
      <dgm:spPr/>
    </dgm:pt>
    <dgm:pt modelId="{ED50B96C-990F-4194-BEBA-D4DAD8ECB1B4}" type="pres">
      <dgm:prSet presAssocID="{C456A891-5CD3-4A00-A85A-2D35F15C77FF}" presName="hierChild3" presStyleCnt="0"/>
      <dgm:spPr/>
    </dgm:pt>
    <dgm:pt modelId="{A56F0FD0-5D24-4FC9-A9C0-ECB1F4240764}" type="pres">
      <dgm:prSet presAssocID="{C61647D2-BD68-4ED0-8047-82E605B43A20}" presName="bgShapesFlow" presStyleCnt="0"/>
      <dgm:spPr/>
    </dgm:pt>
  </dgm:ptLst>
  <dgm:cxnLst>
    <dgm:cxn modelId="{A74BCF01-6006-4B7B-9B56-C014016FCA26}" type="presOf" srcId="{C456A891-5CD3-4A00-A85A-2D35F15C77FF}" destId="{117452EB-B26E-4BB1-8CCA-D86B836D4F7B}" srcOrd="0" destOrd="0" presId="urn:microsoft.com/office/officeart/2005/8/layout/hierarchy6"/>
    <dgm:cxn modelId="{5B6F8E10-A99F-4B05-AAD3-8E24567EB07D}" srcId="{8E3DAB8E-8160-4F1C-931D-B07CD119B10C}" destId="{C2E2FEAD-1169-4A1F-B254-C8F70809CCC9}" srcOrd="2" destOrd="0" parTransId="{4200D2D1-012E-4BB0-9422-5F427A0FB001}" sibTransId="{47131585-8622-493F-A660-11AAF7E52A16}"/>
    <dgm:cxn modelId="{934C7F2B-8745-4CB8-8C82-6873CA997462}" type="presOf" srcId="{C61647D2-BD68-4ED0-8047-82E605B43A20}" destId="{C92E8579-611C-43F8-A2F9-684729A4053E}" srcOrd="0" destOrd="0" presId="urn:microsoft.com/office/officeart/2005/8/layout/hierarchy6"/>
    <dgm:cxn modelId="{BF853A3B-A9CC-4452-B33D-8CD65E15500C}" type="presOf" srcId="{D414E79A-F14D-40F3-9B72-D46BBC84F9B5}" destId="{17808036-A5A4-4AB7-B78E-CF3C683C6566}" srcOrd="0" destOrd="0" presId="urn:microsoft.com/office/officeart/2005/8/layout/hierarchy6"/>
    <dgm:cxn modelId="{7CB25940-6981-4FF2-BBDC-FE6AA34A5E64}" type="presOf" srcId="{E0551CDB-74BF-4DBF-95EC-1D1C1579727F}" destId="{AC6B0DAA-1BAD-44C2-A3D4-477CD49A3AE1}" srcOrd="0" destOrd="0" presId="urn:microsoft.com/office/officeart/2005/8/layout/hierarchy6"/>
    <dgm:cxn modelId="{E9C69066-1CB1-471E-9788-A359F0F3BC18}" type="presOf" srcId="{28529B74-607C-4CBA-B996-C2F006648CB8}" destId="{1578E006-C7B5-4B70-8570-E160B16BEB90}" srcOrd="0" destOrd="0" presId="urn:microsoft.com/office/officeart/2005/8/layout/hierarchy6"/>
    <dgm:cxn modelId="{EDD24047-3E29-4F2E-9EE9-A0D2D2F34F6F}" srcId="{8E3DAB8E-8160-4F1C-931D-B07CD119B10C}" destId="{11E82DDC-9C67-4854-A1F8-CA84B1C3B0DF}" srcOrd="0" destOrd="0" parTransId="{1028A625-C0BD-471F-BD24-56828B0A234C}" sibTransId="{FE7D715E-8DDD-41C8-BC62-F227A8DE2BB9}"/>
    <dgm:cxn modelId="{91397A49-672C-4905-B141-A262E6BDFA5A}" srcId="{F4202355-CB32-4197-9B65-DFB0E0AF428A}" destId="{8E3DAB8E-8160-4F1C-931D-B07CD119B10C}" srcOrd="0" destOrd="0" parTransId="{D414E79A-F14D-40F3-9B72-D46BBC84F9B5}" sibTransId="{89BC91CC-C98B-4B34-A7D2-A25DF8EE0024}"/>
    <dgm:cxn modelId="{88B28173-B5F7-4FAD-BEC1-48093BA72843}" type="presOf" srcId="{4200D2D1-012E-4BB0-9422-5F427A0FB001}" destId="{74F5E437-1FE5-4976-ABB5-84CC1E182501}" srcOrd="0" destOrd="0" presId="urn:microsoft.com/office/officeart/2005/8/layout/hierarchy6"/>
    <dgm:cxn modelId="{7588BA53-0CF9-4C27-8595-28E42486A420}" type="presOf" srcId="{11E82DDC-9C67-4854-A1F8-CA84B1C3B0DF}" destId="{2551D1AC-44A4-46A4-8F41-CFAF771DB72A}" srcOrd="0" destOrd="0" presId="urn:microsoft.com/office/officeart/2005/8/layout/hierarchy6"/>
    <dgm:cxn modelId="{DB94E085-C7B5-43C0-BF82-F82FA43DE372}" srcId="{F4202355-CB32-4197-9B65-DFB0E0AF428A}" destId="{C456A891-5CD3-4A00-A85A-2D35F15C77FF}" srcOrd="1" destOrd="0" parTransId="{D40222EC-D493-4DC0-BA89-04E7F9B80190}" sibTransId="{BFD1356A-0412-4B11-AC0A-2F0D0D993BBF}"/>
    <dgm:cxn modelId="{EDE5718F-2417-44E4-AFA4-0046FD10E8EB}" type="presOf" srcId="{1028A625-C0BD-471F-BD24-56828B0A234C}" destId="{8A4CAE11-8851-45CD-9F5F-5360E1BFBCCF}" srcOrd="0" destOrd="0" presId="urn:microsoft.com/office/officeart/2005/8/layout/hierarchy6"/>
    <dgm:cxn modelId="{9D2C55B5-64E9-4270-8790-48596B8AE533}" type="presOf" srcId="{C2E2FEAD-1169-4A1F-B254-C8F70809CCC9}" destId="{2333CB75-AB49-45EA-9C50-9154B51BAC04}" srcOrd="0" destOrd="0" presId="urn:microsoft.com/office/officeart/2005/8/layout/hierarchy6"/>
    <dgm:cxn modelId="{5670F8CF-9011-493F-9DDC-CF6AE0E81D23}" type="presOf" srcId="{8E3DAB8E-8160-4F1C-931D-B07CD119B10C}" destId="{5475C519-986B-470D-84B1-FE41ED4902FE}" srcOrd="0" destOrd="0" presId="urn:microsoft.com/office/officeart/2005/8/layout/hierarchy6"/>
    <dgm:cxn modelId="{8DD005D4-81AE-4648-9E4E-07F7C05C628A}" type="presOf" srcId="{F4202355-CB32-4197-9B65-DFB0E0AF428A}" destId="{08EACE31-593D-4EBB-A972-8043B10B24C7}" srcOrd="0" destOrd="0" presId="urn:microsoft.com/office/officeart/2005/8/layout/hierarchy6"/>
    <dgm:cxn modelId="{FE7288DB-FA7B-4728-A40A-2EE467AC1EE3}" type="presOf" srcId="{D40222EC-D493-4DC0-BA89-04E7F9B80190}" destId="{B74821EF-2E64-439A-AD5C-4A5DBCC5B012}" srcOrd="0" destOrd="0" presId="urn:microsoft.com/office/officeart/2005/8/layout/hierarchy6"/>
    <dgm:cxn modelId="{565290DD-368B-497A-8C4E-09E41711E882}" srcId="{8E3DAB8E-8160-4F1C-931D-B07CD119B10C}" destId="{E0551CDB-74BF-4DBF-95EC-1D1C1579727F}" srcOrd="1" destOrd="0" parTransId="{28529B74-607C-4CBA-B996-C2F006648CB8}" sibTransId="{134442B5-1798-435B-9770-7C7BB2796913}"/>
    <dgm:cxn modelId="{958F68F8-B030-4F76-A9A4-1D49C0F300DA}" srcId="{C61647D2-BD68-4ED0-8047-82E605B43A20}" destId="{F4202355-CB32-4197-9B65-DFB0E0AF428A}" srcOrd="0" destOrd="0" parTransId="{21536635-3A21-439D-8F25-15354527CDF7}" sibTransId="{15D4B924-0E5B-4101-8792-FC55385E7ABE}"/>
    <dgm:cxn modelId="{8B0FF545-25B0-43EE-98BB-3C983CB56C74}" type="presParOf" srcId="{C92E8579-611C-43F8-A2F9-684729A4053E}" destId="{CFDF1EE8-DC8B-4ABD-B7B2-C454D651C5D7}" srcOrd="0" destOrd="0" presId="urn:microsoft.com/office/officeart/2005/8/layout/hierarchy6"/>
    <dgm:cxn modelId="{5AF28BA4-43FC-49E3-975B-F61171C1F59E}" type="presParOf" srcId="{CFDF1EE8-DC8B-4ABD-B7B2-C454D651C5D7}" destId="{401863F4-E00D-4FA3-92B8-8D00EC5985C2}" srcOrd="0" destOrd="0" presId="urn:microsoft.com/office/officeart/2005/8/layout/hierarchy6"/>
    <dgm:cxn modelId="{0D872485-F05F-41D1-B041-D02160B28D7E}" type="presParOf" srcId="{401863F4-E00D-4FA3-92B8-8D00EC5985C2}" destId="{8B6866BE-01E8-423B-A8B8-9A1B8F6801F4}" srcOrd="0" destOrd="0" presId="urn:microsoft.com/office/officeart/2005/8/layout/hierarchy6"/>
    <dgm:cxn modelId="{27E250D4-C485-43D1-A4A8-27727A1779D3}" type="presParOf" srcId="{8B6866BE-01E8-423B-A8B8-9A1B8F6801F4}" destId="{08EACE31-593D-4EBB-A972-8043B10B24C7}" srcOrd="0" destOrd="0" presId="urn:microsoft.com/office/officeart/2005/8/layout/hierarchy6"/>
    <dgm:cxn modelId="{76940E8D-5BD4-4E1A-A159-384125343F6B}" type="presParOf" srcId="{8B6866BE-01E8-423B-A8B8-9A1B8F6801F4}" destId="{09A8BD51-3F71-4269-8943-C491300876FE}" srcOrd="1" destOrd="0" presId="urn:microsoft.com/office/officeart/2005/8/layout/hierarchy6"/>
    <dgm:cxn modelId="{5F3ABAB6-4F50-4312-ABAF-04D3B467113E}" type="presParOf" srcId="{09A8BD51-3F71-4269-8943-C491300876FE}" destId="{17808036-A5A4-4AB7-B78E-CF3C683C6566}" srcOrd="0" destOrd="0" presId="urn:microsoft.com/office/officeart/2005/8/layout/hierarchy6"/>
    <dgm:cxn modelId="{07A27FE3-0E06-4186-B30F-0009E6CC16BF}" type="presParOf" srcId="{09A8BD51-3F71-4269-8943-C491300876FE}" destId="{5036F6DE-C363-49EA-9978-693DEB09B41D}" srcOrd="1" destOrd="0" presId="urn:microsoft.com/office/officeart/2005/8/layout/hierarchy6"/>
    <dgm:cxn modelId="{F9BF13F7-DC00-4740-802D-691D7FCC0A4B}" type="presParOf" srcId="{5036F6DE-C363-49EA-9978-693DEB09B41D}" destId="{5475C519-986B-470D-84B1-FE41ED4902FE}" srcOrd="0" destOrd="0" presId="urn:microsoft.com/office/officeart/2005/8/layout/hierarchy6"/>
    <dgm:cxn modelId="{049422FD-C431-4D49-A231-3286944642E7}" type="presParOf" srcId="{5036F6DE-C363-49EA-9978-693DEB09B41D}" destId="{F44EE82B-EE1B-4184-85D7-57B8995C0EBC}" srcOrd="1" destOrd="0" presId="urn:microsoft.com/office/officeart/2005/8/layout/hierarchy6"/>
    <dgm:cxn modelId="{BABA57CF-FDC0-4926-8D79-122CF2BAEBAC}" type="presParOf" srcId="{F44EE82B-EE1B-4184-85D7-57B8995C0EBC}" destId="{8A4CAE11-8851-45CD-9F5F-5360E1BFBCCF}" srcOrd="0" destOrd="0" presId="urn:microsoft.com/office/officeart/2005/8/layout/hierarchy6"/>
    <dgm:cxn modelId="{47729BBC-D392-41BB-90DF-777B1A0FBBAD}" type="presParOf" srcId="{F44EE82B-EE1B-4184-85D7-57B8995C0EBC}" destId="{038B69E1-1057-4747-A5A0-E22BA0087D48}" srcOrd="1" destOrd="0" presId="urn:microsoft.com/office/officeart/2005/8/layout/hierarchy6"/>
    <dgm:cxn modelId="{C29099C1-444E-4CB8-8B36-F285026B3355}" type="presParOf" srcId="{038B69E1-1057-4747-A5A0-E22BA0087D48}" destId="{2551D1AC-44A4-46A4-8F41-CFAF771DB72A}" srcOrd="0" destOrd="0" presId="urn:microsoft.com/office/officeart/2005/8/layout/hierarchy6"/>
    <dgm:cxn modelId="{0A4A2D76-49AC-40BF-8992-54DCACD349B6}" type="presParOf" srcId="{038B69E1-1057-4747-A5A0-E22BA0087D48}" destId="{91EFAB72-2F88-44CC-9317-E7385EACDD2F}" srcOrd="1" destOrd="0" presId="urn:microsoft.com/office/officeart/2005/8/layout/hierarchy6"/>
    <dgm:cxn modelId="{795B7E95-187A-4F51-8126-4F2D7D0684D4}" type="presParOf" srcId="{F44EE82B-EE1B-4184-85D7-57B8995C0EBC}" destId="{1578E006-C7B5-4B70-8570-E160B16BEB90}" srcOrd="2" destOrd="0" presId="urn:microsoft.com/office/officeart/2005/8/layout/hierarchy6"/>
    <dgm:cxn modelId="{8C3DC3FE-83C0-4A9F-983C-37F3A89555A0}" type="presParOf" srcId="{F44EE82B-EE1B-4184-85D7-57B8995C0EBC}" destId="{A8B6FA2F-AFB9-42EA-96E3-246671E84CF2}" srcOrd="3" destOrd="0" presId="urn:microsoft.com/office/officeart/2005/8/layout/hierarchy6"/>
    <dgm:cxn modelId="{8169E800-299B-4D48-A931-47313B37C37D}" type="presParOf" srcId="{A8B6FA2F-AFB9-42EA-96E3-246671E84CF2}" destId="{AC6B0DAA-1BAD-44C2-A3D4-477CD49A3AE1}" srcOrd="0" destOrd="0" presId="urn:microsoft.com/office/officeart/2005/8/layout/hierarchy6"/>
    <dgm:cxn modelId="{F41E0111-76F6-4A4C-BCAA-95EE8EF86270}" type="presParOf" srcId="{A8B6FA2F-AFB9-42EA-96E3-246671E84CF2}" destId="{D7BAEA25-22B7-462A-9897-61B0E0368664}" srcOrd="1" destOrd="0" presId="urn:microsoft.com/office/officeart/2005/8/layout/hierarchy6"/>
    <dgm:cxn modelId="{1A9AC5CB-ADAF-47CF-8422-4C8ABA061228}" type="presParOf" srcId="{F44EE82B-EE1B-4184-85D7-57B8995C0EBC}" destId="{74F5E437-1FE5-4976-ABB5-84CC1E182501}" srcOrd="4" destOrd="0" presId="urn:microsoft.com/office/officeart/2005/8/layout/hierarchy6"/>
    <dgm:cxn modelId="{7F20B0CA-F34A-4E71-98E6-1715FB344C39}" type="presParOf" srcId="{F44EE82B-EE1B-4184-85D7-57B8995C0EBC}" destId="{3C31B5B3-F6A5-4644-866E-9959C319C550}" srcOrd="5" destOrd="0" presId="urn:microsoft.com/office/officeart/2005/8/layout/hierarchy6"/>
    <dgm:cxn modelId="{54D59F86-E55F-4697-B755-AAB3E828D20C}" type="presParOf" srcId="{3C31B5B3-F6A5-4644-866E-9959C319C550}" destId="{2333CB75-AB49-45EA-9C50-9154B51BAC04}" srcOrd="0" destOrd="0" presId="urn:microsoft.com/office/officeart/2005/8/layout/hierarchy6"/>
    <dgm:cxn modelId="{0C6EC83F-ED7C-4428-B783-B537F6C208EE}" type="presParOf" srcId="{3C31B5B3-F6A5-4644-866E-9959C319C550}" destId="{E7F87941-CF5B-477C-A218-362B1B628B23}" srcOrd="1" destOrd="0" presId="urn:microsoft.com/office/officeart/2005/8/layout/hierarchy6"/>
    <dgm:cxn modelId="{798A5C31-73B5-4B95-A0CB-D5739EF26410}" type="presParOf" srcId="{09A8BD51-3F71-4269-8943-C491300876FE}" destId="{B74821EF-2E64-439A-AD5C-4A5DBCC5B012}" srcOrd="2" destOrd="0" presId="urn:microsoft.com/office/officeart/2005/8/layout/hierarchy6"/>
    <dgm:cxn modelId="{A133E97A-2C28-445F-8F6D-E50DC83CFCAE}" type="presParOf" srcId="{09A8BD51-3F71-4269-8943-C491300876FE}" destId="{F1B6FE8E-066C-4F75-AF77-430D98C18B89}" srcOrd="3" destOrd="0" presId="urn:microsoft.com/office/officeart/2005/8/layout/hierarchy6"/>
    <dgm:cxn modelId="{01C34307-C898-4DC7-BD50-424560AC787C}" type="presParOf" srcId="{F1B6FE8E-066C-4F75-AF77-430D98C18B89}" destId="{117452EB-B26E-4BB1-8CCA-D86B836D4F7B}" srcOrd="0" destOrd="0" presId="urn:microsoft.com/office/officeart/2005/8/layout/hierarchy6"/>
    <dgm:cxn modelId="{016528D0-ADD9-493B-8006-F6242E513302}" type="presParOf" srcId="{F1B6FE8E-066C-4F75-AF77-430D98C18B89}" destId="{ED50B96C-990F-4194-BEBA-D4DAD8ECB1B4}" srcOrd="1" destOrd="0" presId="urn:microsoft.com/office/officeart/2005/8/layout/hierarchy6"/>
    <dgm:cxn modelId="{9650EA71-CFCA-4666-A85D-A2C32F61DA3C}" type="presParOf" srcId="{C92E8579-611C-43F8-A2F9-684729A4053E}" destId="{A56F0FD0-5D24-4FC9-A9C0-ECB1F424076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ACE31-593D-4EBB-A972-8043B10B24C7}">
      <dsp:nvSpPr>
        <dsp:cNvPr id="0" name=""/>
        <dsp:cNvSpPr/>
      </dsp:nvSpPr>
      <dsp:spPr>
        <a:xfrm>
          <a:off x="5515427" y="151"/>
          <a:ext cx="1717513" cy="1145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Modified Release (MR)</a:t>
          </a:r>
        </a:p>
      </dsp:txBody>
      <dsp:txXfrm>
        <a:off x="5548963" y="33687"/>
        <a:ext cx="1650441" cy="1077937"/>
      </dsp:txXfrm>
    </dsp:sp>
    <dsp:sp modelId="{17808036-A5A4-4AB7-B78E-CF3C683C6566}">
      <dsp:nvSpPr>
        <dsp:cNvPr id="0" name=""/>
        <dsp:cNvSpPr/>
      </dsp:nvSpPr>
      <dsp:spPr>
        <a:xfrm>
          <a:off x="5257800" y="1145160"/>
          <a:ext cx="1116383" cy="458003"/>
        </a:xfrm>
        <a:custGeom>
          <a:avLst/>
          <a:gdLst/>
          <a:ahLst/>
          <a:cxnLst/>
          <a:rect l="0" t="0" r="0" b="0"/>
          <a:pathLst>
            <a:path>
              <a:moveTo>
                <a:pt x="1116383" y="0"/>
              </a:moveTo>
              <a:lnTo>
                <a:pt x="1116383" y="229001"/>
              </a:lnTo>
              <a:lnTo>
                <a:pt x="0" y="229001"/>
              </a:lnTo>
              <a:lnTo>
                <a:pt x="0" y="458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5C519-986B-470D-84B1-FE41ED4902FE}">
      <dsp:nvSpPr>
        <dsp:cNvPr id="0" name=""/>
        <dsp:cNvSpPr/>
      </dsp:nvSpPr>
      <dsp:spPr>
        <a:xfrm>
          <a:off x="4399043" y="1603164"/>
          <a:ext cx="1717513" cy="1145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Extended Release (ER)</a:t>
          </a:r>
        </a:p>
      </dsp:txBody>
      <dsp:txXfrm>
        <a:off x="4432579" y="1636700"/>
        <a:ext cx="1650441" cy="1077937"/>
      </dsp:txXfrm>
    </dsp:sp>
    <dsp:sp modelId="{8A4CAE11-8851-45CD-9F5F-5360E1BFBCCF}">
      <dsp:nvSpPr>
        <dsp:cNvPr id="0" name=""/>
        <dsp:cNvSpPr/>
      </dsp:nvSpPr>
      <dsp:spPr>
        <a:xfrm>
          <a:off x="3025032" y="2748173"/>
          <a:ext cx="2232767" cy="458003"/>
        </a:xfrm>
        <a:custGeom>
          <a:avLst/>
          <a:gdLst/>
          <a:ahLst/>
          <a:cxnLst/>
          <a:rect l="0" t="0" r="0" b="0"/>
          <a:pathLst>
            <a:path>
              <a:moveTo>
                <a:pt x="2232767" y="0"/>
              </a:moveTo>
              <a:lnTo>
                <a:pt x="2232767" y="229001"/>
              </a:lnTo>
              <a:lnTo>
                <a:pt x="0" y="229001"/>
              </a:lnTo>
              <a:lnTo>
                <a:pt x="0" y="4580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1D1AC-44A4-46A4-8F41-CFAF771DB72A}">
      <dsp:nvSpPr>
        <dsp:cNvPr id="0" name=""/>
        <dsp:cNvSpPr/>
      </dsp:nvSpPr>
      <dsp:spPr>
        <a:xfrm>
          <a:off x="2166275" y="3206177"/>
          <a:ext cx="1717513" cy="1145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Sustained Release</a:t>
          </a:r>
        </a:p>
      </dsp:txBody>
      <dsp:txXfrm>
        <a:off x="2199811" y="3239713"/>
        <a:ext cx="1650441" cy="1077937"/>
      </dsp:txXfrm>
    </dsp:sp>
    <dsp:sp modelId="{1578E006-C7B5-4B70-8570-E160B16BEB90}">
      <dsp:nvSpPr>
        <dsp:cNvPr id="0" name=""/>
        <dsp:cNvSpPr/>
      </dsp:nvSpPr>
      <dsp:spPr>
        <a:xfrm>
          <a:off x="5212080" y="2748173"/>
          <a:ext cx="91440" cy="458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0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B0DAA-1BAD-44C2-A3D4-477CD49A3AE1}">
      <dsp:nvSpPr>
        <dsp:cNvPr id="0" name=""/>
        <dsp:cNvSpPr/>
      </dsp:nvSpPr>
      <dsp:spPr>
        <a:xfrm>
          <a:off x="4399043" y="3206177"/>
          <a:ext cx="1717513" cy="1145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Prolong Release</a:t>
          </a:r>
        </a:p>
      </dsp:txBody>
      <dsp:txXfrm>
        <a:off x="4432579" y="3239713"/>
        <a:ext cx="1650441" cy="1077937"/>
      </dsp:txXfrm>
    </dsp:sp>
    <dsp:sp modelId="{74F5E437-1FE5-4976-ABB5-84CC1E182501}">
      <dsp:nvSpPr>
        <dsp:cNvPr id="0" name=""/>
        <dsp:cNvSpPr/>
      </dsp:nvSpPr>
      <dsp:spPr>
        <a:xfrm>
          <a:off x="5257800" y="2748173"/>
          <a:ext cx="2232767" cy="45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01"/>
              </a:lnTo>
              <a:lnTo>
                <a:pt x="2232767" y="229001"/>
              </a:lnTo>
              <a:lnTo>
                <a:pt x="2232767" y="4580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3CB75-AB49-45EA-9C50-9154B51BAC04}">
      <dsp:nvSpPr>
        <dsp:cNvPr id="0" name=""/>
        <dsp:cNvSpPr/>
      </dsp:nvSpPr>
      <dsp:spPr>
        <a:xfrm>
          <a:off x="6631811" y="3206177"/>
          <a:ext cx="1717513" cy="1145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Controlled Release</a:t>
          </a:r>
        </a:p>
      </dsp:txBody>
      <dsp:txXfrm>
        <a:off x="6665347" y="3239713"/>
        <a:ext cx="1650441" cy="1077937"/>
      </dsp:txXfrm>
    </dsp:sp>
    <dsp:sp modelId="{B74821EF-2E64-439A-AD5C-4A5DBCC5B012}">
      <dsp:nvSpPr>
        <dsp:cNvPr id="0" name=""/>
        <dsp:cNvSpPr/>
      </dsp:nvSpPr>
      <dsp:spPr>
        <a:xfrm>
          <a:off x="6374183" y="1145160"/>
          <a:ext cx="1116383" cy="45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01"/>
              </a:lnTo>
              <a:lnTo>
                <a:pt x="1116383" y="229001"/>
              </a:lnTo>
              <a:lnTo>
                <a:pt x="1116383" y="458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452EB-B26E-4BB1-8CCA-D86B836D4F7B}">
      <dsp:nvSpPr>
        <dsp:cNvPr id="0" name=""/>
        <dsp:cNvSpPr/>
      </dsp:nvSpPr>
      <dsp:spPr>
        <a:xfrm>
          <a:off x="6631811" y="1603164"/>
          <a:ext cx="1717513" cy="1145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Delayed Release (DR)</a:t>
          </a:r>
        </a:p>
      </dsp:txBody>
      <dsp:txXfrm>
        <a:off x="6665347" y="1636700"/>
        <a:ext cx="1650441" cy="107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215F-B998-44A3-A648-B2463319F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10ECF-1BC0-4166-9177-C607F5D45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5BC0-C442-4486-B306-FBD241FA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A07F2-61AE-4887-B126-604D0B2B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B7DD-CCBC-40F6-8CDE-6F981B53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EBFC-C776-48F8-89CF-2FDE9C25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FACAD-4EF3-4169-B85B-EC0B4D056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41509-EE17-44A7-8A57-CD3D955D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971A-BBA0-43E2-890A-C730E6DB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B2E1A-3A47-4C6C-8B87-4500F0DE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B0B95-15CE-4566-9D4E-427EC5778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472F4-F451-4255-B93B-161FA0FD2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C1ED0-93F1-40AD-8B78-617B2562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424A6-6429-4784-BDEB-37AC601C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B610C-1610-4333-856B-946796F3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1BDD-3CF7-4CC9-9601-4DD5015F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72D9-EC6A-4C60-9E55-ED3C70AF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4E5B-DFA2-4D1C-AC4F-067853A9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7845-8780-43B4-82CB-0EFA6EAA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445EF-A1B2-480C-9C9F-24AA8B76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68E4-CAA0-47FA-9A1A-AF03067B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4F22F-BDC3-4652-8D87-D9141FA39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86812-E09E-407F-975A-DF849EC8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ED97F-B440-4D25-8213-22754D61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DB337-25BA-4BC4-9108-768F8919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081A-E7F2-47FF-8A86-D2ED86EC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DACC-ECD4-422D-99DB-E6499625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E8409-7F69-4E9E-91E9-6AC466A3E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B2F1E-687B-4DBE-BD29-396D3F49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9DF01-2207-4610-AB3B-D8AAAEE0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627EC-5902-486D-8932-2B510C3E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5232-C6B3-4920-AC9D-500E4068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A82DB-DF1F-476B-876F-0951F809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8755F-7675-4131-BF16-1E05EF92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A09BC-C5FE-4544-B7CB-67FFCB15C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47E99-8E57-46D5-AD4D-351483DD6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42142-0424-41F6-BEAA-4E541C37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D891B-504A-4248-AF03-8F08F303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E9E17-10D5-4FDF-B6F9-FAF370F1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3F3E-BE88-4E9A-97EC-1E5C7EFA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27465-7880-493D-AA50-93E06DA3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BDA36-0090-4E78-B76F-4461A6A3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0CF1-0832-4F43-83EA-E0F51D99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E6FF5-A6F0-4568-8261-2388AA8B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E34FD-3FC6-47EB-9B84-E679A0D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1CF6D-05AE-4113-8390-328F52C2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70F1-50AB-4EBB-8DD0-8CC4B96C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848DF-E7E9-4903-8261-C0F49F92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D23FF-B5A2-46BA-8E47-CF5D2ECCD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B4CD1-E77E-4CEF-9DAE-341BCCD6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197A2-12E5-419E-9AB0-A9F2E070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CFA7-05DE-4C0D-B5B8-D44BE0BD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5910-2D85-486F-A86F-56387B0E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0899D-CCF8-42DC-A963-9C334EEB8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2A7B9-F564-4863-9C06-5CFA990B0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554E-FF61-450F-B460-F71300F0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D5473-6F8C-478A-A67A-98F98EC8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A4237-A6FF-4D2D-9125-E9840681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4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72C87E-2C6F-49F0-A2D6-BE3AA7A6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5B477-B62A-4A3F-A8AA-7442FA74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BFBCB-7617-4791-8BC2-E320BF2E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6609-5BF6-4491-AD2A-DD37328ADC8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E07B-9B86-4F56-8729-178712A11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C18CC-41F1-495D-B02F-0D106B30F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93C9-E8B1-4E77-92D8-6FA1AFAF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26BA7-6EED-4EBB-87BE-3973A30A4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7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03C6E-1476-40F8-B844-00930C50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446820" cy="2792091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SISTEM PENGHANTARAN OBAT (SPO), MODIFIED RELEASE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E8F9A-52BF-4BD9-9D61-4BB96D9DC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Vella </a:t>
            </a:r>
            <a:r>
              <a:rPr lang="en-US" sz="2000" b="1" dirty="0" err="1"/>
              <a:t>Lailli</a:t>
            </a:r>
            <a:r>
              <a:rPr lang="en-US" sz="2000" b="1" dirty="0"/>
              <a:t> Damarwati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2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C00F-48B8-4F18-AEFC-BB5FA620C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Extended Release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/>
              <a:t>Sediaan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/>
              <a:t>pelepasan</a:t>
            </a:r>
            <a:r>
              <a:rPr lang="en-US" sz="2400" b="1" dirty="0"/>
              <a:t> yang </a:t>
            </a:r>
            <a:r>
              <a:rPr lang="en-US" sz="2400" b="1" dirty="0" err="1"/>
              <a:t>diperpanjang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sediaan</a:t>
            </a:r>
            <a:r>
              <a:rPr lang="en-US" sz="2400" dirty="0"/>
              <a:t> yang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b="1" dirty="0" err="1"/>
              <a:t>frekuensi</a:t>
            </a:r>
            <a:r>
              <a:rPr lang="en-US" sz="2400" b="1" dirty="0"/>
              <a:t> </a:t>
            </a:r>
            <a:r>
              <a:rPr lang="en-US" sz="2400" b="1" dirty="0" err="1"/>
              <a:t>pemberiannya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dikurangi</a:t>
            </a:r>
            <a:r>
              <a:rPr lang="en-US" sz="2400" b="1" dirty="0"/>
              <a:t> paling </a:t>
            </a:r>
            <a:r>
              <a:rPr lang="en-US" sz="2400" b="1" dirty="0" err="1"/>
              <a:t>sedikit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kali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sediaan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b="1" dirty="0"/>
              <a:t>Delayed Release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/>
              <a:t>Sediaan</a:t>
            </a:r>
            <a:r>
              <a:rPr lang="en-US" sz="2400" dirty="0"/>
              <a:t> </a:t>
            </a:r>
            <a:r>
              <a:rPr lang="en-US" sz="2400" dirty="0" err="1"/>
              <a:t>lepas</a:t>
            </a:r>
            <a:r>
              <a:rPr lang="en-US" sz="2400" dirty="0"/>
              <a:t> </a:t>
            </a:r>
            <a:r>
              <a:rPr lang="en-US" sz="2400" dirty="0" err="1"/>
              <a:t>tunda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sediaan</a:t>
            </a:r>
            <a:r>
              <a:rPr lang="en-US" sz="2400" b="1" dirty="0"/>
              <a:t> yang </a:t>
            </a:r>
            <a:r>
              <a:rPr lang="en-US" sz="2400" b="1" dirty="0" err="1"/>
              <a:t>melepaskan</a:t>
            </a:r>
            <a:r>
              <a:rPr lang="en-US" sz="2400" b="1" dirty="0"/>
              <a:t> </a:t>
            </a:r>
            <a:r>
              <a:rPr lang="en-US" sz="2400" b="1" dirty="0" err="1"/>
              <a:t>zat</a:t>
            </a:r>
            <a:r>
              <a:rPr lang="en-US" sz="2400" b="1" dirty="0"/>
              <a:t> </a:t>
            </a:r>
            <a:r>
              <a:rPr lang="en-US" sz="2400" b="1" dirty="0" err="1"/>
              <a:t>aktifnya</a:t>
            </a:r>
            <a:r>
              <a:rPr lang="en-US" sz="2400" b="1" dirty="0"/>
              <a:t> pada </a:t>
            </a:r>
            <a:r>
              <a:rPr lang="en-US" sz="2400" b="1" dirty="0" err="1"/>
              <a:t>waktu</a:t>
            </a:r>
            <a:r>
              <a:rPr lang="en-US" sz="2400" b="1" dirty="0"/>
              <a:t> yang </a:t>
            </a:r>
            <a:r>
              <a:rPr lang="en-US" sz="2400" b="1" dirty="0" err="1"/>
              <a:t>tertunda</a:t>
            </a:r>
            <a:r>
              <a:rPr lang="en-US" sz="2400" dirty="0"/>
              <a:t>. </a:t>
            </a:r>
            <a:r>
              <a:rPr lang="en-US" sz="2400" dirty="0" err="1"/>
              <a:t>Sediaan</a:t>
            </a:r>
            <a:r>
              <a:rPr lang="en-US" sz="2400" dirty="0"/>
              <a:t> </a:t>
            </a:r>
            <a:r>
              <a:rPr lang="en-US" sz="2400" dirty="0" err="1"/>
              <a:t>lepas</a:t>
            </a:r>
            <a:r>
              <a:rPr lang="en-US" sz="2400" dirty="0"/>
              <a:t> </a:t>
            </a:r>
            <a:r>
              <a:rPr lang="en-US" sz="2400" dirty="0" err="1"/>
              <a:t>tunda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b="1" dirty="0" err="1"/>
              <a:t>efek</a:t>
            </a:r>
            <a:r>
              <a:rPr lang="en-US" sz="2400" b="1" dirty="0"/>
              <a:t> </a:t>
            </a:r>
            <a:r>
              <a:rPr lang="en-US" sz="2400" b="1" dirty="0" err="1"/>
              <a:t>lokal</a:t>
            </a:r>
            <a:r>
              <a:rPr lang="en-US" sz="2400" b="1" dirty="0"/>
              <a:t> di usu</a:t>
            </a:r>
            <a:r>
              <a:rPr lang="en-US" sz="2400" dirty="0"/>
              <a:t>s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lambung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diinginkan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43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72BC-B784-467B-9F0C-FCC41C6B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KELEBIHAN MODIFIED RELEASE (MR)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23FE-8317-4840-A1A4-DC9A2479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817174" cy="5230634"/>
          </a:xfrm>
        </p:spPr>
        <p:txBody>
          <a:bodyPr anchor="ctr">
            <a:normAutofit/>
          </a:bodyPr>
          <a:lstStyle/>
          <a:p>
            <a:r>
              <a:rPr lang="en-US" sz="2200" dirty="0" err="1">
                <a:solidFill>
                  <a:srgbClr val="000000"/>
                </a:solidFill>
              </a:rPr>
              <a:t>Mengurangi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fluktuasi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kadar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obat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dalam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darah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sehingga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efek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farmakologisnya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lebih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stabil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200" dirty="0" err="1">
                <a:solidFill>
                  <a:srgbClr val="000000"/>
                </a:solidFill>
              </a:rPr>
              <a:t>Mempertahankan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kadar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obat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dalam</a:t>
            </a:r>
            <a:r>
              <a:rPr lang="en-US" sz="2200" dirty="0">
                <a:solidFill>
                  <a:srgbClr val="000000"/>
                </a:solidFill>
              </a:rPr>
              <a:t> plasma</a:t>
            </a:r>
          </a:p>
          <a:p>
            <a:r>
              <a:rPr lang="en-US" sz="2200" dirty="0" err="1">
                <a:solidFill>
                  <a:srgbClr val="000000"/>
                </a:solidFill>
              </a:rPr>
              <a:t>Mengurangi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frekuensi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pemberian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r>
              <a:rPr lang="en-US" sz="2200" dirty="0" err="1">
                <a:solidFill>
                  <a:srgbClr val="000000"/>
                </a:solidFill>
              </a:rPr>
              <a:t>Meningkatkan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kepatuhan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pasien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err="1">
                <a:solidFill>
                  <a:srgbClr val="000000"/>
                </a:solidFill>
              </a:rPr>
              <a:t>Meningkatkan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kepuasan</a:t>
            </a:r>
            <a:r>
              <a:rPr lang="en-US" sz="2200" dirty="0">
                <a:solidFill>
                  <a:srgbClr val="000000"/>
                </a:solidFill>
              </a:rPr>
              <a:t> dan </a:t>
            </a:r>
            <a:r>
              <a:rPr lang="en-US" sz="2200" dirty="0" err="1">
                <a:solidFill>
                  <a:srgbClr val="000000"/>
                </a:solidFill>
              </a:rPr>
              <a:t>kenyamanan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pasien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r>
              <a:rPr lang="en-US" sz="2200" dirty="0" err="1">
                <a:solidFill>
                  <a:srgbClr val="000000"/>
                </a:solidFill>
              </a:rPr>
              <a:t>Mengurangi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efek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samping</a:t>
            </a:r>
            <a:r>
              <a:rPr lang="en-US" sz="2200" dirty="0">
                <a:solidFill>
                  <a:srgbClr val="000000"/>
                </a:solidFill>
              </a:rPr>
              <a:t> yang </a:t>
            </a:r>
            <a:r>
              <a:rPr lang="en-US" sz="2200" dirty="0" err="1">
                <a:solidFill>
                  <a:srgbClr val="000000"/>
                </a:solidFill>
              </a:rPr>
              <a:t>merugikan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r>
              <a:rPr lang="en-US" sz="2200" dirty="0" err="1">
                <a:solidFill>
                  <a:srgbClr val="000000"/>
                </a:solidFill>
              </a:rPr>
              <a:t>Kondisi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pasien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lebih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cepat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terkontrol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r>
              <a:rPr lang="en-US" sz="2200" dirty="0" err="1">
                <a:solidFill>
                  <a:srgbClr val="000000"/>
                </a:solidFill>
              </a:rPr>
              <a:t>Mengurangi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biaya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pemeliharaan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kesehatan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karena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lebih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sedikit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satuan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dosis</a:t>
            </a:r>
            <a:r>
              <a:rPr lang="en-US" sz="2200" dirty="0">
                <a:solidFill>
                  <a:srgbClr val="000000"/>
                </a:solidFill>
              </a:rPr>
              <a:t> yang </a:t>
            </a:r>
            <a:r>
              <a:rPr lang="en-US" sz="2200" dirty="0" err="1">
                <a:solidFill>
                  <a:srgbClr val="000000"/>
                </a:solidFill>
              </a:rPr>
              <a:t>harus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digunakan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292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4CBFA-B385-4B16-B63B-29D40EBF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98CE04-5039-4B4D-B676-5DDF946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13372" y="563918"/>
            <a:ext cx="4163968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B7FFC8-6FAA-4120-AC51-F1C9C825A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F5B224B-4446-4B75-8B12-7FAFA8ED8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807611F-497E-428E-9B8B-0192C789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5EB077-CDA5-43CE-BFEE-EF4826EB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6" y="1132517"/>
            <a:ext cx="3246509" cy="43675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KELEMAHAN MODIFIED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5E58-CABB-4791-A1F9-54C88D6B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9"/>
            <a:ext cx="6300975" cy="4367530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/>
              <a:t>Harga </a:t>
            </a:r>
            <a:r>
              <a:rPr lang="en-US" sz="2000" dirty="0" err="1"/>
              <a:t>sediaan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mahal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sediaan</a:t>
            </a:r>
            <a:r>
              <a:rPr lang="en-US" sz="2000" dirty="0"/>
              <a:t> </a:t>
            </a:r>
            <a:r>
              <a:rPr lang="en-US" sz="2000" dirty="0" err="1"/>
              <a:t>konvensional</a:t>
            </a:r>
            <a:endParaRPr lang="en-US" sz="2000" dirty="0"/>
          </a:p>
          <a:p>
            <a:pPr algn="just"/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hambatan-hambatan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fisiologis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: pH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cerna</a:t>
            </a:r>
            <a:r>
              <a:rPr lang="en-US" sz="2000" dirty="0"/>
              <a:t>,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enzim</a:t>
            </a:r>
            <a:r>
              <a:rPr lang="en-US" sz="2000" dirty="0"/>
              <a:t> dan </a:t>
            </a:r>
            <a:r>
              <a:rPr lang="en-US" sz="2000" dirty="0" err="1"/>
              <a:t>makanan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pelepasan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dan </a:t>
            </a:r>
            <a:r>
              <a:rPr lang="en-US" sz="2000" dirty="0" err="1"/>
              <a:t>absorpsi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sediaan</a:t>
            </a:r>
            <a:r>
              <a:rPr lang="en-US" sz="2000" dirty="0"/>
              <a:t> </a:t>
            </a:r>
            <a:r>
              <a:rPr lang="en-US" sz="2000" dirty="0" err="1"/>
              <a:t>lepas</a:t>
            </a:r>
            <a:r>
              <a:rPr lang="en-US" sz="2000" dirty="0"/>
              <a:t> </a:t>
            </a:r>
            <a:r>
              <a:rPr lang="en-US" sz="2000" dirty="0" err="1"/>
              <a:t>lambat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Jika </a:t>
            </a:r>
            <a:r>
              <a:rPr lang="en-US" sz="2000" dirty="0" err="1"/>
              <a:t>penderita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reaksi</a:t>
            </a:r>
            <a:r>
              <a:rPr lang="en-US" sz="2000" dirty="0"/>
              <a:t>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tiba-tiba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keracunan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menghentikan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system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dibanding</a:t>
            </a:r>
            <a:r>
              <a:rPr lang="en-US" sz="2000" dirty="0"/>
              <a:t> </a:t>
            </a:r>
            <a:r>
              <a:rPr lang="en-US" sz="2000" dirty="0" err="1"/>
              <a:t>sediaan</a:t>
            </a:r>
            <a:r>
              <a:rPr lang="en-US" sz="2000" dirty="0"/>
              <a:t> </a:t>
            </a:r>
            <a:r>
              <a:rPr lang="en-US" sz="2000" dirty="0" err="1"/>
              <a:t>konvensional</a:t>
            </a:r>
            <a:r>
              <a:rPr lang="en-US" sz="2000" dirty="0"/>
              <a:t>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987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96C80-2372-4103-A0A7-F858C09B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/>
              <a:t>DELAYED RELEASE (DR)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61A6-0250-4A86-B667-FEAFD240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Delayed-release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700" b="1" dirty="0">
                <a:latin typeface="Times New Roman" pitchFamily="18" charset="0"/>
                <a:cs typeface="Times New Roman" pitchFamily="18" charset="0"/>
              </a:rPr>
              <a:t>pelepasan tertunda 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menunjukkan bahwa obat ini tidak dibebaskan segera t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d-ID" sz="1700" b="1" dirty="0">
                <a:latin typeface="Times New Roman" pitchFamily="18" charset="0"/>
                <a:cs typeface="Times New Roman" pitchFamily="18" charset="0"/>
              </a:rPr>
              <a:t>api di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lepaskan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Delayed release 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adalah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pelepasan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yang berulang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dosis berselang obat digabung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kan ke dalam bentuk dosis tunggal.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Contoh 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Delayed-release 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termasuk </a:t>
            </a:r>
            <a:r>
              <a:rPr lang="id-ID" sz="1700" i="1" dirty="0">
                <a:latin typeface="Times New Roman" pitchFamily="18" charset="0"/>
                <a:cs typeface="Times New Roman" pitchFamily="18" charset="0"/>
              </a:rPr>
              <a:t>repeat action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 tablet dan kapsul, dan tablet salut enterik dimana waktu pelepasan dicapai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lapisan penghalang. 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Delayed-release 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dimaksudkan untuk menahan cairan lambung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id-ID" sz="1700" dirty="0">
                <a:latin typeface="Times New Roman" pitchFamily="18" charset="0"/>
                <a:cs typeface="Times New Roman" pitchFamily="18" charset="0"/>
              </a:rPr>
              <a:t>tapi hancur dalam cairan usus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AEFB6-2DBF-4AFD-85C8-4B1BFFD2B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6" t="36993" r="52725" b="26510"/>
          <a:stretch/>
        </p:blipFill>
        <p:spPr>
          <a:xfrm>
            <a:off x="6095021" y="2104285"/>
            <a:ext cx="5113392" cy="4509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2E4671-1960-4B9A-939F-7EE6387382D8}"/>
              </a:ext>
            </a:extLst>
          </p:cNvPr>
          <p:cNvSpPr txBox="1"/>
          <p:nvPr/>
        </p:nvSpPr>
        <p:spPr>
          <a:xfrm>
            <a:off x="5954798" y="1060918"/>
            <a:ext cx="50980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A delayed release dosage form d</a:t>
            </a:r>
            <a:r>
              <a:rPr lang="en-US" b="1" dirty="0"/>
              <a:t>oes not produce or maintain uniform drug blood levels within the therapeutic range. </a:t>
            </a:r>
          </a:p>
        </p:txBody>
      </p:sp>
    </p:spTree>
    <p:extLst>
      <p:ext uri="{BB962C8B-B14F-4D97-AF65-F5344CB8AC3E}">
        <p14:creationId xmlns:p14="http://schemas.microsoft.com/office/powerpoint/2010/main" val="273171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6E808-EA95-44E4-A055-5A67FA27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FFB4-87EB-439D-B2D8-832B597F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yang </a:t>
            </a:r>
            <a:r>
              <a:rPr lang="en-US" dirty="0" err="1"/>
              <a:t>termasuk</a:t>
            </a:r>
            <a:r>
              <a:rPr lang="en-US" dirty="0"/>
              <a:t> DR </a:t>
            </a:r>
            <a:r>
              <a:rPr lang="en-US" dirty="0" err="1"/>
              <a:t>adalah</a:t>
            </a:r>
            <a:r>
              <a:rPr lang="en-US" dirty="0"/>
              <a:t> repeat action. </a:t>
            </a:r>
          </a:p>
          <a:p>
            <a:pPr algn="just"/>
            <a:r>
              <a:rPr lang="en-US" dirty="0"/>
              <a:t>Repeat action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b="1" dirty="0" err="1"/>
              <a:t>obat</a:t>
            </a:r>
            <a:r>
              <a:rPr lang="en-US" b="1" dirty="0"/>
              <a:t> pada </a:t>
            </a:r>
            <a:r>
              <a:rPr lang="en-US" b="1" dirty="0" err="1"/>
              <a:t>permulaan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 err="1"/>
              <a:t>dosis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pada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berikutnya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Pelepasan</a:t>
            </a:r>
            <a:r>
              <a:rPr lang="en-US" dirty="0"/>
              <a:t> yang </a:t>
            </a:r>
            <a:r>
              <a:rPr lang="en-US" dirty="0" err="1"/>
              <a:t>berurutan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oleh </a:t>
            </a:r>
            <a:r>
              <a:rPr lang="en-US" dirty="0" err="1"/>
              <a:t>suatu</a:t>
            </a:r>
            <a:r>
              <a:rPr lang="en-US" dirty="0"/>
              <a:t> “time </a:t>
            </a:r>
            <a:r>
              <a:rPr lang="en-US" dirty="0" err="1"/>
              <a:t>barier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enteric coating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6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5204-33B8-4EC5-B21B-0DB63908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944E-0711-499E-ACBC-FEC092C7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2ADD7-1470-459B-B82D-D2897943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50000" r="58793" b="17854"/>
          <a:stretch/>
        </p:blipFill>
        <p:spPr>
          <a:xfrm>
            <a:off x="2974428" y="823167"/>
            <a:ext cx="5391807" cy="52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1E7B42-A367-4C5A-AF94-6E665D2C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EXTENDED RELEASE (ER)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E3A8-D298-4C13-BCE3-A929F05F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algn="just"/>
            <a:r>
              <a:rPr lang="en-US" sz="2800" b="1" dirty="0"/>
              <a:t>Extended Release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/>
              <a:t>Sediaan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b="1" dirty="0" err="1"/>
              <a:t>pelepasan</a:t>
            </a:r>
            <a:r>
              <a:rPr lang="en-US" sz="2800" b="1" dirty="0"/>
              <a:t> yang </a:t>
            </a:r>
            <a:r>
              <a:rPr lang="en-US" sz="2800" b="1" dirty="0" err="1"/>
              <a:t>diperpanjang</a:t>
            </a:r>
            <a:r>
              <a:rPr lang="en-US" sz="2800" b="1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sediaan</a:t>
            </a:r>
            <a:r>
              <a:rPr lang="en-US" sz="2800" dirty="0"/>
              <a:t> yang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b="1" dirty="0" err="1"/>
              <a:t>frekuensi</a:t>
            </a:r>
            <a:r>
              <a:rPr lang="en-US" sz="2800" b="1" dirty="0"/>
              <a:t> </a:t>
            </a:r>
            <a:r>
              <a:rPr lang="en-US" sz="2800" b="1" dirty="0" err="1"/>
              <a:t>pemberiannya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dikurangi</a:t>
            </a:r>
            <a:r>
              <a:rPr lang="en-US" sz="2800" b="1" dirty="0"/>
              <a:t> paling </a:t>
            </a:r>
            <a:r>
              <a:rPr lang="en-US" sz="2800" b="1" dirty="0" err="1"/>
              <a:t>sedikit</a:t>
            </a:r>
            <a:r>
              <a:rPr lang="en-US" sz="2800" b="1" dirty="0"/>
              <a:t> </a:t>
            </a:r>
            <a:r>
              <a:rPr lang="en-US" sz="2800" b="1" dirty="0" err="1"/>
              <a:t>dua</a:t>
            </a:r>
            <a:r>
              <a:rPr lang="en-US" sz="2800" b="1" dirty="0"/>
              <a:t> kali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pemberian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sediaan</a:t>
            </a:r>
            <a:r>
              <a:rPr lang="en-US" sz="2800" dirty="0"/>
              <a:t> </a:t>
            </a:r>
            <a:r>
              <a:rPr lang="en-US" sz="2800" dirty="0" err="1"/>
              <a:t>konvensional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A8622-7B5D-43FC-88E8-0988BD12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PROLONGED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EC50-C627-426E-87EC-CFC2E674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465138" algn="just" eaLnBrk="1" hangingPunct="1">
              <a:buFont typeface="Arial" charset="0"/>
              <a:buNone/>
              <a:defRPr/>
            </a:pPr>
            <a:r>
              <a:rPr lang="en-US" sz="2400" b="1" i="1" dirty="0">
                <a:solidFill>
                  <a:srgbClr val="000000"/>
                </a:solidFill>
              </a:rPr>
              <a:t>Prolonged release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id-ID" sz="2400" dirty="0">
                <a:solidFill>
                  <a:srgbClr val="000000"/>
                </a:solidFill>
              </a:rPr>
              <a:t>menunjukkan bahwa obat dis</a:t>
            </a:r>
            <a:r>
              <a:rPr lang="en-US" sz="2400" dirty="0" err="1">
                <a:solidFill>
                  <a:srgbClr val="000000"/>
                </a:solidFill>
              </a:rPr>
              <a:t>iap</a:t>
            </a:r>
            <a:r>
              <a:rPr lang="id-ID" sz="2400" dirty="0">
                <a:solidFill>
                  <a:srgbClr val="000000"/>
                </a:solidFill>
              </a:rPr>
              <a:t>kan untuk penyerapan selama periode yang lebih lama dari bentuk sediaan konvensional. 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465138" algn="just" eaLnBrk="1" hangingPunct="1">
              <a:buFont typeface="Arial" charset="0"/>
              <a:buNone/>
              <a:defRPr/>
            </a:pPr>
            <a:r>
              <a:rPr lang="id-ID" sz="2400" dirty="0">
                <a:solidFill>
                  <a:srgbClr val="000000"/>
                </a:solidFill>
              </a:rPr>
              <a:t>Hal ini dirancang untuk </a:t>
            </a:r>
            <a:r>
              <a:rPr lang="id-ID" sz="2400" b="1" dirty="0">
                <a:solidFill>
                  <a:srgbClr val="000000"/>
                </a:solidFill>
              </a:rPr>
              <a:t>melepaskan obat secara perlahan dan untuk menyediakan kelangsungan penyediaan obat selama periode yang diperpanjang</a:t>
            </a:r>
            <a:r>
              <a:rPr lang="id-ID" sz="2400" dirty="0">
                <a:solidFill>
                  <a:srgbClr val="000000"/>
                </a:solidFill>
              </a:rPr>
              <a:t>. Sebuah sistem pelepasan dikendalikan khas dirancang </a:t>
            </a:r>
            <a:r>
              <a:rPr lang="id-ID" sz="2400" b="1" dirty="0">
                <a:solidFill>
                  <a:srgbClr val="000000"/>
                </a:solidFill>
              </a:rPr>
              <a:t>untuk memberikan tingkat obat yang konstan atau hampir konstan dalam plasma </a:t>
            </a:r>
            <a:r>
              <a:rPr lang="id-ID" sz="2400" dirty="0">
                <a:solidFill>
                  <a:srgbClr val="000000"/>
                </a:solidFill>
              </a:rPr>
              <a:t>dengan mengurangi fluktuasi melalui lepas lambat selama jangka waktu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tertentu</a:t>
            </a:r>
            <a:r>
              <a:rPr lang="id-ID" sz="2400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3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2DB0E-FDDF-4C21-A4BC-07B2FB5D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11FB-C10E-4056-B879-4C2D9424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Prolonged action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b="1" dirty="0" err="1"/>
              <a:t>elepaskan</a:t>
            </a:r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lambat</a:t>
            </a:r>
            <a:r>
              <a:rPr lang="en-US" b="1" dirty="0"/>
              <a:t> dan </a:t>
            </a:r>
            <a:r>
              <a:rPr lang="en-US" b="1" dirty="0" err="1"/>
              <a:t>memberi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cadangan</a:t>
            </a:r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terus-menerus</a:t>
            </a:r>
            <a:r>
              <a:rPr lang="en-US" b="1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b="1" dirty="0" err="1"/>
              <a:t>mencegah</a:t>
            </a:r>
            <a:r>
              <a:rPr lang="en-US" b="1" dirty="0"/>
              <a:t> </a:t>
            </a:r>
            <a:r>
              <a:rPr lang="en-US" b="1" dirty="0" err="1"/>
              <a:t>absorbsi</a:t>
            </a:r>
            <a:r>
              <a:rPr lang="en-US" b="1" dirty="0"/>
              <a:t> yang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cepat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plasma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98250-9AD4-41E5-9BCE-1CEEE9C5D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84" t="38008" r="37155" b="52030"/>
          <a:stretch/>
        </p:blipFill>
        <p:spPr>
          <a:xfrm>
            <a:off x="5700115" y="4224939"/>
            <a:ext cx="5188602" cy="14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2730B-8AE2-40F6-AFC2-C5DBC7D9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SUSTAINED RELEASE (SR)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FCC4-69E1-40CF-B669-0C6A96B1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algn="just"/>
            <a:r>
              <a:rPr lang="en-US" sz="2500" dirty="0"/>
              <a:t>SR </a:t>
            </a:r>
            <a:r>
              <a:rPr lang="en-US" sz="2500" dirty="0" err="1"/>
              <a:t>dirancang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b="1" dirty="0" err="1"/>
              <a:t>melepaskan</a:t>
            </a:r>
            <a:r>
              <a:rPr lang="en-US" sz="2500" b="1" dirty="0"/>
              <a:t> </a:t>
            </a:r>
            <a:r>
              <a:rPr lang="en-US" sz="2500" b="1" dirty="0" err="1"/>
              <a:t>suatu</a:t>
            </a:r>
            <a:r>
              <a:rPr lang="en-US" sz="2500" b="1" dirty="0"/>
              <a:t> </a:t>
            </a:r>
            <a:r>
              <a:rPr lang="en-US" sz="2500" b="1" dirty="0" err="1"/>
              <a:t>dosis</a:t>
            </a:r>
            <a:r>
              <a:rPr lang="en-US" sz="2500" b="1" dirty="0"/>
              <a:t> </a:t>
            </a:r>
            <a:r>
              <a:rPr lang="en-US" sz="2500" b="1" dirty="0" err="1"/>
              <a:t>terapi</a:t>
            </a:r>
            <a:r>
              <a:rPr lang="en-US" sz="2500" b="1" dirty="0"/>
              <a:t> </a:t>
            </a:r>
            <a:r>
              <a:rPr lang="en-US" sz="2500" b="1" dirty="0" err="1"/>
              <a:t>awal</a:t>
            </a:r>
            <a:r>
              <a:rPr lang="en-US" sz="2500" b="1" dirty="0"/>
              <a:t> </a:t>
            </a:r>
            <a:r>
              <a:rPr lang="en-US" sz="2500" b="1" dirty="0" err="1"/>
              <a:t>obat</a:t>
            </a:r>
            <a:r>
              <a:rPr lang="en-US" sz="2500" b="1" dirty="0"/>
              <a:t> (loading dose) </a:t>
            </a:r>
            <a:r>
              <a:rPr lang="en-US" sz="2500" b="1" dirty="0" err="1"/>
              <a:t>secara</a:t>
            </a:r>
            <a:r>
              <a:rPr lang="en-US" sz="2500" b="1" dirty="0"/>
              <a:t> </a:t>
            </a:r>
            <a:r>
              <a:rPr lang="en-US" sz="2500" b="1" dirty="0" err="1"/>
              <a:t>tepat</a:t>
            </a:r>
            <a:r>
              <a:rPr lang="en-US" sz="2500" b="1" dirty="0"/>
              <a:t> yang </a:t>
            </a:r>
            <a:r>
              <a:rPr lang="en-US" sz="2500" b="1" dirty="0" err="1"/>
              <a:t>diikuti</a:t>
            </a:r>
            <a:r>
              <a:rPr lang="en-US" sz="2500" b="1" dirty="0"/>
              <a:t> </a:t>
            </a:r>
            <a:r>
              <a:rPr lang="en-US" sz="2500" b="1" dirty="0" err="1"/>
              <a:t>pelepasan</a:t>
            </a:r>
            <a:r>
              <a:rPr lang="en-US" sz="2500" b="1" dirty="0"/>
              <a:t> </a:t>
            </a:r>
            <a:r>
              <a:rPr lang="en-US" sz="2500" b="1" dirty="0" err="1"/>
              <a:t>obat</a:t>
            </a:r>
            <a:r>
              <a:rPr lang="en-US" sz="2500" b="1" dirty="0"/>
              <a:t> yang </a:t>
            </a:r>
            <a:r>
              <a:rPr lang="en-US" sz="2500" b="1" dirty="0" err="1"/>
              <a:t>lebih</a:t>
            </a:r>
            <a:r>
              <a:rPr lang="en-US" sz="2500" b="1" dirty="0"/>
              <a:t> </a:t>
            </a:r>
            <a:r>
              <a:rPr lang="en-US" sz="2500" b="1" dirty="0" err="1"/>
              <a:t>lambat</a:t>
            </a:r>
            <a:r>
              <a:rPr lang="en-US" sz="2500" b="1" dirty="0"/>
              <a:t> dan </a:t>
            </a:r>
            <a:r>
              <a:rPr lang="en-US" sz="2500" b="1" dirty="0" err="1"/>
              <a:t>konstan</a:t>
            </a:r>
            <a:r>
              <a:rPr lang="en-US" sz="2500" dirty="0"/>
              <a:t>. </a:t>
            </a:r>
          </a:p>
          <a:p>
            <a:pPr algn="just"/>
            <a:r>
              <a:rPr lang="en-US" sz="2500" dirty="0" err="1"/>
              <a:t>Kecepatan</a:t>
            </a:r>
            <a:r>
              <a:rPr lang="en-US" sz="2500" dirty="0"/>
              <a:t> </a:t>
            </a:r>
            <a:r>
              <a:rPr lang="en-US" sz="2500" dirty="0" err="1"/>
              <a:t>pelepasan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</a:t>
            </a:r>
            <a:r>
              <a:rPr lang="en-US" sz="2500" dirty="0" err="1"/>
              <a:t>dirancang</a:t>
            </a:r>
            <a:r>
              <a:rPr lang="en-US" sz="2500" dirty="0"/>
              <a:t> </a:t>
            </a:r>
            <a:r>
              <a:rPr lang="en-US" sz="2500" dirty="0" err="1"/>
              <a:t>sedemikian</a:t>
            </a:r>
            <a:r>
              <a:rPr lang="en-US" sz="2500" dirty="0"/>
              <a:t> </a:t>
            </a:r>
            <a:r>
              <a:rPr lang="en-US" sz="2500" dirty="0" err="1"/>
              <a:t>rupa</a:t>
            </a:r>
            <a:r>
              <a:rPr lang="en-US" sz="2500" dirty="0"/>
              <a:t> </a:t>
            </a:r>
            <a:r>
              <a:rPr lang="en-US" sz="2500" b="1" dirty="0"/>
              <a:t>agar </a:t>
            </a:r>
            <a:r>
              <a:rPr lang="en-US" sz="2500" b="1" dirty="0" err="1"/>
              <a:t>jumlah</a:t>
            </a:r>
            <a:r>
              <a:rPr lang="en-US" sz="2500" b="1" dirty="0"/>
              <a:t> </a:t>
            </a:r>
            <a:r>
              <a:rPr lang="en-US" sz="2500" b="1" dirty="0" err="1"/>
              <a:t>obat</a:t>
            </a:r>
            <a:r>
              <a:rPr lang="en-US" sz="2500" b="1" dirty="0"/>
              <a:t> yang </a:t>
            </a:r>
            <a:r>
              <a:rPr lang="en-US" sz="2500" b="1" dirty="0" err="1"/>
              <a:t>hilang</a:t>
            </a:r>
            <a:r>
              <a:rPr lang="en-US" sz="2500" b="1" dirty="0"/>
              <a:t> </a:t>
            </a:r>
            <a:r>
              <a:rPr lang="en-US" sz="2500" b="1" dirty="0" err="1"/>
              <a:t>dari</a:t>
            </a:r>
            <a:r>
              <a:rPr lang="en-US" sz="2500" b="1" dirty="0"/>
              <a:t> </a:t>
            </a:r>
            <a:r>
              <a:rPr lang="en-US" sz="2500" b="1" dirty="0" err="1"/>
              <a:t>tubuh</a:t>
            </a:r>
            <a:r>
              <a:rPr lang="en-US" sz="2500" b="1" dirty="0"/>
              <a:t> </a:t>
            </a:r>
            <a:r>
              <a:rPr lang="en-US" sz="2500" b="1" dirty="0" err="1"/>
              <a:t>karena</a:t>
            </a:r>
            <a:r>
              <a:rPr lang="en-US" sz="2500" b="1" dirty="0"/>
              <a:t> </a:t>
            </a:r>
            <a:r>
              <a:rPr lang="en-US" sz="2500" b="1" dirty="0" err="1"/>
              <a:t>eliminasi</a:t>
            </a:r>
            <a:r>
              <a:rPr lang="en-US" sz="2500" b="1" dirty="0"/>
              <a:t> </a:t>
            </a:r>
            <a:r>
              <a:rPr lang="en-US" sz="2500" b="1" dirty="0" err="1"/>
              <a:t>diganti</a:t>
            </a:r>
            <a:r>
              <a:rPr lang="en-US" sz="2500" b="1" dirty="0"/>
              <a:t> </a:t>
            </a:r>
            <a:r>
              <a:rPr lang="en-US" sz="2500" b="1" dirty="0" err="1"/>
              <a:t>secara</a:t>
            </a:r>
            <a:r>
              <a:rPr lang="en-US" sz="2500" b="1" dirty="0"/>
              <a:t> </a:t>
            </a:r>
            <a:r>
              <a:rPr lang="en-US" sz="2500" b="1" dirty="0" err="1"/>
              <a:t>konstan</a:t>
            </a:r>
            <a:r>
              <a:rPr lang="en-US" sz="2500" b="1" dirty="0"/>
              <a:t>.</a:t>
            </a:r>
          </a:p>
          <a:p>
            <a:pPr algn="just"/>
            <a:r>
              <a:rPr lang="en-US" sz="2500" dirty="0" err="1"/>
              <a:t>Keunggulannya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dihasilkan</a:t>
            </a:r>
            <a:r>
              <a:rPr lang="en-US" sz="2500" dirty="0"/>
              <a:t> </a:t>
            </a:r>
            <a:r>
              <a:rPr lang="en-US" sz="2500" dirty="0" err="1"/>
              <a:t>kadar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darah</a:t>
            </a:r>
            <a:r>
              <a:rPr lang="en-US" sz="2500" dirty="0"/>
              <a:t> yang </a:t>
            </a:r>
            <a:r>
              <a:rPr lang="en-US" sz="2500" dirty="0" err="1"/>
              <a:t>merata</a:t>
            </a:r>
            <a:r>
              <a:rPr lang="en-US" sz="2500" dirty="0"/>
              <a:t> </a:t>
            </a:r>
            <a:r>
              <a:rPr lang="en-US" sz="2500" dirty="0" err="1"/>
              <a:t>tanpa</a:t>
            </a:r>
            <a:r>
              <a:rPr lang="en-US" sz="2500" dirty="0"/>
              <a:t> </a:t>
            </a:r>
            <a:r>
              <a:rPr lang="en-US" sz="2500" dirty="0" err="1"/>
              <a:t>perlu</a:t>
            </a:r>
            <a:r>
              <a:rPr lang="en-US" sz="2500" dirty="0"/>
              <a:t> </a:t>
            </a:r>
            <a:r>
              <a:rPr lang="en-US" sz="2500" dirty="0" err="1"/>
              <a:t>mengulangi</a:t>
            </a:r>
            <a:r>
              <a:rPr lang="en-US" sz="2500" dirty="0"/>
              <a:t> </a:t>
            </a:r>
            <a:r>
              <a:rPr lang="en-US" sz="2500" dirty="0" err="1"/>
              <a:t>pemberian</a:t>
            </a:r>
            <a:r>
              <a:rPr lang="en-US" sz="2500" dirty="0"/>
              <a:t> </a:t>
            </a:r>
            <a:r>
              <a:rPr lang="en-US" sz="2500" dirty="0" err="1"/>
              <a:t>dosis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9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isconnected">
            <a:extLst>
              <a:ext uri="{FF2B5EF4-FFF2-40B4-BE49-F238E27FC236}">
                <a16:creationId xmlns:a16="http://schemas.microsoft.com/office/drawing/2014/main" id="{BCACA879-6AE9-4906-8DC4-F9E4700E9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0D7B-A69F-41CD-B13B-E620767F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360" y="2045762"/>
            <a:ext cx="7244080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0000"/>
                </a:solidFill>
              </a:rPr>
              <a:t>APA YANG DIMAKSUD DENGAN SISTEM PELEPASAN OBAT ??</a:t>
            </a: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73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684F-A18D-4A78-97A9-3297B2A5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FBAEA-349D-44FB-A2F0-D0670C28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Sustained release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terhambat</a:t>
            </a:r>
            <a:r>
              <a:rPr lang="en-US" dirty="0"/>
              <a:t>, </a:t>
            </a:r>
            <a:r>
              <a:rPr lang="en-US" dirty="0" err="1"/>
              <a:t>berkepanjangan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memperpanjang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</a:t>
            </a:r>
          </a:p>
          <a:p>
            <a:pPr algn="just"/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pemberiannya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sehari</a:t>
            </a:r>
            <a:r>
              <a:rPr lang="en-US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69424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6084-1689-411B-B577-B62294D9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AD75-0638-4F61-AD90-E0A10ADF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Controlled release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direncanakan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diramalkan</a:t>
            </a:r>
            <a:r>
              <a:rPr lang="en-US" dirty="0"/>
              <a:t> dan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</a:p>
          <a:p>
            <a:r>
              <a:rPr lang="en-US" i="1" dirty="0"/>
              <a:t>Controlled release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id-ID" b="1" dirty="0"/>
              <a:t>konstan</a:t>
            </a:r>
            <a:r>
              <a:rPr lang="en-US" b="1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id-ID" dirty="0"/>
              <a:t>memberikan konsentrasi obat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id-ID" dirty="0"/>
              <a:t>plasma tetap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id-ID" dirty="0"/>
              <a:t>waktu. </a:t>
            </a:r>
            <a:r>
              <a:rPr lang="en-US" dirty="0"/>
              <a:t>S</a:t>
            </a:r>
            <a:r>
              <a:rPr lang="id-ID" dirty="0"/>
              <a:t>istem pemberian dari</a:t>
            </a:r>
            <a:r>
              <a:rPr lang="en-US" dirty="0"/>
              <a:t> </a:t>
            </a:r>
            <a:r>
              <a:rPr lang="id-ID" dirty="0"/>
              <a:t>obat disampaikan dengan laju yang telah ditentukan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id-ID" dirty="0"/>
              <a:t>jangka panjang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13AEE-5622-4A36-A24E-217BCAD1D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79" t="53946" r="36121" b="34406"/>
          <a:stretch/>
        </p:blipFill>
        <p:spPr>
          <a:xfrm>
            <a:off x="4654682" y="4755931"/>
            <a:ext cx="6416836" cy="21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0CE1-7F36-4F6C-8159-32D4796E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5849615" cy="35602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500" b="1" dirty="0"/>
              <a:t>SIFAT FISIKA KIMIA DALAM PEMBUATAN SEDIAAN LEPAS LAMBAT</a:t>
            </a:r>
          </a:p>
        </p:txBody>
      </p:sp>
    </p:spTree>
    <p:extLst>
      <p:ext uri="{BB962C8B-B14F-4D97-AF65-F5344CB8AC3E}">
        <p14:creationId xmlns:p14="http://schemas.microsoft.com/office/powerpoint/2010/main" val="62220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5929F-676A-48CE-B393-8B9453DA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CFA1-CEE2-4889-92FE-5FF90E48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/>
              <a:t>DOSIS</a:t>
            </a:r>
          </a:p>
          <a:p>
            <a:pPr marL="0" indent="0">
              <a:buNone/>
            </a:pPr>
            <a:r>
              <a:rPr lang="en-US" sz="2000"/>
              <a:t>Produk oral yang digunakan peroral dengan </a:t>
            </a:r>
            <a:r>
              <a:rPr lang="en-US" sz="2000" b="1"/>
              <a:t>dosis lebih besar dari 500 </a:t>
            </a:r>
            <a:r>
              <a:rPr lang="en-US" sz="2000"/>
              <a:t>mg sangat </a:t>
            </a:r>
            <a:r>
              <a:rPr lang="en-US" sz="2000" b="1"/>
              <a:t>sulit untuk dijadikan sediaan lepas lambat </a:t>
            </a:r>
            <a:r>
              <a:rPr lang="en-US" sz="2000"/>
              <a:t>karena pada dosis yang besar akan dihasilkan volume sediaan yang terlalu besar yang tidak dapat diterima sebagai produk oral.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2. </a:t>
            </a:r>
            <a:r>
              <a:rPr lang="en-US" sz="2000" b="1"/>
              <a:t>KELARUTAN</a:t>
            </a:r>
          </a:p>
          <a:p>
            <a:pPr marL="0" indent="0">
              <a:buNone/>
            </a:pPr>
            <a:r>
              <a:rPr lang="en-US" sz="2000"/>
              <a:t>Obat dengan kelarutan dalam air </a:t>
            </a:r>
            <a:r>
              <a:rPr lang="en-US" sz="2000" b="1"/>
              <a:t>yang terlalu rendah atau terlalu tinggi </a:t>
            </a:r>
            <a:r>
              <a:rPr lang="en-US" sz="2000"/>
              <a:t>tidak cocok untuk sediaan lepas lambat. Batas terendah untuk kelarutan pada sediaan lepas lambat adalah 0,1 mg/ml. Obat yang kelarutannya </a:t>
            </a:r>
            <a:r>
              <a:rPr lang="en-US" sz="2000" b="1"/>
              <a:t>tergantung pada pH fisiologis akan menimbulkan masalah yang lain </a:t>
            </a:r>
            <a:r>
              <a:rPr lang="en-US" sz="2000"/>
              <a:t>karena variasi pH pada saluran cerna dapat mempengaruhi kecepatan disolusinya.</a:t>
            </a:r>
          </a:p>
        </p:txBody>
      </p:sp>
    </p:spTree>
    <p:extLst>
      <p:ext uri="{BB962C8B-B14F-4D97-AF65-F5344CB8AC3E}">
        <p14:creationId xmlns:p14="http://schemas.microsoft.com/office/powerpoint/2010/main" val="36226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C6D90-BC6E-4C02-8139-82FF91D2F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611" y="1613936"/>
            <a:ext cx="9420432" cy="3009435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500" dirty="0"/>
              <a:t>3. </a:t>
            </a:r>
            <a:r>
              <a:rPr lang="en-US" sz="2500" b="1" dirty="0"/>
              <a:t>KOEFISIEN PARTISI</a:t>
            </a:r>
          </a:p>
          <a:p>
            <a:pPr marL="0" indent="0" algn="just">
              <a:buNone/>
            </a:pPr>
            <a:r>
              <a:rPr lang="en-US" sz="2500" dirty="0" err="1"/>
              <a:t>Obat</a:t>
            </a:r>
            <a:r>
              <a:rPr lang="en-US" sz="2500" dirty="0"/>
              <a:t> yang </a:t>
            </a:r>
            <a:r>
              <a:rPr lang="en-US" sz="2500" b="1" dirty="0" err="1"/>
              <a:t>mudah</a:t>
            </a:r>
            <a:r>
              <a:rPr lang="en-US" sz="2500" b="1" dirty="0"/>
              <a:t> </a:t>
            </a:r>
            <a:r>
              <a:rPr lang="en-US" sz="2500" b="1" dirty="0" err="1"/>
              <a:t>larut</a:t>
            </a:r>
            <a:r>
              <a:rPr lang="en-US" sz="2500" b="1" dirty="0"/>
              <a:t> </a:t>
            </a:r>
            <a:r>
              <a:rPr lang="en-US" sz="2500" b="1" dirty="0" err="1"/>
              <a:t>dalam</a:t>
            </a:r>
            <a:r>
              <a:rPr lang="en-US" sz="2500" b="1" dirty="0"/>
              <a:t> air </a:t>
            </a:r>
            <a:r>
              <a:rPr lang="en-US" sz="2500" dirty="0" err="1"/>
              <a:t>memungkinkan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mampu</a:t>
            </a:r>
            <a:r>
              <a:rPr lang="en-US" sz="2500" dirty="0"/>
              <a:t> </a:t>
            </a:r>
            <a:r>
              <a:rPr lang="en-US" sz="2500" dirty="0" err="1"/>
              <a:t>menembus</a:t>
            </a:r>
            <a:r>
              <a:rPr lang="en-US" sz="2500" dirty="0"/>
              <a:t> </a:t>
            </a:r>
            <a:r>
              <a:rPr lang="en-US" sz="2500" dirty="0" err="1"/>
              <a:t>membran</a:t>
            </a:r>
            <a:r>
              <a:rPr lang="en-US" sz="2500" dirty="0"/>
              <a:t> </a:t>
            </a:r>
            <a:r>
              <a:rPr lang="en-US" sz="2500" dirty="0" err="1"/>
              <a:t>biologis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sampai</a:t>
            </a:r>
            <a:r>
              <a:rPr lang="en-US" sz="2500" dirty="0"/>
              <a:t> </a:t>
            </a:r>
            <a:r>
              <a:rPr lang="en-US" sz="2500" dirty="0" err="1"/>
              <a:t>ke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aksi</a:t>
            </a:r>
            <a:r>
              <a:rPr lang="en-US" sz="2500" dirty="0"/>
              <a:t>. </a:t>
            </a:r>
            <a:r>
              <a:rPr lang="en-US" sz="2500" dirty="0" err="1"/>
              <a:t>Sebaliknya</a:t>
            </a:r>
            <a:r>
              <a:rPr lang="en-US" sz="2500" dirty="0"/>
              <a:t>,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yang </a:t>
            </a:r>
            <a:r>
              <a:rPr lang="en-US" sz="2500" b="1" dirty="0" err="1"/>
              <a:t>sangat</a:t>
            </a:r>
            <a:r>
              <a:rPr lang="en-US" sz="2500" b="1" dirty="0"/>
              <a:t> </a:t>
            </a:r>
            <a:r>
              <a:rPr lang="en-US" sz="2500" b="1" dirty="0" err="1"/>
              <a:t>lipofil</a:t>
            </a:r>
            <a:r>
              <a:rPr lang="en-US" sz="2500" b="1" dirty="0"/>
              <a:t> </a:t>
            </a:r>
            <a:r>
              <a:rPr lang="en-US" sz="2500" b="1" dirty="0" err="1"/>
              <a:t>akan</a:t>
            </a:r>
            <a:r>
              <a:rPr lang="en-US" sz="2500" b="1" dirty="0"/>
              <a:t> </a:t>
            </a:r>
            <a:r>
              <a:rPr lang="en-US" sz="2500" b="1" dirty="0" err="1"/>
              <a:t>terikat</a:t>
            </a:r>
            <a:r>
              <a:rPr lang="en-US" sz="2500" b="1" dirty="0"/>
              <a:t> pada </a:t>
            </a:r>
            <a:r>
              <a:rPr lang="en-US" sz="2500" b="1" dirty="0" err="1"/>
              <a:t>jaringan</a:t>
            </a:r>
            <a:r>
              <a:rPr lang="en-US" sz="2500" b="1" dirty="0"/>
              <a:t> lemak </a:t>
            </a:r>
            <a:r>
              <a:rPr lang="en-US" sz="2500" b="1" dirty="0" err="1"/>
              <a:t>sehingga</a:t>
            </a:r>
            <a:r>
              <a:rPr lang="en-US" sz="2500" b="1" dirty="0"/>
              <a:t> </a:t>
            </a:r>
            <a:r>
              <a:rPr lang="en-US" sz="2500" b="1" dirty="0" err="1"/>
              <a:t>obat</a:t>
            </a:r>
            <a:r>
              <a:rPr lang="en-US" sz="2500" b="1" dirty="0"/>
              <a:t> </a:t>
            </a:r>
            <a:r>
              <a:rPr lang="en-US" sz="2500" b="1" dirty="0" err="1"/>
              <a:t>tidak</a:t>
            </a:r>
            <a:r>
              <a:rPr lang="en-US" sz="2500" b="1" dirty="0"/>
              <a:t> </a:t>
            </a:r>
            <a:r>
              <a:rPr lang="en-US" sz="2500" b="1" dirty="0" err="1"/>
              <a:t>mencapai</a:t>
            </a:r>
            <a:r>
              <a:rPr lang="en-US" sz="2500" b="1" dirty="0"/>
              <a:t> </a:t>
            </a:r>
            <a:r>
              <a:rPr lang="en-US" sz="2500" b="1" dirty="0" err="1"/>
              <a:t>sasaran</a:t>
            </a:r>
            <a:r>
              <a:rPr lang="en-US" sz="2500" dirty="0"/>
              <a:t>.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/>
              <a:t>4</a:t>
            </a:r>
            <a:r>
              <a:rPr lang="en-US" sz="2500" b="1" dirty="0"/>
              <a:t>. STABILITAS OBAT</a:t>
            </a:r>
          </a:p>
          <a:p>
            <a:pPr marL="0" indent="0" algn="just">
              <a:buNone/>
            </a:pPr>
            <a:r>
              <a:rPr lang="en-US" sz="2500" dirty="0" err="1"/>
              <a:t>Bahan</a:t>
            </a:r>
            <a:r>
              <a:rPr lang="en-US" sz="2500" dirty="0"/>
              <a:t> </a:t>
            </a:r>
            <a:r>
              <a:rPr lang="en-US" sz="2500" dirty="0" err="1"/>
              <a:t>aktif</a:t>
            </a:r>
            <a:r>
              <a:rPr lang="en-US" sz="2500" dirty="0"/>
              <a:t> yang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stabil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lingkungan</a:t>
            </a:r>
            <a:r>
              <a:rPr lang="en-US" sz="2500" dirty="0"/>
              <a:t> yang </a:t>
            </a:r>
            <a:r>
              <a:rPr lang="en-US" sz="2500" dirty="0" err="1"/>
              <a:t>bervariasi</a:t>
            </a:r>
            <a:r>
              <a:rPr lang="en-US" sz="2500" dirty="0"/>
              <a:t> di </a:t>
            </a:r>
            <a:r>
              <a:rPr lang="en-US" sz="2500" dirty="0" err="1"/>
              <a:t>sepanjang</a:t>
            </a:r>
            <a:r>
              <a:rPr lang="en-US" sz="2500" dirty="0"/>
              <a:t> </a:t>
            </a:r>
            <a:r>
              <a:rPr lang="en-US" sz="2500" dirty="0" err="1"/>
              <a:t>saluran</a:t>
            </a:r>
            <a:r>
              <a:rPr lang="en-US" sz="2500" dirty="0"/>
              <a:t> </a:t>
            </a:r>
            <a:r>
              <a:rPr lang="en-US" sz="2500" dirty="0" err="1"/>
              <a:t>cerna</a:t>
            </a:r>
            <a:r>
              <a:rPr lang="en-US" sz="2500" dirty="0"/>
              <a:t> (</a:t>
            </a:r>
            <a:r>
              <a:rPr lang="en-US" sz="2500" dirty="0" err="1"/>
              <a:t>enzim</a:t>
            </a:r>
            <a:r>
              <a:rPr lang="en-US" sz="2500" dirty="0"/>
              <a:t>, </a:t>
            </a:r>
            <a:r>
              <a:rPr lang="en-US" sz="2500" dirty="0" err="1"/>
              <a:t>variasi</a:t>
            </a:r>
            <a:r>
              <a:rPr lang="en-US" sz="2500" dirty="0"/>
              <a:t> pH, flora usus)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diformulasikan</a:t>
            </a:r>
            <a:r>
              <a:rPr lang="en-US" sz="2500" dirty="0"/>
              <a:t> </a:t>
            </a:r>
            <a:r>
              <a:rPr lang="en-US" sz="2500" dirty="0" err="1"/>
              <a:t>menjadi</a:t>
            </a:r>
            <a:r>
              <a:rPr lang="en-US" sz="2500" dirty="0"/>
              <a:t> </a:t>
            </a:r>
            <a:r>
              <a:rPr lang="en-US" sz="2500" dirty="0" err="1"/>
              <a:t>sediaan</a:t>
            </a:r>
            <a:r>
              <a:rPr lang="en-US" sz="2500" dirty="0"/>
              <a:t> </a:t>
            </a:r>
            <a:r>
              <a:rPr lang="en-US" sz="2500" dirty="0" err="1"/>
              <a:t>lepas</a:t>
            </a:r>
            <a:r>
              <a:rPr lang="en-US" sz="2500" dirty="0"/>
              <a:t> </a:t>
            </a:r>
            <a:r>
              <a:rPr lang="en-US" sz="2500" dirty="0" err="1"/>
              <a:t>lambat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2628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9394F589-D755-4F91-A5C7-4F8357A3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75" y="1410905"/>
            <a:ext cx="4032621" cy="4032621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A8FF4-3F1C-441A-A9D6-D54885CE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508" y="2207869"/>
            <a:ext cx="5455543" cy="272819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SIFAT BIOLOGIS DALAM PEMBUATAN SEDIAAN LEPAS LAMBAT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0694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FFAE-5FF3-4E1A-BF43-DEB7243E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167" y="1648870"/>
            <a:ext cx="6927742" cy="356026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2500" dirty="0"/>
              <a:t>1</a:t>
            </a:r>
            <a:r>
              <a:rPr lang="en-US" sz="2500" b="1" dirty="0"/>
              <a:t>. </a:t>
            </a:r>
            <a:r>
              <a:rPr lang="en-US" sz="2500" b="1" dirty="0" err="1"/>
              <a:t>Absorpsi</a:t>
            </a:r>
            <a:endParaRPr lang="en-US" sz="2500" b="1" dirty="0"/>
          </a:p>
          <a:p>
            <a:pPr marL="0" indent="0" algn="just">
              <a:buNone/>
            </a:pPr>
            <a:r>
              <a:rPr lang="en-US" sz="2500" dirty="0" err="1"/>
              <a:t>Obat</a:t>
            </a:r>
            <a:r>
              <a:rPr lang="en-US" sz="2500" dirty="0"/>
              <a:t> yang </a:t>
            </a:r>
            <a:r>
              <a:rPr lang="en-US" sz="2500" dirty="0" err="1"/>
              <a:t>lambat</a:t>
            </a:r>
            <a:r>
              <a:rPr lang="en-US" sz="2500" dirty="0"/>
              <a:t> </a:t>
            </a:r>
            <a:r>
              <a:rPr lang="en-US" sz="2500" dirty="0" err="1"/>
              <a:t>diabsorbsi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kecepatan</a:t>
            </a:r>
            <a:r>
              <a:rPr lang="en-US" sz="2500" dirty="0"/>
              <a:t> </a:t>
            </a:r>
            <a:r>
              <a:rPr lang="en-US" sz="2500" dirty="0" err="1"/>
              <a:t>absorbsi</a:t>
            </a:r>
            <a:r>
              <a:rPr lang="en-US" sz="2500" dirty="0"/>
              <a:t> yang </a:t>
            </a:r>
            <a:r>
              <a:rPr lang="en-US" sz="2500" dirty="0" err="1"/>
              <a:t>bervariasi</a:t>
            </a:r>
            <a:r>
              <a:rPr lang="en-US" sz="2500" dirty="0"/>
              <a:t> </a:t>
            </a:r>
            <a:r>
              <a:rPr lang="en-US" sz="2500" dirty="0" err="1"/>
              <a:t>sulit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dibuat</a:t>
            </a:r>
            <a:r>
              <a:rPr lang="en-US" sz="2500" dirty="0"/>
              <a:t> </a:t>
            </a:r>
            <a:r>
              <a:rPr lang="en-US" sz="2500" dirty="0" err="1"/>
              <a:t>sediaan</a:t>
            </a:r>
            <a:r>
              <a:rPr lang="en-US" sz="2500" dirty="0"/>
              <a:t> </a:t>
            </a:r>
            <a:r>
              <a:rPr lang="en-US" sz="2500" dirty="0" err="1"/>
              <a:t>lepas</a:t>
            </a:r>
            <a:r>
              <a:rPr lang="en-US" sz="2500" dirty="0"/>
              <a:t> </a:t>
            </a:r>
            <a:r>
              <a:rPr lang="en-US" sz="2500" dirty="0" err="1"/>
              <a:t>lambat</a:t>
            </a:r>
            <a:r>
              <a:rPr lang="en-US" sz="2500" dirty="0"/>
              <a:t>. Batas </a:t>
            </a:r>
            <a:r>
              <a:rPr lang="en-US" sz="2500" dirty="0" err="1"/>
              <a:t>terendah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dirty="0" err="1"/>
              <a:t>konstanta</a:t>
            </a:r>
            <a:r>
              <a:rPr lang="en-US" sz="2500" dirty="0"/>
              <a:t> </a:t>
            </a:r>
            <a:r>
              <a:rPr lang="en-US" sz="2500" dirty="0" err="1"/>
              <a:t>kecepatan</a:t>
            </a:r>
            <a:r>
              <a:rPr lang="en-US" sz="2500" dirty="0"/>
              <a:t> </a:t>
            </a:r>
            <a:r>
              <a:rPr lang="en-US" sz="2500" dirty="0" err="1"/>
              <a:t>absorbsi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sediaan</a:t>
            </a:r>
            <a:r>
              <a:rPr lang="en-US" sz="2500" dirty="0"/>
              <a:t> oral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sekitar</a:t>
            </a:r>
            <a:r>
              <a:rPr lang="en-US" sz="2500" dirty="0"/>
              <a:t> 0,25/jam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asumsi</a:t>
            </a:r>
            <a:r>
              <a:rPr lang="en-US" sz="25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 transit gastrointestinal 10-12 jam.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/>
              <a:t>2</a:t>
            </a:r>
            <a:r>
              <a:rPr lang="en-US" sz="2500" b="1" dirty="0"/>
              <a:t>. Volume </a:t>
            </a:r>
            <a:r>
              <a:rPr lang="en-US" sz="2500" b="1" dirty="0" err="1"/>
              <a:t>Distribusi</a:t>
            </a:r>
            <a:r>
              <a:rPr lang="en-US" sz="2500" b="1" dirty="0"/>
              <a:t> </a:t>
            </a:r>
          </a:p>
          <a:p>
            <a:pPr marL="0" indent="0" algn="just">
              <a:buNone/>
            </a:pPr>
            <a:r>
              <a:rPr lang="en-US" sz="2500" dirty="0" err="1"/>
              <a:t>Obat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volume </a:t>
            </a:r>
            <a:r>
              <a:rPr lang="en-US" sz="2500" dirty="0" err="1"/>
              <a:t>distribusi</a:t>
            </a:r>
            <a:r>
              <a:rPr lang="en-US" sz="2500" dirty="0"/>
              <a:t> yang </a:t>
            </a:r>
            <a:r>
              <a:rPr lang="en-US" sz="2500" dirty="0" err="1"/>
              <a:t>tinggi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mempengaruhi</a:t>
            </a:r>
            <a:r>
              <a:rPr lang="en-US" sz="2500" dirty="0"/>
              <a:t> </a:t>
            </a:r>
            <a:r>
              <a:rPr lang="en-US" sz="2500" dirty="0" err="1"/>
              <a:t>kecepatan</a:t>
            </a:r>
            <a:r>
              <a:rPr lang="en-US" sz="2500" dirty="0"/>
              <a:t> </a:t>
            </a:r>
            <a:r>
              <a:rPr lang="en-US" sz="2500" dirty="0" err="1"/>
              <a:t>eliminasinya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</a:t>
            </a:r>
            <a:r>
              <a:rPr lang="en-US" sz="2500" dirty="0" err="1"/>
              <a:t>tersebut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cocok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sediaan</a:t>
            </a:r>
            <a:r>
              <a:rPr lang="en-US" sz="2500" dirty="0"/>
              <a:t> </a:t>
            </a:r>
            <a:r>
              <a:rPr lang="en-US" sz="2500" dirty="0" err="1"/>
              <a:t>lepas</a:t>
            </a:r>
            <a:r>
              <a:rPr lang="en-US" sz="2500" dirty="0"/>
              <a:t> </a:t>
            </a:r>
            <a:r>
              <a:rPr lang="en-US" sz="2500" dirty="0" err="1"/>
              <a:t>lambat</a:t>
            </a:r>
            <a:r>
              <a:rPr lang="en-US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650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4DF5F-5698-4A3F-9162-2609C8F4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endParaRPr lang="en-US" sz="6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CCC9D-4CE8-4180-8B5B-DF2AD687B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6291553" cy="356026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700" b="1" dirty="0"/>
              <a:t>3. WAKTU PARO</a:t>
            </a:r>
          </a:p>
          <a:p>
            <a:pPr marL="0" indent="0">
              <a:buNone/>
            </a:pPr>
            <a:r>
              <a:rPr lang="en-US" sz="2700" dirty="0" err="1"/>
              <a:t>Obat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 </a:t>
            </a:r>
            <a:r>
              <a:rPr lang="en-US" sz="2500" dirty="0" err="1"/>
              <a:t>paro</a:t>
            </a:r>
            <a:r>
              <a:rPr lang="en-US" sz="2500" dirty="0"/>
              <a:t> yang </a:t>
            </a:r>
            <a:r>
              <a:rPr lang="en-US" sz="2500" dirty="0" err="1"/>
              <a:t>panjang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sendirinya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mempertahankan</a:t>
            </a:r>
            <a:r>
              <a:rPr lang="en-US" sz="2500" dirty="0"/>
              <a:t> </a:t>
            </a:r>
            <a:r>
              <a:rPr lang="en-US" sz="2500" dirty="0" err="1"/>
              <a:t>kadar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pada </a:t>
            </a:r>
            <a:r>
              <a:rPr lang="en-US" sz="2500" dirty="0" err="1"/>
              <a:t>indeks</a:t>
            </a:r>
            <a:r>
              <a:rPr lang="en-US" sz="2500" dirty="0"/>
              <a:t> </a:t>
            </a:r>
            <a:r>
              <a:rPr lang="en-US" sz="2500" dirty="0" err="1"/>
              <a:t>terapetiknya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perlu</a:t>
            </a:r>
            <a:r>
              <a:rPr lang="en-US" sz="2500" dirty="0"/>
              <a:t> </a:t>
            </a:r>
            <a:r>
              <a:rPr lang="en-US" sz="2500" dirty="0" err="1"/>
              <a:t>dibuat</a:t>
            </a:r>
            <a:r>
              <a:rPr lang="en-US" sz="2500" dirty="0"/>
              <a:t> </a:t>
            </a:r>
            <a:r>
              <a:rPr lang="en-US" sz="2500" dirty="0" err="1"/>
              <a:t>sediaan</a:t>
            </a:r>
            <a:r>
              <a:rPr lang="en-US" sz="2500" dirty="0"/>
              <a:t> </a:t>
            </a:r>
            <a:r>
              <a:rPr lang="en-US" sz="2500" dirty="0" err="1"/>
              <a:t>lepas</a:t>
            </a:r>
            <a:r>
              <a:rPr lang="en-US" sz="2500" dirty="0"/>
              <a:t> </a:t>
            </a:r>
            <a:r>
              <a:rPr lang="en-US" sz="2500" dirty="0" err="1"/>
              <a:t>lambat</a:t>
            </a:r>
            <a:r>
              <a:rPr lang="en-US" sz="2500" dirty="0"/>
              <a:t>.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4. INDEKS TERAPI</a:t>
            </a:r>
          </a:p>
          <a:p>
            <a:pPr marL="0" indent="0">
              <a:buNone/>
            </a:pPr>
            <a:r>
              <a:rPr lang="en-US" sz="2500" dirty="0" err="1"/>
              <a:t>Obat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indeks</a:t>
            </a:r>
            <a:r>
              <a:rPr lang="en-US" sz="2500" dirty="0"/>
              <a:t> </a:t>
            </a:r>
            <a:r>
              <a:rPr lang="en-US" sz="2500" dirty="0" err="1"/>
              <a:t>terapetik</a:t>
            </a:r>
            <a:r>
              <a:rPr lang="en-US" sz="2500" dirty="0"/>
              <a:t> yang </a:t>
            </a:r>
            <a:r>
              <a:rPr lang="en-US" sz="2500" dirty="0" err="1"/>
              <a:t>sempit</a:t>
            </a:r>
            <a:r>
              <a:rPr lang="en-US" sz="2500" dirty="0"/>
              <a:t> </a:t>
            </a:r>
            <a:r>
              <a:rPr lang="en-US" sz="2500" dirty="0" err="1"/>
              <a:t>memerlukan</a:t>
            </a:r>
            <a:r>
              <a:rPr lang="en-US" sz="2500" dirty="0"/>
              <a:t> control yang </a:t>
            </a:r>
            <a:r>
              <a:rPr lang="en-US" sz="2500" dirty="0" err="1"/>
              <a:t>teliti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kadar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yang </a:t>
            </a:r>
            <a:r>
              <a:rPr lang="en-US" sz="2500" dirty="0" err="1"/>
              <a:t>dilepaskan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darah</a:t>
            </a:r>
            <a:r>
              <a:rPr lang="en-US" sz="2500" dirty="0"/>
              <a:t>. </a:t>
            </a:r>
            <a:r>
              <a:rPr lang="en-US" sz="2500" dirty="0" err="1"/>
              <a:t>Sediaan</a:t>
            </a:r>
            <a:r>
              <a:rPr lang="en-US" sz="2500" dirty="0"/>
              <a:t> </a:t>
            </a:r>
            <a:r>
              <a:rPr lang="en-US" sz="2500" dirty="0" err="1"/>
              <a:t>lepas</a:t>
            </a:r>
            <a:r>
              <a:rPr lang="en-US" sz="2500" dirty="0"/>
              <a:t> </a:t>
            </a:r>
            <a:r>
              <a:rPr lang="en-US" sz="2500" dirty="0" err="1"/>
              <a:t>lambat</a:t>
            </a:r>
            <a:r>
              <a:rPr lang="en-US" sz="2500" dirty="0"/>
              <a:t> </a:t>
            </a:r>
            <a:r>
              <a:rPr lang="en-US" sz="2500" dirty="0" err="1"/>
              <a:t>berperan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mengontrol</a:t>
            </a:r>
            <a:r>
              <a:rPr lang="en-US" sz="2500" dirty="0"/>
              <a:t> </a:t>
            </a:r>
            <a:r>
              <a:rPr lang="en-US" sz="2500" dirty="0" err="1"/>
              <a:t>pelepasan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 agar </a:t>
            </a:r>
            <a:r>
              <a:rPr lang="en-US" sz="2500" dirty="0" err="1"/>
              <a:t>tetap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indeks</a:t>
            </a:r>
            <a:r>
              <a:rPr lang="en-US" sz="2500" dirty="0"/>
              <a:t> </a:t>
            </a:r>
            <a:r>
              <a:rPr lang="en-US" sz="2500" dirty="0" err="1"/>
              <a:t>terapetik</a:t>
            </a:r>
            <a:r>
              <a:rPr lang="en-US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703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A54B5A-5B25-4177-BA5E-FBD8AD58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86685C7E-AD9E-4B3F-A2D5-CDF2E1DFD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1E70-F4C7-45A0-A308-75E8672F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0000"/>
                </a:solidFill>
              </a:rPr>
              <a:t>TEHNOLOGI PEMBUATAN SEDIAAN LEPAS LAMBAT</a:t>
            </a:r>
          </a:p>
        </p:txBody>
      </p:sp>
    </p:spTree>
    <p:extLst>
      <p:ext uri="{BB962C8B-B14F-4D97-AF65-F5344CB8AC3E}">
        <p14:creationId xmlns:p14="http://schemas.microsoft.com/office/powerpoint/2010/main" val="19907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60700-0F6B-46B5-960A-79724C95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62" y="1690013"/>
            <a:ext cx="2746446" cy="1738987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SISTEM MATRIX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8A19-180B-4D93-B209-9125A26D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314" y="375972"/>
            <a:ext cx="5542387" cy="4300447"/>
          </a:xfrm>
        </p:spPr>
        <p:txBody>
          <a:bodyPr anchor="t">
            <a:noAutofit/>
          </a:bodyPr>
          <a:lstStyle/>
          <a:p>
            <a:pPr algn="just"/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yang </a:t>
            </a:r>
            <a:r>
              <a:rPr lang="en-US" sz="2000" dirty="0" err="1"/>
              <a:t>larut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larut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air. </a:t>
            </a:r>
          </a:p>
          <a:p>
            <a:pPr algn="just"/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dijadikan</a:t>
            </a:r>
            <a:r>
              <a:rPr lang="en-US" sz="2000" dirty="0"/>
              <a:t> </a:t>
            </a:r>
            <a:r>
              <a:rPr lang="en-US" sz="2000" dirty="0" err="1"/>
              <a:t>granul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yang inert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semacam</a:t>
            </a:r>
            <a:r>
              <a:rPr lang="en-US" sz="2000" dirty="0"/>
              <a:t> </a:t>
            </a:r>
            <a:r>
              <a:rPr lang="en-US" sz="2000" dirty="0" err="1"/>
              <a:t>polietilen</a:t>
            </a:r>
            <a:r>
              <a:rPr lang="en-US" sz="2000" dirty="0"/>
              <a:t>, </a:t>
            </a:r>
            <a:r>
              <a:rPr lang="en-US" sz="2000" dirty="0" err="1"/>
              <a:t>polivinil</a:t>
            </a:r>
            <a:r>
              <a:rPr lang="en-US" sz="2000" dirty="0"/>
              <a:t> </a:t>
            </a:r>
            <a:r>
              <a:rPr lang="en-US" sz="2000" dirty="0" err="1"/>
              <a:t>asetal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polimetakrilat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 err="1"/>
              <a:t>Granul-granul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dikompresi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tablet. </a:t>
            </a:r>
          </a:p>
          <a:p>
            <a:pPr algn="just"/>
            <a:r>
              <a:rPr lang="en-US" sz="2000" dirty="0"/>
              <a:t>Tablet </a:t>
            </a:r>
            <a:r>
              <a:rPr lang="en-US" sz="2000" dirty="0" err="1"/>
              <a:t>kompresi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matriks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yang </a:t>
            </a:r>
            <a:r>
              <a:rPr lang="en-US" sz="2000" dirty="0" err="1"/>
              <a:t>menahan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tablet </a:t>
            </a:r>
            <a:r>
              <a:rPr lang="en-US" sz="2000" dirty="0" err="1"/>
              <a:t>selaman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dilepaskan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eliminasi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cerna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dilepaskan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proses </a:t>
            </a:r>
            <a:r>
              <a:rPr lang="en-US" sz="2000" dirty="0" err="1"/>
              <a:t>pembilasan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kerangka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inert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matriks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 err="1"/>
              <a:t>Pelepasan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tergantung</a:t>
            </a:r>
            <a:r>
              <a:rPr lang="en-US" sz="2000" dirty="0"/>
              <a:t> pada </a:t>
            </a:r>
            <a:r>
              <a:rPr lang="en-US" sz="2000" dirty="0" err="1"/>
              <a:t>kelarutannya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cerna</a:t>
            </a:r>
            <a:r>
              <a:rPr lang="en-US" sz="2000" dirty="0"/>
              <a:t> dan </a:t>
            </a:r>
            <a:r>
              <a:rPr lang="en-US" sz="2000" dirty="0" err="1"/>
              <a:t>tergantung</a:t>
            </a:r>
            <a:r>
              <a:rPr lang="en-US" sz="2000" dirty="0"/>
              <a:t> pada </a:t>
            </a:r>
            <a:r>
              <a:rPr lang="en-US" sz="2000" dirty="0" err="1"/>
              <a:t>penetrasi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sediaan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pori-pori</a:t>
            </a:r>
            <a:r>
              <a:rPr lang="en-US" sz="2000" dirty="0"/>
              <a:t> </a:t>
            </a:r>
            <a:r>
              <a:rPr lang="en-US" sz="2000" dirty="0" err="1"/>
              <a:t>matriks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21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7D42-BEBE-41AE-9B76-CB502079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47" y="1428108"/>
            <a:ext cx="5478084" cy="4632865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Perkembangan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ilmu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pengetahuan</a:t>
            </a:r>
            <a:r>
              <a:rPr lang="en-US" sz="2000" dirty="0">
                <a:solidFill>
                  <a:srgbClr val="000000"/>
                </a:solidFill>
              </a:rPr>
              <a:t> dan </a:t>
            </a:r>
            <a:r>
              <a:rPr lang="en-US" sz="2000" dirty="0" err="1">
                <a:solidFill>
                  <a:srgbClr val="000000"/>
                </a:solidFill>
              </a:rPr>
              <a:t>teknologi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pesat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diberbagai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bidang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khususnya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farmasi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telah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menghasilkan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perubahan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signifikan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teknologi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sediaan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farmasi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khususnya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obat-obatan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0000"/>
                </a:solidFill>
              </a:rPr>
              <a:t>Berbagai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bentuk</a:t>
            </a:r>
            <a:r>
              <a:rPr lang="en-US" sz="2000" dirty="0">
                <a:solidFill>
                  <a:srgbClr val="000000"/>
                </a:solidFill>
              </a:rPr>
              <a:t> dan </a:t>
            </a:r>
            <a:r>
              <a:rPr lang="en-US" sz="2000" dirty="0" err="1">
                <a:solidFill>
                  <a:srgbClr val="000000"/>
                </a:solidFill>
              </a:rPr>
              <a:t>sistem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penghantaran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obat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telah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banyak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dikembangkan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menggantikan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bentuk</a:t>
            </a:r>
            <a:r>
              <a:rPr lang="en-US" sz="2000" dirty="0">
                <a:solidFill>
                  <a:srgbClr val="000000"/>
                </a:solidFill>
              </a:rPr>
              <a:t> dan </a:t>
            </a:r>
            <a:r>
              <a:rPr lang="en-US" sz="2000" dirty="0" err="1">
                <a:solidFill>
                  <a:srgbClr val="000000"/>
                </a:solidFill>
              </a:rPr>
              <a:t>sistem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penghantaran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obat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konvensional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0000"/>
                </a:solidFill>
              </a:rPr>
              <a:t>Obat-obatan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dapat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diberikan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melalui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cara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Namun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semua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jalur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administrasi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rute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administrasi</a:t>
            </a:r>
            <a:r>
              <a:rPr lang="en-US" sz="2000" dirty="0">
                <a:solidFill>
                  <a:srgbClr val="000000"/>
                </a:solidFill>
              </a:rPr>
              <a:t> oral </a:t>
            </a:r>
            <a:r>
              <a:rPr lang="en-US" sz="2000" dirty="0" err="1">
                <a:solidFill>
                  <a:srgbClr val="000000"/>
                </a:solidFill>
              </a:rPr>
              <a:t>merupakan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rute</a:t>
            </a:r>
            <a:r>
              <a:rPr lang="en-US" sz="2000" dirty="0">
                <a:solidFill>
                  <a:srgbClr val="000000"/>
                </a:solidFill>
              </a:rPr>
              <a:t> yang paling </a:t>
            </a:r>
            <a:r>
              <a:rPr lang="en-US" sz="2000" dirty="0" err="1">
                <a:solidFill>
                  <a:srgbClr val="000000"/>
                </a:solidFill>
              </a:rPr>
              <a:t>mudah</a:t>
            </a:r>
            <a:r>
              <a:rPr lang="en-US" sz="2000" dirty="0">
                <a:solidFill>
                  <a:srgbClr val="000000"/>
                </a:solidFill>
              </a:rPr>
              <a:t> dan </a:t>
            </a:r>
            <a:r>
              <a:rPr lang="en-US" sz="2000" dirty="0" err="1">
                <a:solidFill>
                  <a:srgbClr val="000000"/>
                </a:solidFill>
              </a:rPr>
              <a:t>nyaman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pemberian</a:t>
            </a:r>
            <a:r>
              <a:rPr lang="en-US" sz="2000" dirty="0">
                <a:solidFill>
                  <a:srgbClr val="000000"/>
                </a:solidFill>
              </a:rPr>
              <a:t> dan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penyesuaian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dosis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table, bottle&#10;&#10;Description automatically generated">
            <a:extLst>
              <a:ext uri="{FF2B5EF4-FFF2-40B4-BE49-F238E27FC236}">
                <a16:creationId xmlns:a16="http://schemas.microsoft.com/office/drawing/2014/main" id="{9144BE5D-3BE1-48F3-A1D1-82BF4FF77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25316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1059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D976A-1CFB-4613-BE03-7C3404BB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t="20031" r="50283" b="38197"/>
          <a:stretch/>
        </p:blipFill>
        <p:spPr>
          <a:xfrm>
            <a:off x="0" y="1695235"/>
            <a:ext cx="4560122" cy="376705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129DB-22C9-41E4-8515-1EE1788F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841" y="880412"/>
            <a:ext cx="2825586" cy="506598"/>
          </a:xfrm>
        </p:spPr>
        <p:txBody>
          <a:bodyPr>
            <a:normAutofit/>
          </a:bodyPr>
          <a:lstStyle/>
          <a:p>
            <a:r>
              <a:rPr lang="en-US" sz="2000" b="1" dirty="0"/>
              <a:t>1. MATRIX HIDROFILIK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EA82-EDB6-4424-AE92-7AA6FD56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826" y="1519468"/>
            <a:ext cx="6107202" cy="2032821"/>
          </a:xfrm>
        </p:spPr>
        <p:txBody>
          <a:bodyPr anchor="t">
            <a:noAutofit/>
          </a:bodyPr>
          <a:lstStyle/>
          <a:p>
            <a:r>
              <a:rPr lang="en-US" sz="1800" dirty="0" err="1"/>
              <a:t>Matriks</a:t>
            </a:r>
            <a:r>
              <a:rPr lang="en-US" sz="1800" dirty="0"/>
              <a:t> </a:t>
            </a:r>
            <a:r>
              <a:rPr lang="en-US" sz="1800" dirty="0" err="1"/>
              <a:t>koloid</a:t>
            </a:r>
            <a:r>
              <a:rPr lang="en-US" sz="1800" dirty="0"/>
              <a:t> </a:t>
            </a:r>
            <a:r>
              <a:rPr lang="en-US" sz="1800" dirty="0" err="1"/>
              <a:t>hidrofilik</a:t>
            </a:r>
            <a:r>
              <a:rPr lang="en-US" sz="1800" dirty="0"/>
              <a:t>, </a:t>
            </a:r>
            <a:r>
              <a:rPr lang="en-US" sz="1800" dirty="0" err="1"/>
              <a:t>partikel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 </a:t>
            </a:r>
            <a:r>
              <a:rPr lang="en-US" sz="1800" dirty="0" err="1"/>
              <a:t>didispersikan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 yang </a:t>
            </a:r>
            <a:r>
              <a:rPr lang="en-US" sz="1800" dirty="0" err="1"/>
              <a:t>larut</a:t>
            </a:r>
            <a:r>
              <a:rPr lang="en-US" sz="1800" dirty="0"/>
              <a:t> (soluble matrix) dan </a:t>
            </a:r>
            <a:r>
              <a:rPr lang="en-US" sz="1800" dirty="0" err="1"/>
              <a:t>obat</a:t>
            </a:r>
            <a:r>
              <a:rPr lang="en-US" sz="1800" dirty="0"/>
              <a:t> </a:t>
            </a:r>
            <a:r>
              <a:rPr lang="en-US" sz="1800" dirty="0" err="1"/>
              <a:t>dilepaskan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 </a:t>
            </a:r>
            <a:r>
              <a:rPr lang="en-US" sz="1800" dirty="0" err="1"/>
              <a:t>terlarut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mengembang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mengembang</a:t>
            </a:r>
            <a:r>
              <a:rPr lang="en-US" sz="1800" dirty="0"/>
              <a:t> dan </a:t>
            </a:r>
            <a:r>
              <a:rPr lang="en-US" sz="1800" dirty="0" err="1"/>
              <a:t>diikuti</a:t>
            </a:r>
            <a:r>
              <a:rPr lang="en-US" sz="1800" dirty="0"/>
              <a:t> oleh </a:t>
            </a:r>
            <a:r>
              <a:rPr lang="en-US" sz="1800" dirty="0" err="1"/>
              <a:t>erosi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gel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terdisolusi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media air.</a:t>
            </a:r>
          </a:p>
          <a:p>
            <a:r>
              <a:rPr lang="en-US" sz="1800" dirty="0"/>
              <a:t> Pada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hidrofilik</a:t>
            </a:r>
            <a:r>
              <a:rPr lang="en-US" sz="1800" dirty="0"/>
              <a:t> </a:t>
            </a:r>
            <a:r>
              <a:rPr lang="en-US" sz="1800" dirty="0" err="1"/>
              <a:t>kontak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air,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 yang </a:t>
            </a:r>
            <a:r>
              <a:rPr lang="en-US" sz="1800" dirty="0" err="1"/>
              <a:t>terhidrasi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inilah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mengontrol</a:t>
            </a:r>
            <a:r>
              <a:rPr lang="en-US" sz="1800" dirty="0"/>
              <a:t> </a:t>
            </a:r>
            <a:r>
              <a:rPr lang="en-US" sz="1800" dirty="0" err="1"/>
              <a:t>difusi</a:t>
            </a:r>
            <a:r>
              <a:rPr lang="en-US" sz="1800" dirty="0"/>
              <a:t> air </a:t>
            </a:r>
            <a:r>
              <a:rPr lang="en-US" sz="1800" dirty="0" err="1"/>
              <a:t>selanjutnya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.</a:t>
            </a:r>
          </a:p>
          <a:p>
            <a:r>
              <a:rPr lang="en-US" sz="1800" dirty="0"/>
              <a:t> </a:t>
            </a:r>
            <a:r>
              <a:rPr lang="en-US" sz="1800" dirty="0" err="1"/>
              <a:t>Difusi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 </a:t>
            </a:r>
            <a:r>
              <a:rPr lang="en-US" sz="1800" dirty="0" err="1"/>
              <a:t>terhidrasi</a:t>
            </a:r>
            <a:r>
              <a:rPr lang="en-US" sz="1800" dirty="0"/>
              <a:t> </a:t>
            </a:r>
            <a:r>
              <a:rPr lang="en-US" sz="1800" dirty="0" err="1"/>
              <a:t>mengontrol</a:t>
            </a:r>
            <a:r>
              <a:rPr lang="en-US" sz="1800" dirty="0"/>
              <a:t>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pelepasan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matriks</a:t>
            </a:r>
            <a:r>
              <a:rPr lang="en-US" sz="1800" dirty="0"/>
              <a:t> </a:t>
            </a:r>
            <a:r>
              <a:rPr lang="en-US" sz="1800" dirty="0" err="1"/>
              <a:t>terhidrasi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mengalami</a:t>
            </a:r>
            <a:r>
              <a:rPr lang="en-US" sz="1800" dirty="0"/>
              <a:t> </a:t>
            </a:r>
            <a:r>
              <a:rPr lang="en-US" sz="1800" dirty="0" err="1"/>
              <a:t>erosi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terlarut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184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E411B-A050-439A-B057-1F90A1A7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/>
              <a:t>MATRIK LIPID ATAU POLIMER TIDAK LARUT</a:t>
            </a:r>
          </a:p>
        </p:txBody>
      </p:sp>
      <p:grpSp>
        <p:nvGrpSpPr>
          <p:cNvPr id="30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84E2-1426-4AB8-A3F2-5D925B82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 err="1"/>
              <a:t>Matriks</a:t>
            </a:r>
            <a:r>
              <a:rPr lang="en-US" sz="2000" dirty="0"/>
              <a:t> lipid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polimer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larut</a:t>
            </a:r>
            <a:r>
              <a:rPr lang="en-US" sz="2000" dirty="0"/>
              <a:t>, </a:t>
            </a:r>
            <a:r>
              <a:rPr lang="en-US" sz="2000" dirty="0" err="1"/>
              <a:t>partikel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didispersikan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matriks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larut</a:t>
            </a:r>
            <a:r>
              <a:rPr lang="en-US" sz="2000" dirty="0"/>
              <a:t> (insoluble matrix) dan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dilepaskan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matriks</a:t>
            </a:r>
            <a:r>
              <a:rPr lang="en-US" sz="2000" dirty="0"/>
              <a:t> dan </a:t>
            </a:r>
            <a:r>
              <a:rPr lang="en-US" sz="2000" dirty="0" err="1"/>
              <a:t>melarutkan</a:t>
            </a:r>
            <a:r>
              <a:rPr lang="en-US" sz="2000" dirty="0"/>
              <a:t> </a:t>
            </a:r>
            <a:r>
              <a:rPr lang="en-US" sz="2000" dirty="0" err="1"/>
              <a:t>partikel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0BA55-85AC-4349-A43E-A6E3D2546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28" t="33362" r="31482" b="29867"/>
          <a:stretch/>
        </p:blipFill>
        <p:spPr>
          <a:xfrm>
            <a:off x="6726620" y="1083484"/>
            <a:ext cx="4235670" cy="48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2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E0ED5-129D-44D2-96D8-495EA6F2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06198"/>
            <a:ext cx="8322730" cy="55398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SISTEM POMPA OSMOTIK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44D58-FB40-48EC-98E6-282382B4E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4" t="41457" r="23091" b="19163"/>
          <a:stretch/>
        </p:blipFill>
        <p:spPr>
          <a:xfrm>
            <a:off x="899669" y="1902527"/>
            <a:ext cx="4097696" cy="34053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56F3-1D1A-4F2F-9738-0DD4A503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647" y="1690495"/>
            <a:ext cx="6732180" cy="4540662"/>
          </a:xfrm>
        </p:spPr>
        <p:txBody>
          <a:bodyPr anchor="t">
            <a:noAutofit/>
          </a:bodyPr>
          <a:lstStyle/>
          <a:p>
            <a:pPr algn="just"/>
            <a:r>
              <a:rPr lang="en-US" sz="2400" dirty="0" err="1"/>
              <a:t>Pelepasan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pompa</a:t>
            </a:r>
            <a:r>
              <a:rPr lang="en-US" sz="2400" dirty="0"/>
              <a:t> </a:t>
            </a:r>
            <a:r>
              <a:rPr lang="en-US" sz="2400" dirty="0" err="1"/>
              <a:t>osmotik</a:t>
            </a:r>
            <a:r>
              <a:rPr lang="en-US" sz="2400" dirty="0"/>
              <a:t> </a:t>
            </a:r>
            <a:r>
              <a:rPr lang="en-US" sz="2400" dirty="0" err="1"/>
              <a:t>dikontrol</a:t>
            </a:r>
            <a:r>
              <a:rPr lang="en-US" sz="2400" dirty="0"/>
              <a:t> oleh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(hole). </a:t>
            </a:r>
          </a:p>
          <a:p>
            <a:pPr algn="just"/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tablet inti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larut</a:t>
            </a:r>
            <a:r>
              <a:rPr lang="en-US" sz="2400" dirty="0"/>
              <a:t> air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melarutkan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air.</a:t>
            </a:r>
          </a:p>
          <a:p>
            <a:pPr algn="just"/>
            <a:r>
              <a:rPr lang="en-US" sz="2400" dirty="0"/>
              <a:t> Tablet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disalut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 </a:t>
            </a:r>
            <a:r>
              <a:rPr lang="en-US" sz="2400" dirty="0" err="1"/>
              <a:t>semipermiabel</a:t>
            </a:r>
            <a:r>
              <a:rPr lang="en-US" sz="2400" dirty="0"/>
              <a:t> (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dilewati</a:t>
            </a:r>
            <a:r>
              <a:rPr lang="en-US" sz="2400" dirty="0"/>
              <a:t> air yang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tablet inti dan </a:t>
            </a:r>
            <a:r>
              <a:rPr lang="en-US" sz="2400" dirty="0" err="1"/>
              <a:t>malarutkannya</a:t>
            </a:r>
            <a:r>
              <a:rPr lang="en-US" sz="2400" dirty="0"/>
              <a:t>). </a:t>
            </a:r>
          </a:p>
          <a:p>
            <a:pPr algn="just"/>
            <a:r>
              <a:rPr lang="en-US" sz="2400" dirty="0"/>
              <a:t>Ketika tablet inti </a:t>
            </a:r>
            <a:r>
              <a:rPr lang="en-US" sz="2400" dirty="0" err="1"/>
              <a:t>terlarut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hidrostatik</a:t>
            </a:r>
            <a:r>
              <a:rPr lang="en-US" sz="2400" dirty="0"/>
              <a:t> dan </a:t>
            </a:r>
            <a:r>
              <a:rPr lang="en-US" sz="2400" dirty="0" err="1"/>
              <a:t>menekan</a:t>
            </a:r>
            <a:r>
              <a:rPr lang="en-US" sz="2400" dirty="0"/>
              <a:t> </a:t>
            </a:r>
            <a:r>
              <a:rPr lang="en-US" sz="2400" dirty="0" err="1"/>
              <a:t>larutan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melewati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257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7142-5263-4093-BCBE-1CB2BC17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94" y="1974642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00000"/>
                </a:solidFill>
              </a:rPr>
              <a:t>BAGAIMANA SISTEM PENGHANTARAN OBAT YANG IDEAL??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rogrammer">
            <a:extLst>
              <a:ext uri="{FF2B5EF4-FFF2-40B4-BE49-F238E27FC236}">
                <a16:creationId xmlns:a16="http://schemas.microsoft.com/office/drawing/2014/main" id="{8EA63EF9-4401-458B-8D3B-A69867E0C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1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A6952-B417-4645-AEF7-E1710463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47" y="4148220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err="1">
                <a:solidFill>
                  <a:schemeClr val="tx2"/>
                </a:solidFill>
                <a:latin typeface="+mn-lt"/>
              </a:rPr>
              <a:t>Sistem</a:t>
            </a:r>
            <a:r>
              <a:rPr lang="en-US" sz="31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+mn-lt"/>
              </a:rPr>
              <a:t>penghantaran</a:t>
            </a:r>
            <a:r>
              <a:rPr lang="en-US" sz="31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+mn-lt"/>
              </a:rPr>
              <a:t>obat</a:t>
            </a:r>
            <a:r>
              <a:rPr lang="en-US" sz="31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+mn-lt"/>
              </a:rPr>
              <a:t>dengan</a:t>
            </a:r>
            <a:r>
              <a:rPr lang="en-US" sz="31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+mn-lt"/>
              </a:rPr>
              <a:t>pelepasan</a:t>
            </a:r>
            <a:r>
              <a:rPr lang="en-US" sz="3100" b="1" dirty="0">
                <a:solidFill>
                  <a:schemeClr val="tx2"/>
                </a:solidFill>
                <a:latin typeface="+mn-lt"/>
              </a:rPr>
              <a:t> yang </a:t>
            </a:r>
            <a:r>
              <a:rPr lang="en-US" sz="3100" b="1" dirty="0" err="1">
                <a:solidFill>
                  <a:schemeClr val="tx2"/>
                </a:solidFill>
                <a:latin typeface="+mn-lt"/>
              </a:rPr>
              <a:t>dimodifikasi</a:t>
            </a:r>
            <a:r>
              <a:rPr lang="en-US" sz="3100" b="1" dirty="0">
                <a:solidFill>
                  <a:schemeClr val="tx2"/>
                </a:solidFill>
                <a:latin typeface="+mn-lt"/>
              </a:rPr>
              <a:t> (modified release drug delivery system)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4A7B-A2EA-4504-AF3B-461CAC78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494" y="845509"/>
            <a:ext cx="8218106" cy="243086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sz="2500" dirty="0" err="1">
                <a:solidFill>
                  <a:schemeClr val="tx2"/>
                </a:solidFill>
              </a:rPr>
              <a:t>Sistem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penghantaran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obat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dikatakan</a:t>
            </a:r>
            <a:r>
              <a:rPr lang="en-US" sz="2500" b="1" dirty="0">
                <a:solidFill>
                  <a:schemeClr val="tx2"/>
                </a:solidFill>
              </a:rPr>
              <a:t> ideal </a:t>
            </a:r>
            <a:r>
              <a:rPr lang="en-US" sz="2500" dirty="0" err="1">
                <a:solidFill>
                  <a:schemeClr val="tx2"/>
                </a:solidFill>
              </a:rPr>
              <a:t>jika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dapat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diberikan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dengan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satu</a:t>
            </a:r>
            <a:r>
              <a:rPr lang="en-US" sz="2500" b="1" dirty="0">
                <a:solidFill>
                  <a:schemeClr val="tx2"/>
                </a:solidFill>
              </a:rPr>
              <a:t> kali </a:t>
            </a:r>
            <a:r>
              <a:rPr lang="en-US" sz="2500" b="1" dirty="0" err="1">
                <a:solidFill>
                  <a:schemeClr val="tx2"/>
                </a:solidFill>
              </a:rPr>
              <a:t>pemberian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untuk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seluruh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periode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pengobatan</a:t>
            </a:r>
            <a:r>
              <a:rPr lang="en-US" sz="2500" b="1" dirty="0">
                <a:solidFill>
                  <a:schemeClr val="tx2"/>
                </a:solidFill>
              </a:rPr>
              <a:t>, </a:t>
            </a:r>
            <a:r>
              <a:rPr lang="en-US" sz="2500" dirty="0" err="1">
                <a:solidFill>
                  <a:schemeClr val="tx2"/>
                </a:solidFill>
              </a:rPr>
              <a:t>menghasilkan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kadar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obat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dalam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darah</a:t>
            </a:r>
            <a:r>
              <a:rPr lang="en-US" sz="2500" b="1" dirty="0">
                <a:solidFill>
                  <a:schemeClr val="tx2"/>
                </a:solidFill>
              </a:rPr>
              <a:t> yang </a:t>
            </a:r>
            <a:r>
              <a:rPr lang="en-US" sz="2500" b="1" dirty="0" err="1">
                <a:solidFill>
                  <a:schemeClr val="tx2"/>
                </a:solidFill>
              </a:rPr>
              <a:t>relatif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konstan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selama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periode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waktu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tertentu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untuk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mendapatkan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efek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obat</a:t>
            </a:r>
            <a:r>
              <a:rPr lang="en-US" sz="2500" dirty="0">
                <a:solidFill>
                  <a:schemeClr val="tx2"/>
                </a:solidFill>
              </a:rPr>
              <a:t> yang optimal dan </a:t>
            </a:r>
            <a:r>
              <a:rPr lang="en-US" sz="2500" b="1" dirty="0" err="1">
                <a:solidFill>
                  <a:schemeClr val="tx2"/>
                </a:solidFill>
              </a:rPr>
              <a:t>menghantarkan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obat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langsung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ke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sasaran</a:t>
            </a:r>
            <a:r>
              <a:rPr lang="en-US" sz="2500" dirty="0">
                <a:solidFill>
                  <a:schemeClr val="tx2"/>
                </a:solidFill>
              </a:rPr>
              <a:t>. </a:t>
            </a:r>
          </a:p>
          <a:p>
            <a:pPr marL="0" indent="0" algn="just">
              <a:buNone/>
            </a:pPr>
            <a:endParaRPr lang="en-US" sz="2500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row: Down 3">
            <a:extLst>
              <a:ext uri="{FF2B5EF4-FFF2-40B4-BE49-F238E27FC236}">
                <a16:creationId xmlns:a16="http://schemas.microsoft.com/office/drawing/2014/main" id="{3EC9C91D-A9CD-4601-9364-F6619582EDA4}"/>
              </a:ext>
            </a:extLst>
          </p:cNvPr>
          <p:cNvSpPr/>
          <p:nvPr/>
        </p:nvSpPr>
        <p:spPr>
          <a:xfrm>
            <a:off x="5704687" y="3190778"/>
            <a:ext cx="782320" cy="781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A2480-7893-4D5E-A995-9C47C812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4A8D3443-30E5-403D-8BB0-A4AA6596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0F66-6CD1-42DD-8207-B9DDA5FC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tx2"/>
                </a:solidFill>
              </a:rPr>
              <a:t>BAGAIMANA DENGAN SISTEM PENGHANTARAN KONVENSIONAL ??</a:t>
            </a:r>
          </a:p>
        </p:txBody>
      </p:sp>
    </p:spTree>
    <p:extLst>
      <p:ext uri="{BB962C8B-B14F-4D97-AF65-F5344CB8AC3E}">
        <p14:creationId xmlns:p14="http://schemas.microsoft.com/office/powerpoint/2010/main" val="290900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9040-E4F9-4C2F-9146-B9D5134E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fi-FI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Sediaan konvensional </a:t>
            </a:r>
            <a:r>
              <a:rPr lang="fi-FI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dirancang untuk melepaskan zat aktif dengan segera sehingga diabsorbsi ke dalam sirkulasi sistemik dengan cepat dan sempurna. Sebaliknya </a:t>
            </a:r>
            <a:r>
              <a:rPr lang="fi-FI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Sediaan Pelepasan Terkendali </a:t>
            </a:r>
            <a:r>
              <a:rPr lang="fi-FI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dirancang untuk melepaskan zat aktif secara lambat dibandingkan dengan sediaan konvensional</a:t>
            </a: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lose up of a bottle&#10;&#10;Description automatically generated">
            <a:extLst>
              <a:ext uri="{FF2B5EF4-FFF2-40B4-BE49-F238E27FC236}">
                <a16:creationId xmlns:a16="http://schemas.microsoft.com/office/drawing/2014/main" id="{EE80149D-EDA1-4E27-8F2F-983F081F4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8368089" y="1755154"/>
            <a:ext cx="3149011" cy="314901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3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9881-F010-4C98-A014-134F6C76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0E85-2017-4A46-94BD-D792ABFD9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art 3">
            <a:extLst>
              <a:ext uri="{FF2B5EF4-FFF2-40B4-BE49-F238E27FC236}">
                <a16:creationId xmlns:a16="http://schemas.microsoft.com/office/drawing/2014/main" id="{28676656-531F-4F88-A05F-2FFAEE87305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76" y="681036"/>
            <a:ext cx="9421403" cy="559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7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36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38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1" name="Rectangle 39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4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C0A87F-6EA9-4D26-8CF6-EFD538674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12356"/>
              </p:ext>
            </p:extLst>
          </p:nvPr>
        </p:nvGraphicFramePr>
        <p:xfrm>
          <a:off x="303250" y="83581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34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1503</Words>
  <Application>Microsoft Office PowerPoint</Application>
  <PresentationFormat>Widescreen</PresentationFormat>
  <Paragraphs>100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SISTEM PENGHANTARAN OBAT (SPO), MODIFIED RELEASE</vt:lpstr>
      <vt:lpstr>PowerPoint Presentation</vt:lpstr>
      <vt:lpstr>PowerPoint Presentation</vt:lpstr>
      <vt:lpstr>PowerPoint Presentation</vt:lpstr>
      <vt:lpstr>Sistem penghantaran obat dengan pelepasan yang dimodifikasi (modified release drug delivery system)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MODIFIED RELEASE (MR)</vt:lpstr>
      <vt:lpstr>KELEMAHAN MODIFIED RELEASE</vt:lpstr>
      <vt:lpstr>DELAYED RELEASE (DR)</vt:lpstr>
      <vt:lpstr>PowerPoint Presentation</vt:lpstr>
      <vt:lpstr>PowerPoint Presentation</vt:lpstr>
      <vt:lpstr>EXTENDED RELEASE (ER)</vt:lpstr>
      <vt:lpstr>PROLONGED RELEASE</vt:lpstr>
      <vt:lpstr>PowerPoint Presentation</vt:lpstr>
      <vt:lpstr>SUSTAINED RELEASE (SR)</vt:lpstr>
      <vt:lpstr>PowerPoint Presentation</vt:lpstr>
      <vt:lpstr>CONTROLLED 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MATRIX</vt:lpstr>
      <vt:lpstr>1. MATRIX HIDROFILIK</vt:lpstr>
      <vt:lpstr>MATRIK LIPID ATAU POLIMER TIDAK LARUT</vt:lpstr>
      <vt:lpstr>SISTEM POMPA OSMOTIK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PENGHANTARAN OBAT (SPO), MODIFIED RELEASE</dc:title>
  <dc:creator>Vella Laili Damarwati</dc:creator>
  <cp:lastModifiedBy>Vella Laili Damarwati</cp:lastModifiedBy>
  <cp:revision>1</cp:revision>
  <dcterms:created xsi:type="dcterms:W3CDTF">2020-10-27T08:01:07Z</dcterms:created>
  <dcterms:modified xsi:type="dcterms:W3CDTF">2020-10-27T08:02:46Z</dcterms:modified>
</cp:coreProperties>
</file>