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9" r:id="rId3"/>
    <p:sldId id="33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37" r:id="rId68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7373" y="1179040"/>
            <a:ext cx="7798653" cy="453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677412" y="2682240"/>
            <a:ext cx="2705100" cy="3248025"/>
          </a:xfrm>
          <a:custGeom>
            <a:avLst/>
            <a:gdLst/>
            <a:ahLst/>
            <a:cxnLst/>
            <a:rect l="l" t="t" r="r" b="b"/>
            <a:pathLst>
              <a:path w="2705100" h="3248025">
                <a:moveTo>
                  <a:pt x="2569464" y="3247644"/>
                </a:moveTo>
                <a:lnTo>
                  <a:pt x="134112" y="3247644"/>
                </a:lnTo>
                <a:lnTo>
                  <a:pt x="91488" y="3240706"/>
                </a:lnTo>
                <a:lnTo>
                  <a:pt x="54644" y="3221406"/>
                </a:lnTo>
                <a:lnTo>
                  <a:pt x="25700" y="3192011"/>
                </a:lnTo>
                <a:lnTo>
                  <a:pt x="6778" y="3154789"/>
                </a:lnTo>
                <a:lnTo>
                  <a:pt x="0" y="3112008"/>
                </a:lnTo>
                <a:lnTo>
                  <a:pt x="0" y="135636"/>
                </a:lnTo>
                <a:lnTo>
                  <a:pt x="6778" y="92854"/>
                </a:lnTo>
                <a:lnTo>
                  <a:pt x="25700" y="55632"/>
                </a:lnTo>
                <a:lnTo>
                  <a:pt x="54644" y="26237"/>
                </a:lnTo>
                <a:lnTo>
                  <a:pt x="91488" y="6937"/>
                </a:lnTo>
                <a:lnTo>
                  <a:pt x="134112" y="0"/>
                </a:lnTo>
                <a:lnTo>
                  <a:pt x="2569464" y="0"/>
                </a:lnTo>
                <a:lnTo>
                  <a:pt x="2612245" y="6937"/>
                </a:lnTo>
                <a:lnTo>
                  <a:pt x="2649467" y="26237"/>
                </a:lnTo>
                <a:lnTo>
                  <a:pt x="2678862" y="55632"/>
                </a:lnTo>
                <a:lnTo>
                  <a:pt x="2698162" y="92854"/>
                </a:lnTo>
                <a:lnTo>
                  <a:pt x="2705100" y="135636"/>
                </a:lnTo>
                <a:lnTo>
                  <a:pt x="2705100" y="3112008"/>
                </a:lnTo>
                <a:lnTo>
                  <a:pt x="2698162" y="3154789"/>
                </a:lnTo>
                <a:lnTo>
                  <a:pt x="2678862" y="3192011"/>
                </a:lnTo>
                <a:lnTo>
                  <a:pt x="2649467" y="3221406"/>
                </a:lnTo>
                <a:lnTo>
                  <a:pt x="2612245" y="3240706"/>
                </a:lnTo>
                <a:lnTo>
                  <a:pt x="2569464" y="3247644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77412" y="2682240"/>
            <a:ext cx="2705100" cy="3248025"/>
          </a:xfrm>
          <a:custGeom>
            <a:avLst/>
            <a:gdLst/>
            <a:ahLst/>
            <a:cxnLst/>
            <a:rect l="l" t="t" r="r" b="b"/>
            <a:pathLst>
              <a:path w="2705100" h="3248025">
                <a:moveTo>
                  <a:pt x="0" y="135636"/>
                </a:moveTo>
                <a:lnTo>
                  <a:pt x="6778" y="92854"/>
                </a:lnTo>
                <a:lnTo>
                  <a:pt x="25700" y="55632"/>
                </a:lnTo>
                <a:lnTo>
                  <a:pt x="54644" y="26237"/>
                </a:lnTo>
                <a:lnTo>
                  <a:pt x="91488" y="6937"/>
                </a:lnTo>
                <a:lnTo>
                  <a:pt x="134112" y="0"/>
                </a:lnTo>
                <a:lnTo>
                  <a:pt x="2569464" y="0"/>
                </a:lnTo>
                <a:lnTo>
                  <a:pt x="2612245" y="6937"/>
                </a:lnTo>
                <a:lnTo>
                  <a:pt x="2649467" y="26237"/>
                </a:lnTo>
                <a:lnTo>
                  <a:pt x="2678862" y="55632"/>
                </a:lnTo>
                <a:lnTo>
                  <a:pt x="2698162" y="92854"/>
                </a:lnTo>
                <a:lnTo>
                  <a:pt x="2705100" y="135636"/>
                </a:lnTo>
                <a:lnTo>
                  <a:pt x="2705100" y="3112008"/>
                </a:lnTo>
                <a:lnTo>
                  <a:pt x="2698162" y="3154789"/>
                </a:lnTo>
                <a:lnTo>
                  <a:pt x="2678862" y="3192011"/>
                </a:lnTo>
                <a:lnTo>
                  <a:pt x="2649467" y="3221406"/>
                </a:lnTo>
                <a:lnTo>
                  <a:pt x="2612245" y="3240706"/>
                </a:lnTo>
                <a:lnTo>
                  <a:pt x="2569464" y="3247644"/>
                </a:lnTo>
                <a:lnTo>
                  <a:pt x="134112" y="3247644"/>
                </a:lnTo>
                <a:lnTo>
                  <a:pt x="91488" y="3240706"/>
                </a:lnTo>
                <a:lnTo>
                  <a:pt x="54644" y="3221406"/>
                </a:lnTo>
                <a:lnTo>
                  <a:pt x="25700" y="3192011"/>
                </a:lnTo>
                <a:lnTo>
                  <a:pt x="6778" y="3154789"/>
                </a:lnTo>
                <a:lnTo>
                  <a:pt x="0" y="3112008"/>
                </a:lnTo>
                <a:lnTo>
                  <a:pt x="0" y="135636"/>
                </a:lnTo>
                <a:close/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767" y="1683580"/>
            <a:ext cx="6472555" cy="1311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5786" y="2929889"/>
            <a:ext cx="7143750" cy="236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74163" y="2195636"/>
            <a:ext cx="420941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spc="-580" dirty="0">
                <a:solidFill>
                  <a:srgbClr val="595959"/>
                </a:solidFill>
                <a:latin typeface="Cambria"/>
                <a:cs typeface="Cambria"/>
              </a:rPr>
              <a:t>S</a:t>
            </a:r>
            <a:r>
              <a:rPr sz="4700" spc="-894" dirty="0">
                <a:solidFill>
                  <a:srgbClr val="595959"/>
                </a:solidFill>
                <a:latin typeface="Cambria"/>
                <a:cs typeface="Cambria"/>
              </a:rPr>
              <a:t>T</a:t>
            </a:r>
            <a:r>
              <a:rPr sz="4700" spc="-660" dirty="0">
                <a:solidFill>
                  <a:srgbClr val="595959"/>
                </a:solidFill>
                <a:latin typeface="Cambria"/>
                <a:cs typeface="Cambria"/>
              </a:rPr>
              <a:t>A</a:t>
            </a:r>
            <a:r>
              <a:rPr sz="4700" spc="-315" dirty="0">
                <a:solidFill>
                  <a:srgbClr val="595959"/>
                </a:solidFill>
                <a:latin typeface="Cambria"/>
                <a:cs typeface="Cambria"/>
              </a:rPr>
              <a:t>B</a:t>
            </a:r>
            <a:r>
              <a:rPr sz="4700" spc="-150" dirty="0">
                <a:solidFill>
                  <a:srgbClr val="595959"/>
                </a:solidFill>
                <a:latin typeface="Cambria"/>
                <a:cs typeface="Cambria"/>
              </a:rPr>
              <a:t>I</a:t>
            </a:r>
            <a:r>
              <a:rPr sz="4700" spc="-585" dirty="0">
                <a:solidFill>
                  <a:srgbClr val="595959"/>
                </a:solidFill>
                <a:latin typeface="Cambria"/>
                <a:cs typeface="Cambria"/>
              </a:rPr>
              <a:t>L</a:t>
            </a:r>
            <a:r>
              <a:rPr sz="4700" spc="-150" dirty="0">
                <a:solidFill>
                  <a:srgbClr val="595959"/>
                </a:solidFill>
                <a:latin typeface="Cambria"/>
                <a:cs typeface="Cambria"/>
              </a:rPr>
              <a:t>I</a:t>
            </a:r>
            <a:r>
              <a:rPr sz="4700" spc="-940" dirty="0">
                <a:solidFill>
                  <a:srgbClr val="595959"/>
                </a:solidFill>
                <a:latin typeface="Cambria"/>
                <a:cs typeface="Cambria"/>
              </a:rPr>
              <a:t>T</a:t>
            </a:r>
            <a:r>
              <a:rPr sz="4700" spc="-660" dirty="0">
                <a:solidFill>
                  <a:srgbClr val="595959"/>
                </a:solidFill>
                <a:latin typeface="Cambria"/>
                <a:cs typeface="Cambria"/>
              </a:rPr>
              <a:t>A</a:t>
            </a:r>
            <a:r>
              <a:rPr sz="4700" spc="-555" dirty="0">
                <a:solidFill>
                  <a:srgbClr val="595959"/>
                </a:solidFill>
                <a:latin typeface="Cambria"/>
                <a:cs typeface="Cambria"/>
              </a:rPr>
              <a:t>S</a:t>
            </a:r>
            <a:r>
              <a:rPr sz="4700" spc="1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4700" spc="-515" dirty="0">
                <a:solidFill>
                  <a:srgbClr val="595959"/>
                </a:solidFill>
                <a:latin typeface="Cambria"/>
                <a:cs typeface="Cambria"/>
              </a:rPr>
              <a:t>O</a:t>
            </a:r>
            <a:r>
              <a:rPr sz="4700" spc="-315" dirty="0">
                <a:solidFill>
                  <a:srgbClr val="595959"/>
                </a:solidFill>
                <a:latin typeface="Cambria"/>
                <a:cs typeface="Cambria"/>
              </a:rPr>
              <a:t>B</a:t>
            </a:r>
            <a:r>
              <a:rPr sz="4700" spc="-990" dirty="0">
                <a:solidFill>
                  <a:srgbClr val="595959"/>
                </a:solidFill>
                <a:latin typeface="Cambria"/>
                <a:cs typeface="Cambria"/>
              </a:rPr>
              <a:t>A</a:t>
            </a:r>
            <a:r>
              <a:rPr sz="4700" spc="-565" dirty="0">
                <a:solidFill>
                  <a:srgbClr val="595959"/>
                </a:solidFill>
                <a:latin typeface="Cambria"/>
                <a:cs typeface="Cambria"/>
              </a:rPr>
              <a:t>T</a:t>
            </a:r>
            <a:r>
              <a:rPr sz="4700" spc="6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lang="en-US" sz="4700" spc="-285" dirty="0">
                <a:solidFill>
                  <a:srgbClr val="595959"/>
                </a:solidFill>
                <a:latin typeface="Cambria"/>
                <a:cs typeface="Cambria"/>
              </a:rPr>
              <a:t>1</a:t>
            </a:r>
            <a:endParaRPr sz="47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28" y="4071674"/>
            <a:ext cx="5148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65" dirty="0">
                <a:solidFill>
                  <a:srgbClr val="595959"/>
                </a:solidFill>
                <a:latin typeface="Malgun Gothic"/>
                <a:cs typeface="Malgun Gothic"/>
              </a:rPr>
              <a:t>APT.</a:t>
            </a:r>
            <a:r>
              <a:rPr sz="2800" spc="-10" dirty="0">
                <a:solidFill>
                  <a:srgbClr val="595959"/>
                </a:solidFill>
                <a:latin typeface="Malgun Gothic"/>
                <a:cs typeface="Malgun Gothic"/>
              </a:rPr>
              <a:t> </a:t>
            </a:r>
            <a:r>
              <a:rPr sz="2800" spc="-45" dirty="0">
                <a:solidFill>
                  <a:srgbClr val="595959"/>
                </a:solidFill>
                <a:latin typeface="Malgun Gothic"/>
                <a:cs typeface="Malgun Gothic"/>
              </a:rPr>
              <a:t>DYANI</a:t>
            </a:r>
            <a:r>
              <a:rPr sz="2800" spc="-10" dirty="0">
                <a:solidFill>
                  <a:srgbClr val="595959"/>
                </a:solidFill>
                <a:latin typeface="Malgun Gothic"/>
                <a:cs typeface="Malgun Gothic"/>
              </a:rPr>
              <a:t> </a:t>
            </a:r>
            <a:r>
              <a:rPr sz="2800" dirty="0">
                <a:solidFill>
                  <a:srgbClr val="595959"/>
                </a:solidFill>
                <a:latin typeface="Malgun Gothic"/>
                <a:cs typeface="Malgun Gothic"/>
              </a:rPr>
              <a:t>PRIMASARI</a:t>
            </a:r>
            <a:r>
              <a:rPr sz="2800" spc="-15" dirty="0">
                <a:solidFill>
                  <a:srgbClr val="595959"/>
                </a:solidFill>
                <a:latin typeface="Malgun Gothic"/>
                <a:cs typeface="Malgun Gothic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Malgun Gothic"/>
                <a:cs typeface="Malgun Gothic"/>
              </a:rPr>
              <a:t>S, </a:t>
            </a:r>
            <a:r>
              <a:rPr sz="2800" dirty="0">
                <a:solidFill>
                  <a:srgbClr val="595959"/>
                </a:solidFill>
                <a:latin typeface="Malgun Gothic"/>
                <a:cs typeface="Malgun Gothic"/>
              </a:rPr>
              <a:t>M.SC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1828" y="772668"/>
            <a:ext cx="1400555" cy="2287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20621-52D1-CED6-C008-2C2A93B8CA8D}"/>
              </a:ext>
            </a:extLst>
          </p:cNvPr>
          <p:cNvSpPr txBox="1"/>
          <p:nvPr/>
        </p:nvSpPr>
        <p:spPr>
          <a:xfrm>
            <a:off x="520306" y="3092171"/>
            <a:ext cx="851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Pengaruh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: </a:t>
            </a:r>
            <a:r>
              <a:rPr lang="en-US" sz="2400" b="1" dirty="0" err="1"/>
              <a:t>Suhu</a:t>
            </a:r>
            <a:r>
              <a:rPr lang="en-US" sz="2400" b="1" dirty="0"/>
              <a:t>, Medium, </a:t>
            </a:r>
            <a:r>
              <a:rPr lang="en-US" sz="2400" b="1" dirty="0" err="1"/>
              <a:t>Katalisis</a:t>
            </a:r>
            <a:r>
              <a:rPr lang="en-US" sz="2400" b="1" dirty="0"/>
              <a:t>, Dan PH </a:t>
            </a:r>
          </a:p>
          <a:p>
            <a:pPr algn="ctr"/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Stabilitas</a:t>
            </a:r>
            <a:r>
              <a:rPr lang="en-US" sz="2400" b="1" dirty="0"/>
              <a:t> </a:t>
            </a:r>
            <a:r>
              <a:rPr lang="en-US" sz="2400" b="1" dirty="0" err="1"/>
              <a:t>Obat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43" y="1953295"/>
            <a:ext cx="10119995" cy="13716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499"/>
              </a:lnSpc>
              <a:spcBef>
                <a:spcPts val="85"/>
              </a:spcBef>
            </a:pPr>
            <a:r>
              <a:rPr sz="2100" spc="-5" dirty="0">
                <a:latin typeface="Malgun Gothic"/>
                <a:cs typeface="Malgun Gothic"/>
              </a:rPr>
              <a:t>2.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The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rate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constant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baseline="-19841" dirty="0">
                <a:latin typeface="Malgun Gothic"/>
                <a:cs typeface="Malgun Gothic"/>
              </a:rPr>
              <a:t>1</a:t>
            </a:r>
            <a:r>
              <a:rPr sz="2100" spc="375" baseline="-19841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for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the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decomposition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25" dirty="0">
                <a:latin typeface="Malgun Gothic"/>
                <a:cs typeface="Malgun Gothic"/>
              </a:rPr>
              <a:t>of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5-hydroxymethylfurfural</a:t>
            </a:r>
            <a:r>
              <a:rPr sz="2100" spc="7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120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 </a:t>
            </a:r>
            <a:r>
              <a:rPr sz="2100" spc="-7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(393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K)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is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1.173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40" dirty="0">
                <a:latin typeface="Malgun Gothic"/>
                <a:cs typeface="Malgun Gothic"/>
              </a:rPr>
              <a:t>hr</a:t>
            </a:r>
            <a:r>
              <a:rPr sz="2100" spc="-60" baseline="25793" dirty="0">
                <a:latin typeface="Malgun Gothic"/>
                <a:cs typeface="Malgun Gothic"/>
              </a:rPr>
              <a:t>-1</a:t>
            </a:r>
            <a:r>
              <a:rPr sz="2100" spc="405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or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3.258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-4</a:t>
            </a:r>
            <a:r>
              <a:rPr sz="2100" spc="419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sec</a:t>
            </a:r>
            <a:r>
              <a:rPr sz="2100" baseline="25793" dirty="0">
                <a:latin typeface="Malgun Gothic"/>
                <a:cs typeface="Malgun Gothic"/>
              </a:rPr>
              <a:t>-1</a:t>
            </a:r>
            <a:r>
              <a:rPr sz="2100" spc="405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and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</a:t>
            </a:r>
            <a:r>
              <a:rPr sz="2100" spc="-7" baseline="-19841" dirty="0">
                <a:latin typeface="Malgun Gothic"/>
                <a:cs typeface="Malgun Gothic"/>
              </a:rPr>
              <a:t>2</a:t>
            </a:r>
            <a:r>
              <a:rPr sz="2100" spc="390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at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140</a:t>
            </a:r>
            <a:r>
              <a:rPr sz="2100" spc="-15" baseline="25793" dirty="0">
                <a:latin typeface="Malgun Gothic"/>
                <a:cs typeface="Malgun Gothic"/>
              </a:rPr>
              <a:t>o</a:t>
            </a:r>
            <a:r>
              <a:rPr sz="2100" spc="-10" dirty="0">
                <a:latin typeface="Malgun Gothic"/>
                <a:cs typeface="Malgun Gothic"/>
              </a:rPr>
              <a:t>C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(413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K)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is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4.860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35" dirty="0">
                <a:latin typeface="Malgun Gothic"/>
                <a:cs typeface="Malgun Gothic"/>
              </a:rPr>
              <a:t>hr</a:t>
            </a:r>
            <a:r>
              <a:rPr sz="2100" spc="-52" baseline="25793" dirty="0">
                <a:latin typeface="Malgun Gothic"/>
                <a:cs typeface="Malgun Gothic"/>
              </a:rPr>
              <a:t>-1</a:t>
            </a:r>
            <a:r>
              <a:rPr sz="2100" spc="-35" dirty="0">
                <a:latin typeface="Malgun Gothic"/>
                <a:cs typeface="Malgun Gothic"/>
              </a:rPr>
              <a:t>.</a:t>
            </a:r>
            <a:endParaRPr sz="2100">
              <a:latin typeface="Malgun Gothic"/>
              <a:cs typeface="Malgun Gothic"/>
            </a:endParaRPr>
          </a:p>
          <a:p>
            <a:pPr marL="38100" marR="67945">
              <a:lnSpc>
                <a:spcPct val="100000"/>
              </a:lnSpc>
              <a:spcBef>
                <a:spcPts val="505"/>
              </a:spcBef>
            </a:pPr>
            <a:r>
              <a:rPr sz="2100" spc="-5" dirty="0">
                <a:latin typeface="Malgun Gothic"/>
                <a:cs typeface="Malgun Gothic"/>
              </a:rPr>
              <a:t>What </a:t>
            </a:r>
            <a:r>
              <a:rPr sz="2100" dirty="0">
                <a:latin typeface="Malgun Gothic"/>
                <a:cs typeface="Malgun Gothic"/>
              </a:rPr>
              <a:t>is </a:t>
            </a:r>
            <a:r>
              <a:rPr sz="2100" spc="-5" dirty="0">
                <a:latin typeface="Malgun Gothic"/>
                <a:cs typeface="Malgun Gothic"/>
              </a:rPr>
              <a:t>the </a:t>
            </a:r>
            <a:r>
              <a:rPr sz="2100" spc="-10" dirty="0">
                <a:latin typeface="Malgun Gothic"/>
                <a:cs typeface="Malgun Gothic"/>
              </a:rPr>
              <a:t>activation energy </a:t>
            </a:r>
            <a:r>
              <a:rPr sz="2100" spc="-5" dirty="0">
                <a:latin typeface="Malgun Gothic"/>
                <a:cs typeface="Malgun Gothic"/>
              </a:rPr>
              <a:t>E</a:t>
            </a:r>
            <a:r>
              <a:rPr sz="2100" spc="-7" baseline="-19841" dirty="0">
                <a:latin typeface="Malgun Gothic"/>
                <a:cs typeface="Malgun Gothic"/>
              </a:rPr>
              <a:t>a</a:t>
            </a:r>
            <a:r>
              <a:rPr sz="2100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in </a:t>
            </a:r>
            <a:r>
              <a:rPr sz="2100" spc="-10" dirty="0">
                <a:latin typeface="Malgun Gothic"/>
                <a:cs typeface="Malgun Gothic"/>
              </a:rPr>
              <a:t>kcal/mole and </a:t>
            </a:r>
            <a:r>
              <a:rPr sz="2100" spc="-5" dirty="0">
                <a:latin typeface="Malgun Gothic"/>
                <a:cs typeface="Malgun Gothic"/>
              </a:rPr>
              <a:t>the frequency factor </a:t>
            </a:r>
            <a:r>
              <a:rPr sz="2100" dirty="0">
                <a:latin typeface="Malgun Gothic"/>
                <a:cs typeface="Malgun Gothic"/>
              </a:rPr>
              <a:t>A in </a:t>
            </a:r>
            <a:r>
              <a:rPr sz="2100" spc="-5" dirty="0">
                <a:latin typeface="Malgun Gothic"/>
                <a:cs typeface="Malgun Gothic"/>
              </a:rPr>
              <a:t>sec</a:t>
            </a:r>
            <a:r>
              <a:rPr sz="2100" spc="-7" baseline="25793" dirty="0">
                <a:latin typeface="Malgun Gothic"/>
                <a:cs typeface="Malgun Gothic"/>
              </a:rPr>
              <a:t>-1</a:t>
            </a:r>
            <a:r>
              <a:rPr sz="2100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f </a:t>
            </a:r>
            <a:r>
              <a:rPr sz="2100" spc="-72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or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the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breakdown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25" dirty="0">
                <a:latin typeface="Malgun Gothic"/>
                <a:cs typeface="Malgun Gothic"/>
              </a:rPr>
              <a:t>of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5-HMF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within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this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temperature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range?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843" y="3748567"/>
            <a:ext cx="8121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latin typeface="Malgun Gothic"/>
                <a:cs typeface="Malgun Gothic"/>
              </a:rPr>
              <a:t>J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5" dirty="0">
                <a:latin typeface="Malgun Gothic"/>
                <a:cs typeface="Malgun Gothic"/>
              </a:rPr>
              <a:t>w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-5" dirty="0">
                <a:latin typeface="Malgun Gothic"/>
                <a:cs typeface="Malgun Gothic"/>
              </a:rPr>
              <a:t>b</a:t>
            </a:r>
            <a:r>
              <a:rPr sz="2100" dirty="0">
                <a:latin typeface="Malgun Gothic"/>
                <a:cs typeface="Malgun Gothic"/>
              </a:rPr>
              <a:t>: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367" y="3683142"/>
            <a:ext cx="823595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86130">
              <a:lnSpc>
                <a:spcPct val="120400"/>
              </a:lnSpc>
              <a:spcBef>
                <a:spcPts val="100"/>
              </a:spcBef>
              <a:tabLst>
                <a:tab pos="2515235" algn="l"/>
              </a:tabLst>
            </a:pPr>
            <a:r>
              <a:rPr sz="2100" spc="-5" dirty="0">
                <a:latin typeface="Malgun Gothic"/>
                <a:cs typeface="Malgun Gothic"/>
              </a:rPr>
              <a:t>log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(k</a:t>
            </a:r>
            <a:r>
              <a:rPr sz="2100" spc="-7" baseline="-19841" dirty="0">
                <a:latin typeface="Malgun Gothic"/>
                <a:cs typeface="Malgun Gothic"/>
              </a:rPr>
              <a:t>2</a:t>
            </a:r>
            <a:r>
              <a:rPr sz="2100" spc="-5" dirty="0">
                <a:latin typeface="Malgun Gothic"/>
                <a:cs typeface="Malgun Gothic"/>
              </a:rPr>
              <a:t>/k</a:t>
            </a:r>
            <a:r>
              <a:rPr sz="2100" spc="-7" baseline="-19841" dirty="0">
                <a:latin typeface="Malgun Gothic"/>
                <a:cs typeface="Malgun Gothic"/>
              </a:rPr>
              <a:t>1</a:t>
            </a:r>
            <a:r>
              <a:rPr sz="2100" spc="-5" dirty="0">
                <a:latin typeface="Malgun Gothic"/>
                <a:cs typeface="Malgun Gothic"/>
              </a:rPr>
              <a:t>)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0" dirty="0">
                <a:latin typeface="Malgun Gothic"/>
                <a:cs typeface="Malgun Gothic"/>
              </a:rPr>
              <a:t>{(E</a:t>
            </a:r>
            <a:r>
              <a:rPr sz="2100" spc="-15" baseline="-19841" dirty="0">
                <a:latin typeface="Malgun Gothic"/>
                <a:cs typeface="Malgun Gothic"/>
              </a:rPr>
              <a:t>a</a:t>
            </a:r>
            <a:r>
              <a:rPr sz="2100" spc="-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 </a:t>
            </a:r>
            <a:r>
              <a:rPr sz="2100" spc="-10" dirty="0">
                <a:latin typeface="Malgun Gothic"/>
                <a:cs typeface="Malgun Gothic"/>
              </a:rPr>
              <a:t>2.303 </a:t>
            </a:r>
            <a:r>
              <a:rPr sz="2100" dirty="0">
                <a:latin typeface="Malgun Gothic"/>
                <a:cs typeface="Malgun Gothic"/>
              </a:rPr>
              <a:t>R) ( (T</a:t>
            </a:r>
            <a:r>
              <a:rPr sz="2100" baseline="-19841" dirty="0">
                <a:latin typeface="Malgun Gothic"/>
                <a:cs typeface="Malgun Gothic"/>
              </a:rPr>
              <a:t>2</a:t>
            </a:r>
            <a:r>
              <a:rPr sz="2100" spc="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–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1</a:t>
            </a:r>
            <a:r>
              <a:rPr sz="2100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) / </a:t>
            </a:r>
            <a:r>
              <a:rPr sz="2100" spc="-10" dirty="0">
                <a:latin typeface="Malgun Gothic"/>
                <a:cs typeface="Malgun Gothic"/>
              </a:rPr>
              <a:t>(T</a:t>
            </a:r>
            <a:r>
              <a:rPr sz="2100" spc="-15" baseline="-19841" dirty="0">
                <a:latin typeface="Malgun Gothic"/>
                <a:cs typeface="Malgun Gothic"/>
              </a:rPr>
              <a:t>2</a:t>
            </a:r>
            <a:r>
              <a:rPr sz="2100" spc="-10" dirty="0">
                <a:latin typeface="Malgun Gothic"/>
                <a:cs typeface="Malgun Gothic"/>
              </a:rPr>
              <a:t>T</a:t>
            </a:r>
            <a:r>
              <a:rPr sz="2100" spc="-15" baseline="-19841" dirty="0">
                <a:latin typeface="Malgun Gothic"/>
                <a:cs typeface="Malgun Gothic"/>
              </a:rPr>
              <a:t>1</a:t>
            </a:r>
            <a:r>
              <a:rPr sz="2100" spc="-10" dirty="0">
                <a:latin typeface="Malgun Gothic"/>
                <a:cs typeface="Malgun Gothic"/>
              </a:rPr>
              <a:t>)} </a:t>
            </a:r>
            <a:r>
              <a:rPr sz="2100" spc="-5" dirty="0">
                <a:latin typeface="Malgun Gothic"/>
                <a:cs typeface="Malgun Gothic"/>
              </a:rPr>
              <a:t> Log(4.860/1.173)</a:t>
            </a:r>
            <a:r>
              <a:rPr sz="2100" spc="7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{E</a:t>
            </a:r>
            <a:r>
              <a:rPr sz="2100" spc="-15" baseline="-19841" dirty="0">
                <a:latin typeface="Malgun Gothic"/>
                <a:cs typeface="Malgun Gothic"/>
              </a:rPr>
              <a:t>a</a:t>
            </a:r>
            <a:r>
              <a:rPr sz="2100" spc="412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(2.303</a:t>
            </a:r>
            <a:r>
              <a:rPr sz="2100" spc="7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1.987)</a:t>
            </a:r>
            <a:r>
              <a:rPr sz="2100" spc="7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(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(413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–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393)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(413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393)}</a:t>
            </a:r>
            <a:endParaRPr sz="2100">
              <a:latin typeface="Malgun Gothic"/>
              <a:cs typeface="Malgun Gothic"/>
            </a:endParaRPr>
          </a:p>
          <a:p>
            <a:pPr marL="1835785">
              <a:lnSpc>
                <a:spcPct val="100000"/>
              </a:lnSpc>
              <a:spcBef>
                <a:spcPts val="505"/>
              </a:spcBef>
            </a:pPr>
            <a:r>
              <a:rPr sz="2100" spc="-5" dirty="0">
                <a:latin typeface="Malgun Gothic"/>
                <a:cs typeface="Malgun Gothic"/>
              </a:rPr>
              <a:t>E</a:t>
            </a:r>
            <a:r>
              <a:rPr sz="2100" spc="-7" baseline="-19841" dirty="0">
                <a:latin typeface="Malgun Gothic"/>
                <a:cs typeface="Malgun Gothic"/>
              </a:rPr>
              <a:t>a</a:t>
            </a:r>
            <a:r>
              <a:rPr sz="2100" spc="36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23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kcal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mole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443" y="5222394"/>
            <a:ext cx="8290559" cy="11804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96875" algn="ctr">
              <a:lnSpc>
                <a:spcPct val="100000"/>
              </a:lnSpc>
              <a:spcBef>
                <a:spcPts val="615"/>
              </a:spcBef>
            </a:pPr>
            <a:r>
              <a:rPr sz="2100" spc="-10" dirty="0">
                <a:latin typeface="Malgun Gothic"/>
                <a:cs typeface="Malgun Gothic"/>
              </a:rPr>
              <a:t>At</a:t>
            </a:r>
            <a:r>
              <a:rPr sz="2100" spc="-2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120</a:t>
            </a:r>
            <a:r>
              <a:rPr sz="2100" spc="-15" baseline="25793" dirty="0">
                <a:latin typeface="Malgun Gothic"/>
                <a:cs typeface="Malgun Gothic"/>
              </a:rPr>
              <a:t>o</a:t>
            </a:r>
            <a:r>
              <a:rPr sz="2100" spc="-10" dirty="0">
                <a:latin typeface="Malgun Gothic"/>
                <a:cs typeface="Malgun Gothic"/>
              </a:rPr>
              <a:t>C,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using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Arrhenius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equation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:</a:t>
            </a:r>
            <a:endParaRPr sz="21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100" dirty="0">
                <a:latin typeface="Malgun Gothic"/>
                <a:cs typeface="Malgun Gothic"/>
              </a:rPr>
              <a:t>log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(3.258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-4</a:t>
            </a:r>
            <a:r>
              <a:rPr sz="2100" spc="427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sec</a:t>
            </a:r>
            <a:r>
              <a:rPr sz="2100" spc="-7" baseline="25793" dirty="0">
                <a:latin typeface="Malgun Gothic"/>
                <a:cs typeface="Malgun Gothic"/>
              </a:rPr>
              <a:t>-1</a:t>
            </a:r>
            <a:r>
              <a:rPr sz="2100" spc="-5" dirty="0">
                <a:latin typeface="Malgun Gothic"/>
                <a:cs typeface="Malgun Gothic"/>
              </a:rPr>
              <a:t>)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log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 –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(23,000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spc="5" dirty="0">
                <a:latin typeface="Malgun Gothic"/>
                <a:cs typeface="Malgun Gothic"/>
              </a:rPr>
              <a:t>cal</a:t>
            </a:r>
            <a:r>
              <a:rPr sz="2100" dirty="0">
                <a:latin typeface="Malgun Gothic"/>
                <a:cs typeface="Malgun Gothic"/>
              </a:rPr>
              <a:t> 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(2.303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1.987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393)</a:t>
            </a:r>
            <a:endParaRPr sz="2100">
              <a:latin typeface="Malgun Gothic"/>
              <a:cs typeface="Malgun Gothic"/>
            </a:endParaRPr>
          </a:p>
          <a:p>
            <a:pPr marR="1036319" algn="ctr">
              <a:lnSpc>
                <a:spcPct val="100000"/>
              </a:lnSpc>
              <a:spcBef>
                <a:spcPts val="505"/>
              </a:spcBef>
              <a:tabLst>
                <a:tab pos="365125" algn="l"/>
                <a:tab pos="741045" algn="l"/>
              </a:tabLst>
            </a:pPr>
            <a:r>
              <a:rPr sz="2100" dirty="0">
                <a:latin typeface="Malgun Gothic"/>
                <a:cs typeface="Malgun Gothic"/>
              </a:rPr>
              <a:t>A	=	2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10</a:t>
            </a:r>
            <a:r>
              <a:rPr sz="2100" spc="-15" baseline="25793" dirty="0">
                <a:latin typeface="Malgun Gothic"/>
                <a:cs typeface="Malgun Gothic"/>
              </a:rPr>
              <a:t>9</a:t>
            </a:r>
            <a:r>
              <a:rPr sz="2100" spc="367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sec</a:t>
            </a:r>
            <a:r>
              <a:rPr sz="2100" baseline="25793" dirty="0">
                <a:latin typeface="Malgun Gothic"/>
                <a:cs typeface="Malgun Gothic"/>
              </a:rPr>
              <a:t>-1</a:t>
            </a:r>
            <a:endParaRPr sz="2100" baseline="25793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1288" y="772667"/>
            <a:ext cx="8278495" cy="6014085"/>
            <a:chOff x="1161288" y="772667"/>
            <a:chExt cx="827849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8344" y="772668"/>
              <a:ext cx="8144255" cy="6013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94816" y="772667"/>
              <a:ext cx="8211820" cy="6014085"/>
            </a:xfrm>
            <a:custGeom>
              <a:avLst/>
              <a:gdLst/>
              <a:ahLst/>
              <a:cxnLst/>
              <a:rect l="l" t="t" r="r" b="b"/>
              <a:pathLst>
                <a:path w="8211820" h="6014084">
                  <a:moveTo>
                    <a:pt x="8211312" y="0"/>
                  </a:moveTo>
                  <a:lnTo>
                    <a:pt x="8211312" y="6013703"/>
                  </a:lnTo>
                </a:path>
                <a:path w="8211820" h="6014084">
                  <a:moveTo>
                    <a:pt x="0" y="6013703"/>
                  </a:moveTo>
                  <a:lnTo>
                    <a:pt x="0" y="0"/>
                  </a:lnTo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0" y="772667"/>
            <a:ext cx="8277225" cy="6014085"/>
            <a:chOff x="1082040" y="772667"/>
            <a:chExt cx="827722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096" y="783335"/>
              <a:ext cx="8144255" cy="60030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15568" y="772667"/>
              <a:ext cx="8209915" cy="6014085"/>
            </a:xfrm>
            <a:custGeom>
              <a:avLst/>
              <a:gdLst/>
              <a:ahLst/>
              <a:cxnLst/>
              <a:rect l="l" t="t" r="r" b="b"/>
              <a:pathLst>
                <a:path w="8209915" h="6014084">
                  <a:moveTo>
                    <a:pt x="8209787" y="0"/>
                  </a:moveTo>
                  <a:lnTo>
                    <a:pt x="8209787" y="6013703"/>
                  </a:lnTo>
                </a:path>
                <a:path w="8209915" h="6014084">
                  <a:moveTo>
                    <a:pt x="0" y="6013703"/>
                  </a:moveTo>
                  <a:lnTo>
                    <a:pt x="0" y="0"/>
                  </a:lnTo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11" y="1945576"/>
            <a:ext cx="9819640" cy="2944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5080" indent="-300355" algn="just">
              <a:lnSpc>
                <a:spcPct val="100200"/>
              </a:lnSpc>
              <a:spcBef>
                <a:spcPts val="105"/>
              </a:spcBef>
              <a:buFont typeface="Microsoft Sans Serif"/>
              <a:buChar char="•"/>
              <a:tabLst>
                <a:tab pos="313055" algn="l"/>
              </a:tabLst>
            </a:pPr>
            <a:r>
              <a:rPr sz="2450" spc="5" dirty="0">
                <a:latin typeface="Malgun Gothic"/>
                <a:cs typeface="Malgun Gothic"/>
              </a:rPr>
              <a:t>Suatu </a:t>
            </a:r>
            <a:r>
              <a:rPr sz="2100" spc="-5" dirty="0">
                <a:latin typeface="Malgun Gothic"/>
                <a:cs typeface="Malgun Gothic"/>
              </a:rPr>
              <a:t>metode </a:t>
            </a:r>
            <a:r>
              <a:rPr sz="2450" spc="5" dirty="0">
                <a:latin typeface="Malgun Gothic"/>
                <a:cs typeface="Malgun Gothic"/>
              </a:rPr>
              <a:t>untuk </a:t>
            </a:r>
            <a:r>
              <a:rPr sz="2450" dirty="0">
                <a:latin typeface="Malgun Gothic"/>
                <a:cs typeface="Malgun Gothic"/>
              </a:rPr>
              <a:t>memperkirakan pengaruh suhu </a:t>
            </a:r>
            <a:r>
              <a:rPr sz="2450" spc="-10" dirty="0">
                <a:latin typeface="Malgun Gothic"/>
                <a:cs typeface="Malgun Gothic"/>
              </a:rPr>
              <a:t>pada </a:t>
            </a:r>
            <a:r>
              <a:rPr sz="2450" spc="-5" dirty="0">
                <a:latin typeface="Malgun Gothic"/>
                <a:cs typeface="Malgun Gothic"/>
              </a:rPr>
              <a:t>reaksi </a:t>
            </a:r>
            <a:r>
              <a:rPr sz="2450" spc="5" dirty="0">
                <a:latin typeface="Malgun Gothic"/>
                <a:cs typeface="Malgun Gothic"/>
              </a:rPr>
              <a:t>ad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alah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menggunakan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rasio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konstanta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kecepatan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reaksi</a:t>
            </a:r>
            <a:r>
              <a:rPr sz="2450" spc="-3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dari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dua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suhu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yang</a:t>
            </a:r>
            <a:r>
              <a:rPr sz="2450" spc="-3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berbeda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spc="10" dirty="0">
                <a:latin typeface="Malgun Gothic"/>
                <a:cs typeface="Malgun Gothic"/>
              </a:rPr>
              <a:t>T1</a:t>
            </a:r>
            <a:r>
              <a:rPr sz="2450" spc="-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dan </a:t>
            </a:r>
            <a:r>
              <a:rPr sz="2450" spc="-5" dirty="0">
                <a:latin typeface="Malgun Gothic"/>
                <a:cs typeface="Malgun Gothic"/>
              </a:rPr>
              <a:t>T2,</a:t>
            </a:r>
            <a:r>
              <a:rPr sz="24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yaitu</a:t>
            </a:r>
            <a:r>
              <a:rPr sz="2450" spc="-4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kT2</a:t>
            </a:r>
            <a:r>
              <a:rPr sz="2450" spc="-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/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kT1.</a:t>
            </a:r>
            <a:endParaRPr sz="24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1950">
              <a:latin typeface="Malgun Gothic"/>
              <a:cs typeface="Malgun Gothic"/>
            </a:endParaRPr>
          </a:p>
          <a:p>
            <a:pPr marL="312420" marR="6096635" indent="-312420">
              <a:lnSpc>
                <a:spcPct val="120000"/>
              </a:lnSpc>
              <a:buFont typeface="Microsoft Sans Serif"/>
              <a:buChar char="•"/>
              <a:tabLst>
                <a:tab pos="312420" algn="l"/>
                <a:tab pos="313055" algn="l"/>
                <a:tab pos="1475105" algn="l"/>
                <a:tab pos="1912620" algn="l"/>
              </a:tabLst>
            </a:pPr>
            <a:r>
              <a:rPr sz="2450" dirty="0">
                <a:latin typeface="Malgun Gothic"/>
                <a:cs typeface="Malgun Gothic"/>
              </a:rPr>
              <a:t>Simonelli</a:t>
            </a:r>
            <a:r>
              <a:rPr sz="2450" spc="-50" dirty="0">
                <a:latin typeface="Malgun Gothic"/>
                <a:cs typeface="Malgun Gothic"/>
              </a:rPr>
              <a:t> </a:t>
            </a:r>
            <a:r>
              <a:rPr sz="2450" spc="10" dirty="0">
                <a:latin typeface="Malgun Gothic"/>
                <a:cs typeface="Malgun Gothic"/>
              </a:rPr>
              <a:t>dan</a:t>
            </a:r>
            <a:r>
              <a:rPr sz="2450" spc="-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Dresback: </a:t>
            </a:r>
            <a:r>
              <a:rPr sz="2450" spc="-844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Q10	=	</a:t>
            </a:r>
            <a:r>
              <a:rPr sz="2450" dirty="0">
                <a:latin typeface="Malgun Gothic"/>
                <a:cs typeface="Malgun Gothic"/>
              </a:rPr>
              <a:t>k(T+10)</a:t>
            </a:r>
            <a:r>
              <a:rPr sz="2450" spc="-4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/</a:t>
            </a:r>
            <a:r>
              <a:rPr sz="2450" spc="-45" dirty="0">
                <a:latin typeface="Malgun Gothic"/>
                <a:cs typeface="Malgun Gothic"/>
              </a:rPr>
              <a:t> </a:t>
            </a:r>
            <a:r>
              <a:rPr sz="2450" spc="10" dirty="0">
                <a:latin typeface="Malgun Gothic"/>
                <a:cs typeface="Malgun Gothic"/>
              </a:rPr>
              <a:t>kT</a:t>
            </a:r>
            <a:endParaRPr sz="2450">
              <a:latin typeface="Malgun Gothic"/>
              <a:cs typeface="Malgun Gothic"/>
            </a:endParaRPr>
          </a:p>
          <a:p>
            <a:pPr marL="672465">
              <a:lnSpc>
                <a:spcPct val="100000"/>
              </a:lnSpc>
              <a:spcBef>
                <a:spcPts val="600"/>
              </a:spcBef>
              <a:tabLst>
                <a:tab pos="1475105" algn="l"/>
                <a:tab pos="1912620" algn="l"/>
                <a:tab pos="2299970" algn="l"/>
              </a:tabLst>
            </a:pPr>
            <a:r>
              <a:rPr sz="2450" spc="5" dirty="0">
                <a:latin typeface="Malgun Gothic"/>
                <a:cs typeface="Malgun Gothic"/>
              </a:rPr>
              <a:t>Q10	=	e	</a:t>
            </a:r>
            <a:r>
              <a:rPr sz="2450" dirty="0">
                <a:latin typeface="Malgun Gothic"/>
                <a:cs typeface="Malgun Gothic"/>
              </a:rPr>
              <a:t>[ -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Ea/R</a:t>
            </a:r>
            <a:r>
              <a:rPr sz="2450" spc="-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(1/(T+10)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–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1/T)]</a:t>
            </a:r>
            <a:endParaRPr sz="24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080" y="1345148"/>
            <a:ext cx="3108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latin typeface="Malgun Gothic"/>
                <a:cs typeface="Malgun Gothic"/>
              </a:rPr>
              <a:t>KALKULASI</a:t>
            </a:r>
            <a:r>
              <a:rPr b="1" spc="-25" dirty="0">
                <a:latin typeface="Malgun Gothic"/>
                <a:cs typeface="Malgun Gothic"/>
              </a:rPr>
              <a:t> </a:t>
            </a:r>
            <a:r>
              <a:rPr b="1" spc="-10" dirty="0">
                <a:latin typeface="Malgun Gothic"/>
                <a:cs typeface="Malgun Gothic"/>
              </a:rPr>
              <a:t>HARGA </a:t>
            </a:r>
            <a:r>
              <a:rPr b="1" dirty="0">
                <a:latin typeface="Malgun Gothic"/>
                <a:cs typeface="Malgun Gothic"/>
              </a:rPr>
              <a:t>Q10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475" y="5309615"/>
            <a:ext cx="9072880" cy="567055"/>
          </a:xfrm>
          <a:prstGeom prst="rect">
            <a:avLst/>
          </a:prstGeom>
          <a:solidFill>
            <a:srgbClr val="D89593"/>
          </a:solidFill>
        </p:spPr>
        <p:txBody>
          <a:bodyPr vert="horz" wrap="square" lIns="0" tIns="3937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10"/>
              </a:spcBef>
            </a:pPr>
            <a:r>
              <a:rPr sz="1550" b="1" spc="20" dirty="0">
                <a:latin typeface="Malgun Gothic"/>
                <a:cs typeface="Malgun Gothic"/>
              </a:rPr>
              <a:t>Q10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merupakan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factor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dari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rasio</a:t>
            </a:r>
            <a:r>
              <a:rPr sz="1550" b="1" spc="2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konstante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kecepatan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reaksi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karena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perubahan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suhu </a:t>
            </a:r>
            <a:r>
              <a:rPr sz="1550" b="1" spc="10" dirty="0">
                <a:latin typeface="Malgun Gothic"/>
                <a:cs typeface="Malgun Gothic"/>
              </a:rPr>
              <a:t>10</a:t>
            </a:r>
            <a:r>
              <a:rPr sz="1575" b="1" spc="15" baseline="23809" dirty="0">
                <a:latin typeface="Malgun Gothic"/>
                <a:cs typeface="Malgun Gothic"/>
              </a:rPr>
              <a:t>o</a:t>
            </a:r>
            <a:r>
              <a:rPr sz="1550" b="1" spc="10" dirty="0">
                <a:latin typeface="Malgun Gothic"/>
                <a:cs typeface="Malgun Gothic"/>
              </a:rPr>
              <a:t>C.</a:t>
            </a:r>
            <a:endParaRPr sz="15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9026" y="1951482"/>
          <a:ext cx="8422005" cy="2419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171"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Ea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(kcal/mole)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15240" marB="0">
                    <a:solidFill>
                      <a:srgbClr val="BF504D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Q</a:t>
                      </a:r>
                      <a:r>
                        <a:rPr sz="1650" b="1" spc="15" baseline="-20202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10</a:t>
                      </a:r>
                      <a:r>
                        <a:rPr sz="1650" b="1" spc="217" baseline="-20202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(k</a:t>
                      </a:r>
                      <a:r>
                        <a:rPr sz="1650" b="1" spc="7" baseline="-20202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/k</a:t>
                      </a:r>
                      <a:r>
                        <a:rPr sz="1650" b="1" spc="7" baseline="-20202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15240" marB="0">
                    <a:solidFill>
                      <a:srgbClr val="BF504D"/>
                    </a:solidFill>
                  </a:tcPr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log</a:t>
                      </a:r>
                      <a:r>
                        <a:rPr sz="165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k</a:t>
                      </a:r>
                      <a:r>
                        <a:rPr sz="1650" b="1" spc="7" baseline="-20202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/k</a:t>
                      </a:r>
                      <a:r>
                        <a:rPr sz="1650" b="1" spc="7" baseline="-20202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</a:t>
                      </a:r>
                      <a:endParaRPr sz="1650" baseline="-20202">
                        <a:latin typeface="Malgun Gothic"/>
                        <a:cs typeface="Malgun Gothic"/>
                      </a:endParaRPr>
                    </a:p>
                  </a:txBody>
                  <a:tcPr marL="0" marR="0" marT="15240" marB="0">
                    <a:solidFill>
                      <a:srgbClr val="BF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735">
                        <a:lnSpc>
                          <a:spcPct val="100000"/>
                        </a:lnSpc>
                      </a:pPr>
                      <a:r>
                        <a:rPr sz="1650" b="1" spc="10" dirty="0">
                          <a:latin typeface="Malgun Gothic"/>
                          <a:cs typeface="Malgun Gothic"/>
                        </a:rPr>
                        <a:t>10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BF504D"/>
                      </a:solidFill>
                      <a:prstDash val="solid"/>
                    </a:lnL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487045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1,8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87655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0,254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R w="12700">
                      <a:solidFill>
                        <a:srgbClr val="BF504D"/>
                      </a:solidFill>
                      <a:prstDash val="solid"/>
                    </a:lnR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b="1" spc="10" dirty="0">
                          <a:latin typeface="Malgun Gothic"/>
                          <a:cs typeface="Malgun Gothic"/>
                        </a:rPr>
                        <a:t>15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F504D"/>
                      </a:solidFill>
                      <a:prstDash val="solid"/>
                    </a:lnL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70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2,4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9525" marB="0"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0,38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9525" marB="0">
                    <a:lnR w="12700">
                      <a:solidFill>
                        <a:srgbClr val="BF504D"/>
                      </a:solidFill>
                      <a:prstDash val="solid"/>
                    </a:lnR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b="1" spc="10" dirty="0">
                          <a:latin typeface="Malgun Gothic"/>
                          <a:cs typeface="Malgun Gothic"/>
                        </a:rPr>
                        <a:t>20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BF504D"/>
                      </a:solidFill>
                      <a:prstDash val="solid"/>
                    </a:lnL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R="4870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3,2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R="2876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0,508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R w="12700">
                      <a:solidFill>
                        <a:srgbClr val="BF504D"/>
                      </a:solidFill>
                      <a:prstDash val="solid"/>
                    </a:lnR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b="1" spc="10" dirty="0">
                          <a:latin typeface="Malgun Gothic"/>
                          <a:cs typeface="Malgun Gothic"/>
                        </a:rPr>
                        <a:t>25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BF504D"/>
                      </a:solidFill>
                      <a:prstDash val="solid"/>
                    </a:lnL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70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4,3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0,63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R w="12700">
                      <a:solidFill>
                        <a:srgbClr val="BF504D"/>
                      </a:solidFill>
                      <a:prstDash val="solid"/>
                    </a:lnR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b="1" spc="10" dirty="0">
                          <a:latin typeface="Malgun Gothic"/>
                          <a:cs typeface="Malgun Gothic"/>
                        </a:rPr>
                        <a:t>30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BF504D"/>
                      </a:solidFill>
                      <a:prstDash val="solid"/>
                    </a:lnL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R="4870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5,8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R="2857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5" dirty="0">
                          <a:latin typeface="Malgun Gothic"/>
                          <a:cs typeface="Malgun Gothic"/>
                        </a:rPr>
                        <a:t>0,76</a:t>
                      </a:r>
                      <a:endParaRPr sz="1650">
                        <a:latin typeface="Malgun Gothic"/>
                        <a:cs typeface="Malgun Gothic"/>
                      </a:endParaRPr>
                    </a:p>
                  </a:txBody>
                  <a:tcPr marL="0" marR="0" marT="8255" marB="0">
                    <a:lnR w="12700">
                      <a:solidFill>
                        <a:srgbClr val="BF504D"/>
                      </a:solidFill>
                      <a:prstDash val="solid"/>
                    </a:lnR>
                    <a:lnT w="12700">
                      <a:solidFill>
                        <a:srgbClr val="BF504D"/>
                      </a:solidFill>
                      <a:prstDash val="solid"/>
                    </a:lnT>
                    <a:lnB w="12700">
                      <a:solidFill>
                        <a:srgbClr val="BF504D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35536" y="4530367"/>
            <a:ext cx="4138929" cy="74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50" b="1" spc="10" dirty="0">
                <a:latin typeface="Malgun Gothic"/>
                <a:cs typeface="Malgun Gothic"/>
              </a:rPr>
              <a:t>Tipikal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untuk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obat,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E</a:t>
            </a:r>
            <a:r>
              <a:rPr sz="1575" b="1" spc="7" baseline="-21164" dirty="0">
                <a:latin typeface="Malgun Gothic"/>
                <a:cs typeface="Malgun Gothic"/>
              </a:rPr>
              <a:t>a</a:t>
            </a:r>
            <a:r>
              <a:rPr sz="1575" b="1" spc="284" baseline="-21164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=</a:t>
            </a:r>
            <a:r>
              <a:rPr sz="1550" b="1" spc="2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15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–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25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kcal/mole</a:t>
            </a:r>
            <a:endParaRPr sz="1550">
              <a:latin typeface="Malgun Gothic"/>
              <a:cs typeface="Malgun Gothic"/>
            </a:endParaRPr>
          </a:p>
          <a:p>
            <a:pPr marL="109220">
              <a:lnSpc>
                <a:spcPct val="100000"/>
              </a:lnSpc>
              <a:spcBef>
                <a:spcPts val="1935"/>
              </a:spcBef>
            </a:pPr>
            <a:r>
              <a:rPr sz="1550" b="1" spc="15" dirty="0">
                <a:latin typeface="Malgun Gothic"/>
                <a:cs typeface="Malgun Gothic"/>
              </a:rPr>
              <a:t>Bentuk</a:t>
            </a:r>
            <a:r>
              <a:rPr sz="1550" b="1" spc="-2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lain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Q</a:t>
            </a:r>
            <a:r>
              <a:rPr sz="1575" b="1" spc="7" baseline="-21164" dirty="0">
                <a:latin typeface="Malgun Gothic"/>
                <a:cs typeface="Malgun Gothic"/>
              </a:rPr>
              <a:t>10</a:t>
            </a:r>
            <a:r>
              <a:rPr sz="1575" b="1" spc="284" baseline="-21164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adalah</a:t>
            </a:r>
            <a:r>
              <a:rPr sz="1550" b="1" spc="-45" dirty="0">
                <a:latin typeface="Malgun Gothic"/>
                <a:cs typeface="Malgun Gothic"/>
              </a:rPr>
              <a:t> </a:t>
            </a:r>
            <a:r>
              <a:rPr sz="1550" b="1" spc="-125" dirty="0">
                <a:latin typeface="Malgun Gothic"/>
                <a:cs typeface="Malgun Gothic"/>
              </a:rPr>
              <a:t>Q</a:t>
            </a:r>
            <a:r>
              <a:rPr sz="1575" b="1" spc="-187" baseline="-21164" dirty="0">
                <a:latin typeface="Cambria"/>
                <a:cs typeface="Cambria"/>
              </a:rPr>
              <a:t></a:t>
            </a:r>
            <a:r>
              <a:rPr sz="1575" b="1" spc="-187" baseline="-21164" dirty="0">
                <a:latin typeface="Malgun Gothic"/>
                <a:cs typeface="Malgun Gothic"/>
              </a:rPr>
              <a:t>T</a:t>
            </a:r>
            <a:endParaRPr sz="1575" baseline="-21164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1760" y="5362955"/>
            <a:ext cx="3592195" cy="325120"/>
          </a:xfrm>
          <a:custGeom>
            <a:avLst/>
            <a:gdLst/>
            <a:ahLst/>
            <a:cxnLst/>
            <a:rect l="l" t="t" r="r" b="b"/>
            <a:pathLst>
              <a:path w="3592195" h="325120">
                <a:moveTo>
                  <a:pt x="3592068" y="324612"/>
                </a:moveTo>
                <a:lnTo>
                  <a:pt x="0" y="324612"/>
                </a:lnTo>
                <a:lnTo>
                  <a:pt x="0" y="0"/>
                </a:lnTo>
                <a:lnTo>
                  <a:pt x="3592068" y="0"/>
                </a:lnTo>
                <a:lnTo>
                  <a:pt x="3592068" y="324612"/>
                </a:lnTo>
                <a:close/>
              </a:path>
            </a:pathLst>
          </a:custGeom>
          <a:solidFill>
            <a:srgbClr val="F2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77194" y="5434110"/>
            <a:ext cx="176657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481965" algn="l"/>
                <a:tab pos="767715" algn="l"/>
              </a:tabLst>
            </a:pPr>
            <a:r>
              <a:rPr sz="2325" b="1" spc="-187" baseline="14336" dirty="0">
                <a:latin typeface="Malgun Gothic"/>
                <a:cs typeface="Malgun Gothic"/>
              </a:rPr>
              <a:t>Q</a:t>
            </a:r>
            <a:r>
              <a:rPr sz="1050" b="1" spc="-125" dirty="0">
                <a:latin typeface="Cambria"/>
                <a:cs typeface="Cambria"/>
              </a:rPr>
              <a:t></a:t>
            </a:r>
            <a:r>
              <a:rPr sz="1050" b="1" spc="-125" dirty="0">
                <a:latin typeface="Malgun Gothic"/>
                <a:cs typeface="Malgun Gothic"/>
              </a:rPr>
              <a:t>T	</a:t>
            </a:r>
            <a:r>
              <a:rPr sz="2325" b="1" spc="30" baseline="14336" dirty="0">
                <a:latin typeface="Malgun Gothic"/>
                <a:cs typeface="Malgun Gothic"/>
              </a:rPr>
              <a:t>=	</a:t>
            </a:r>
            <a:r>
              <a:rPr sz="2325" b="1" spc="-82" baseline="14336" dirty="0">
                <a:latin typeface="Malgun Gothic"/>
                <a:cs typeface="Malgun Gothic"/>
              </a:rPr>
              <a:t>k</a:t>
            </a:r>
            <a:r>
              <a:rPr sz="1050" b="1" spc="-55" dirty="0">
                <a:latin typeface="Malgun Gothic"/>
                <a:cs typeface="Malgun Gothic"/>
              </a:rPr>
              <a:t>(T+</a:t>
            </a:r>
            <a:r>
              <a:rPr sz="1050" b="1" spc="-55" dirty="0">
                <a:latin typeface="Cambria"/>
                <a:cs typeface="Cambria"/>
              </a:rPr>
              <a:t></a:t>
            </a:r>
            <a:r>
              <a:rPr sz="1050" b="1" spc="-55" dirty="0">
                <a:latin typeface="Malgun Gothic"/>
                <a:cs typeface="Malgun Gothic"/>
              </a:rPr>
              <a:t>T)</a:t>
            </a:r>
            <a:r>
              <a:rPr sz="1050" b="1" spc="135" dirty="0">
                <a:latin typeface="Malgun Gothic"/>
                <a:cs typeface="Malgun Gothic"/>
              </a:rPr>
              <a:t> </a:t>
            </a:r>
            <a:r>
              <a:rPr sz="2325" b="1" spc="15" baseline="14336" dirty="0">
                <a:latin typeface="Malgun Gothic"/>
                <a:cs typeface="Malgun Gothic"/>
              </a:rPr>
              <a:t>/</a:t>
            </a:r>
            <a:r>
              <a:rPr sz="2325" b="1" spc="-37" baseline="14336" dirty="0">
                <a:latin typeface="Malgun Gothic"/>
                <a:cs typeface="Malgun Gothic"/>
              </a:rPr>
              <a:t> </a:t>
            </a:r>
            <a:r>
              <a:rPr sz="2325" b="1" spc="7" baseline="14336" dirty="0">
                <a:latin typeface="Malgun Gothic"/>
                <a:cs typeface="Malgun Gothic"/>
              </a:rPr>
              <a:t>k</a:t>
            </a:r>
            <a:r>
              <a:rPr sz="1050" b="1" spc="5" dirty="0">
                <a:latin typeface="Malgun Gothic"/>
                <a:cs typeface="Malgun Gothic"/>
              </a:rPr>
              <a:t>T</a:t>
            </a:r>
            <a:endParaRPr sz="105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2903" y="5385330"/>
            <a:ext cx="66103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310515" algn="l"/>
              </a:tabLst>
            </a:pPr>
            <a:r>
              <a:rPr sz="1550" b="1" spc="20" dirty="0">
                <a:latin typeface="Malgun Gothic"/>
                <a:cs typeface="Malgun Gothic"/>
              </a:rPr>
              <a:t>=	</a:t>
            </a:r>
            <a:r>
              <a:rPr sz="1550" b="1" spc="10" dirty="0">
                <a:latin typeface="Malgun Gothic"/>
                <a:cs typeface="Malgun Gothic"/>
              </a:rPr>
              <a:t>Q</a:t>
            </a:r>
            <a:r>
              <a:rPr sz="1575" b="1" spc="15" baseline="-21164" dirty="0">
                <a:latin typeface="Malgun Gothic"/>
                <a:cs typeface="Malgun Gothic"/>
              </a:rPr>
              <a:t>10</a:t>
            </a:r>
            <a:endParaRPr sz="1575" baseline="-21164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5725" y="5392952"/>
            <a:ext cx="5334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Malgun Gothic"/>
                <a:cs typeface="Malgun Gothic"/>
              </a:rPr>
              <a:t>(</a:t>
            </a:r>
            <a:r>
              <a:rPr sz="1050" b="1" spc="-65" dirty="0">
                <a:latin typeface="Malgun Gothic"/>
                <a:cs typeface="Malgun Gothic"/>
              </a:rPr>
              <a:t> </a:t>
            </a:r>
            <a:r>
              <a:rPr sz="1050" b="1" spc="-65" dirty="0">
                <a:latin typeface="Cambria"/>
                <a:cs typeface="Cambria"/>
              </a:rPr>
              <a:t></a:t>
            </a:r>
            <a:r>
              <a:rPr sz="1050" b="1" spc="-65" dirty="0">
                <a:latin typeface="Malgun Gothic"/>
                <a:cs typeface="Malgun Gothic"/>
              </a:rPr>
              <a:t>T/10)</a:t>
            </a:r>
            <a:endParaRPr sz="105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0883" y="5870448"/>
            <a:ext cx="3743325" cy="325120"/>
          </a:xfrm>
          <a:custGeom>
            <a:avLst/>
            <a:gdLst/>
            <a:ahLst/>
            <a:cxnLst/>
            <a:rect l="l" t="t" r="r" b="b"/>
            <a:pathLst>
              <a:path w="3743325" h="325120">
                <a:moveTo>
                  <a:pt x="3742944" y="324612"/>
                </a:moveTo>
                <a:lnTo>
                  <a:pt x="0" y="324612"/>
                </a:lnTo>
                <a:lnTo>
                  <a:pt x="0" y="0"/>
                </a:lnTo>
                <a:lnTo>
                  <a:pt x="3742944" y="0"/>
                </a:lnTo>
                <a:lnTo>
                  <a:pt x="3742944" y="324612"/>
                </a:lnTo>
                <a:close/>
              </a:path>
            </a:pathLst>
          </a:custGeom>
          <a:solidFill>
            <a:srgbClr val="D8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3112" y="5892767"/>
            <a:ext cx="224790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810260" algn="l"/>
              </a:tabLst>
            </a:pPr>
            <a:r>
              <a:rPr sz="1550" b="1" spc="5" dirty="0">
                <a:latin typeface="Malgun Gothic"/>
                <a:cs typeface="Malgun Gothic"/>
              </a:rPr>
              <a:t>t</a:t>
            </a:r>
            <a:r>
              <a:rPr sz="1575" b="1" spc="7" baseline="-21164" dirty="0">
                <a:latin typeface="Malgun Gothic"/>
                <a:cs typeface="Malgun Gothic"/>
              </a:rPr>
              <a:t>90</a:t>
            </a:r>
            <a:r>
              <a:rPr sz="1575" b="1" spc="277" baseline="-21164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(T</a:t>
            </a:r>
            <a:r>
              <a:rPr sz="1575" b="1" spc="7" baseline="-21164" dirty="0">
                <a:latin typeface="Malgun Gothic"/>
                <a:cs typeface="Malgun Gothic"/>
              </a:rPr>
              <a:t>2</a:t>
            </a:r>
            <a:r>
              <a:rPr sz="1550" b="1" spc="5" dirty="0">
                <a:latin typeface="Malgun Gothic"/>
                <a:cs typeface="Malgun Gothic"/>
              </a:rPr>
              <a:t>)	</a:t>
            </a:r>
            <a:r>
              <a:rPr sz="1550" b="1" spc="20" dirty="0">
                <a:latin typeface="Malgun Gothic"/>
                <a:cs typeface="Malgun Gothic"/>
              </a:rPr>
              <a:t>=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t</a:t>
            </a:r>
            <a:r>
              <a:rPr sz="1575" b="1" spc="7" baseline="-21164" dirty="0">
                <a:latin typeface="Malgun Gothic"/>
                <a:cs typeface="Malgun Gothic"/>
              </a:rPr>
              <a:t>90</a:t>
            </a:r>
            <a:r>
              <a:rPr sz="1575" b="1" spc="247" baseline="-21164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(T</a:t>
            </a:r>
            <a:r>
              <a:rPr sz="1575" b="1" spc="7" baseline="-21164" dirty="0">
                <a:latin typeface="Malgun Gothic"/>
                <a:cs typeface="Malgun Gothic"/>
              </a:rPr>
              <a:t>1</a:t>
            </a:r>
            <a:r>
              <a:rPr sz="1550" b="1" spc="5" dirty="0">
                <a:latin typeface="Malgun Gothic"/>
                <a:cs typeface="Malgun Gothic"/>
              </a:rPr>
              <a:t>)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/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Q</a:t>
            </a:r>
            <a:r>
              <a:rPr sz="1575" b="1" spc="7" baseline="-21164" dirty="0">
                <a:latin typeface="Malgun Gothic"/>
                <a:cs typeface="Malgun Gothic"/>
              </a:rPr>
              <a:t>10</a:t>
            </a:r>
            <a:endParaRPr sz="1575" baseline="-21164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2436" y="5900458"/>
            <a:ext cx="4845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60" dirty="0">
                <a:latin typeface="Malgun Gothic"/>
                <a:cs typeface="Malgun Gothic"/>
              </a:rPr>
              <a:t>(</a:t>
            </a:r>
            <a:r>
              <a:rPr sz="1050" b="1" spc="-60" dirty="0">
                <a:latin typeface="Cambria"/>
                <a:cs typeface="Cambria"/>
              </a:rPr>
              <a:t></a:t>
            </a:r>
            <a:r>
              <a:rPr sz="1050" b="1" spc="-60" dirty="0">
                <a:latin typeface="Malgun Gothic"/>
                <a:cs typeface="Malgun Gothic"/>
              </a:rPr>
              <a:t>T/10)</a:t>
            </a:r>
            <a:endParaRPr sz="10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47" y="1986763"/>
            <a:ext cx="9432925" cy="259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Malgun Gothic"/>
                <a:cs typeface="Malgun Gothic"/>
              </a:rPr>
              <a:t>Contoh:</a:t>
            </a:r>
            <a:endParaRPr sz="2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950">
              <a:latin typeface="Malgun Gothic"/>
              <a:cs typeface="Malgun Gothic"/>
            </a:endParaRPr>
          </a:p>
          <a:p>
            <a:pPr marL="50800">
              <a:lnSpc>
                <a:spcPct val="100000"/>
              </a:lnSpc>
            </a:pPr>
            <a:r>
              <a:rPr sz="2100" spc="-5" dirty="0">
                <a:latin typeface="Malgun Gothic"/>
                <a:cs typeface="Malgun Gothic"/>
              </a:rPr>
              <a:t>Hitunglah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factor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perubahan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konstante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kecepatan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10" dirty="0">
                <a:latin typeface="Malgun Gothic"/>
                <a:cs typeface="Malgun Gothic"/>
              </a:rPr>
              <a:t>untuk:</a:t>
            </a:r>
            <a:endParaRPr sz="2100">
              <a:latin typeface="Malgun Gothic"/>
              <a:cs typeface="Malgun Gothic"/>
            </a:endParaRPr>
          </a:p>
          <a:p>
            <a:pPr marL="344170" indent="-293370">
              <a:lnSpc>
                <a:spcPct val="100000"/>
              </a:lnSpc>
              <a:spcBef>
                <a:spcPts val="520"/>
              </a:spcBef>
              <a:buAutoNum type="alphaLcPeriod"/>
              <a:tabLst>
                <a:tab pos="344170" algn="l"/>
              </a:tabLst>
            </a:pPr>
            <a:r>
              <a:rPr sz="2100" spc="-10" dirty="0">
                <a:latin typeface="Malgun Gothic"/>
                <a:cs typeface="Malgun Gothic"/>
              </a:rPr>
              <a:t>perubahan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suhu </a:t>
            </a:r>
            <a:r>
              <a:rPr sz="2100" dirty="0">
                <a:latin typeface="Malgun Gothic"/>
                <a:cs typeface="Malgun Gothic"/>
              </a:rPr>
              <a:t>dari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25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30" dirty="0">
                <a:latin typeface="Malgun Gothic"/>
                <a:cs typeface="Malgun Gothic"/>
              </a:rPr>
              <a:t>ke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50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</a:t>
            </a:r>
            <a:endParaRPr sz="2100">
              <a:latin typeface="Malgun Gothic"/>
              <a:cs typeface="Malgun Gothic"/>
            </a:endParaRPr>
          </a:p>
          <a:p>
            <a:pPr marL="362585" indent="-312420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363220" algn="l"/>
              </a:tabLst>
            </a:pPr>
            <a:r>
              <a:rPr sz="2100" spc="-5" dirty="0">
                <a:latin typeface="Malgun Gothic"/>
                <a:cs typeface="Malgun Gothic"/>
              </a:rPr>
              <a:t>perubahan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suhu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dari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25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30" dirty="0">
                <a:latin typeface="Malgun Gothic"/>
                <a:cs typeface="Malgun Gothic"/>
              </a:rPr>
              <a:t>ke</a:t>
            </a:r>
            <a:r>
              <a:rPr sz="2100" spc="-5" dirty="0">
                <a:latin typeface="Malgun Gothic"/>
                <a:cs typeface="Malgun Gothic"/>
              </a:rPr>
              <a:t> 0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</a:t>
            </a:r>
            <a:endParaRPr sz="2100">
              <a:latin typeface="Malgun Gothic"/>
              <a:cs typeface="Malgun Gothic"/>
            </a:endParaRPr>
          </a:p>
          <a:p>
            <a:pPr marL="50800" marR="43180">
              <a:lnSpc>
                <a:spcPct val="100000"/>
              </a:lnSpc>
              <a:spcBef>
                <a:spcPts val="520"/>
              </a:spcBef>
              <a:buAutoNum type="alphaLcPeriod"/>
              <a:tabLst>
                <a:tab pos="330835" algn="l"/>
              </a:tabLst>
            </a:pPr>
            <a:r>
              <a:rPr sz="2100" dirty="0">
                <a:latin typeface="Malgun Gothic"/>
                <a:cs typeface="Malgun Gothic"/>
              </a:rPr>
              <a:t>Bila</a:t>
            </a:r>
            <a:r>
              <a:rPr sz="2100" spc="-5" dirty="0">
                <a:latin typeface="Malgun Gothic"/>
                <a:cs typeface="Malgun Gothic"/>
              </a:rPr>
              <a:t> suatu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obat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(A)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pada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25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mempunyai</a:t>
            </a:r>
            <a:r>
              <a:rPr sz="2100" spc="5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1,6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10</a:t>
            </a:r>
            <a:r>
              <a:rPr sz="2100" spc="-15" baseline="25793" dirty="0">
                <a:latin typeface="Malgun Gothic"/>
                <a:cs typeface="Malgun Gothic"/>
              </a:rPr>
              <a:t>–8</a:t>
            </a:r>
            <a:r>
              <a:rPr sz="2100" spc="427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detik</a:t>
            </a:r>
            <a:r>
              <a:rPr sz="2100" spc="-7" baseline="25793" dirty="0">
                <a:latin typeface="Malgun Gothic"/>
                <a:cs typeface="Malgun Gothic"/>
              </a:rPr>
              <a:t>–1</a:t>
            </a:r>
            <a:r>
              <a:rPr sz="2100" spc="412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1/2</a:t>
            </a:r>
            <a:r>
              <a:rPr sz="2100" spc="405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 </a:t>
            </a:r>
            <a:r>
              <a:rPr sz="2100" spc="-7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501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hari,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berapa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</a:t>
            </a:r>
            <a:r>
              <a:rPr sz="2100" spc="-15" baseline="-19841" dirty="0">
                <a:latin typeface="Malgun Gothic"/>
                <a:cs typeface="Malgun Gothic"/>
              </a:rPr>
              <a:t>1/2</a:t>
            </a:r>
            <a:r>
              <a:rPr sz="2100" spc="419" baseline="-19841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pada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-5" dirty="0">
                <a:latin typeface="Malgun Gothic"/>
                <a:cs typeface="Malgun Gothic"/>
              </a:rPr>
              <a:t> dan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b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?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20" y="1898549"/>
            <a:ext cx="81216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20400"/>
              </a:lnSpc>
              <a:spcBef>
                <a:spcPts val="100"/>
              </a:spcBef>
            </a:pPr>
            <a:r>
              <a:rPr spc="-25" dirty="0"/>
              <a:t>J</a:t>
            </a:r>
            <a:r>
              <a:rPr dirty="0"/>
              <a:t>a</a:t>
            </a:r>
            <a:r>
              <a:rPr spc="5" dirty="0"/>
              <a:t>w</a:t>
            </a:r>
            <a:r>
              <a:rPr dirty="0"/>
              <a:t>a</a:t>
            </a:r>
            <a:r>
              <a:rPr spc="-5" dirty="0"/>
              <a:t>b</a:t>
            </a:r>
            <a:r>
              <a:rPr dirty="0"/>
              <a:t>:  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8523" y="2349437"/>
            <a:ext cx="7042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</a:tabLst>
            </a:pPr>
            <a:r>
              <a:rPr sz="2100" dirty="0">
                <a:latin typeface="Malgun Gothic"/>
                <a:cs typeface="Malgun Gothic"/>
              </a:rPr>
              <a:t>=	Q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5132" y="2503466"/>
            <a:ext cx="222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algun Gothic"/>
                <a:cs typeface="Malgun Gothic"/>
              </a:rPr>
              <a:t>1</a:t>
            </a:r>
            <a:r>
              <a:rPr sz="1400" dirty="0">
                <a:latin typeface="Malgun Gothic"/>
                <a:cs typeface="Malgun Gothic"/>
              </a:rPr>
              <a:t>0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0244" y="2357111"/>
            <a:ext cx="671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(</a:t>
            </a:r>
            <a:r>
              <a:rPr sz="1400" spc="-40" dirty="0">
                <a:latin typeface="Malgun Gothic"/>
                <a:cs typeface="Malgun Gothic"/>
              </a:rPr>
              <a:t> </a:t>
            </a:r>
            <a:r>
              <a:rPr sz="1400" spc="-95" dirty="0">
                <a:latin typeface="Microsoft Yi Baiti"/>
                <a:cs typeface="Microsoft Yi Baiti"/>
              </a:rPr>
              <a:t></a:t>
            </a:r>
            <a:r>
              <a:rPr sz="1400" spc="-95" dirty="0">
                <a:latin typeface="Malgun Gothic"/>
                <a:cs typeface="Malgun Gothic"/>
              </a:rPr>
              <a:t>T/10)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3675" y="2733599"/>
            <a:ext cx="7042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</a:tabLst>
            </a:pPr>
            <a:r>
              <a:rPr sz="2100" dirty="0">
                <a:latin typeface="Malgun Gothic"/>
                <a:cs typeface="Malgun Gothic"/>
              </a:rPr>
              <a:t>=	Q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5505" y="2741153"/>
            <a:ext cx="661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(</a:t>
            </a:r>
            <a:r>
              <a:rPr sz="1400" spc="-30" dirty="0">
                <a:latin typeface="Malgun Gothic"/>
                <a:cs typeface="Malgun Gothic"/>
              </a:rPr>
              <a:t> </a:t>
            </a:r>
            <a:r>
              <a:rPr sz="1400" spc="-10" dirty="0">
                <a:latin typeface="Malgun Gothic"/>
                <a:cs typeface="Malgun Gothic"/>
              </a:rPr>
              <a:t>25/10)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0393" y="2887508"/>
            <a:ext cx="2392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82495" algn="l"/>
              </a:tabLst>
            </a:pPr>
            <a:r>
              <a:rPr sz="1400" spc="-5" dirty="0">
                <a:latin typeface="Malgun Gothic"/>
                <a:cs typeface="Malgun Gothic"/>
              </a:rPr>
              <a:t>1</a:t>
            </a:r>
            <a:r>
              <a:rPr sz="1400" dirty="0">
                <a:latin typeface="Malgun Gothic"/>
                <a:cs typeface="Malgun Gothic"/>
              </a:rPr>
              <a:t>0	</a:t>
            </a:r>
            <a:r>
              <a:rPr sz="1400" spc="-5" dirty="0">
                <a:latin typeface="Malgun Gothic"/>
                <a:cs typeface="Malgun Gothic"/>
              </a:rPr>
              <a:t>1</a:t>
            </a:r>
            <a:r>
              <a:rPr sz="1400" dirty="0">
                <a:latin typeface="Malgun Gothic"/>
                <a:cs typeface="Malgun Gothic"/>
              </a:rPr>
              <a:t>0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1348" y="2285315"/>
            <a:ext cx="4822825" cy="7937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260985" algn="l"/>
              </a:tabLst>
            </a:pPr>
            <a:r>
              <a:rPr sz="2100" dirty="0">
                <a:latin typeface="Malgun Gothic"/>
                <a:cs typeface="Malgun Gothic"/>
              </a:rPr>
              <a:t>;	</a:t>
            </a:r>
            <a:r>
              <a:rPr sz="2100" spc="-825" dirty="0">
                <a:latin typeface="Microsoft Yi Baiti"/>
                <a:cs typeface="Microsoft Yi Baiti"/>
              </a:rPr>
              <a:t></a:t>
            </a:r>
            <a:r>
              <a:rPr sz="2100" dirty="0">
                <a:latin typeface="Malgun Gothic"/>
                <a:cs typeface="Malgun Gothic"/>
              </a:rPr>
              <a:t>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-5" dirty="0">
                <a:latin typeface="Malgun Gothic"/>
                <a:cs typeface="Malgun Gothic"/>
              </a:rPr>
              <a:t> 2</a:t>
            </a:r>
            <a:r>
              <a:rPr sz="2100" dirty="0">
                <a:latin typeface="Malgun Gothic"/>
                <a:cs typeface="Malgun Gothic"/>
              </a:rPr>
              <a:t>5</a:t>
            </a:r>
            <a:endParaRPr sz="2100">
              <a:latin typeface="Malgun Gothic"/>
              <a:cs typeface="Malgun Gothic"/>
            </a:endParaRPr>
          </a:p>
          <a:p>
            <a:pPr marL="86995">
              <a:lnSpc>
                <a:spcPct val="100000"/>
              </a:lnSpc>
              <a:spcBef>
                <a:spcPts val="505"/>
              </a:spcBef>
              <a:tabLst>
                <a:tab pos="1620520" algn="l"/>
              </a:tabLst>
            </a:pP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untuk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Q	=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2,4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3,2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4,2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maka: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9314" y="2351072"/>
            <a:ext cx="581660" cy="1179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30480" indent="-84455" algn="just">
              <a:lnSpc>
                <a:spcPct val="120200"/>
              </a:lnSpc>
              <a:spcBef>
                <a:spcPts val="95"/>
              </a:spcBef>
            </a:pPr>
            <a:r>
              <a:rPr sz="3150" baseline="13227" dirty="0">
                <a:latin typeface="Malgun Gothic"/>
                <a:cs typeface="Malgun Gothic"/>
              </a:rPr>
              <a:t>Q</a:t>
            </a:r>
            <a:r>
              <a:rPr sz="3150" spc="-150" baseline="13227" dirty="0">
                <a:latin typeface="Malgun Gothic"/>
                <a:cs typeface="Malgun Gothic"/>
              </a:rPr>
              <a:t> </a:t>
            </a:r>
            <a:r>
              <a:rPr sz="1400" spc="-270" dirty="0">
                <a:latin typeface="Microsoft Yi Baiti"/>
                <a:cs typeface="Microsoft Yi Baiti"/>
              </a:rPr>
              <a:t></a:t>
            </a:r>
            <a:r>
              <a:rPr sz="1400" spc="-270" dirty="0">
                <a:latin typeface="Malgun Gothic"/>
                <a:cs typeface="Malgun Gothic"/>
              </a:rPr>
              <a:t>T </a:t>
            </a:r>
            <a:r>
              <a:rPr sz="1400" spc="-480" dirty="0">
                <a:latin typeface="Malgun Gothic"/>
                <a:cs typeface="Malgun Gothic"/>
              </a:rPr>
              <a:t> </a:t>
            </a:r>
            <a:r>
              <a:rPr sz="3150" spc="-7" baseline="13227" dirty="0">
                <a:latin typeface="Malgun Gothic"/>
                <a:cs typeface="Malgun Gothic"/>
              </a:rPr>
              <a:t>Q</a:t>
            </a:r>
            <a:r>
              <a:rPr sz="1400" spc="-5" dirty="0">
                <a:latin typeface="Malgun Gothic"/>
                <a:cs typeface="Malgun Gothic"/>
              </a:rPr>
              <a:t>25 </a:t>
            </a:r>
            <a:r>
              <a:rPr sz="1400" spc="-484" dirty="0">
                <a:latin typeface="Malgun Gothic"/>
                <a:cs typeface="Malgun Gothic"/>
              </a:rPr>
              <a:t> </a:t>
            </a:r>
            <a:r>
              <a:rPr sz="3150" spc="-7" baseline="13227" dirty="0">
                <a:latin typeface="Malgun Gothic"/>
                <a:cs typeface="Malgun Gothic"/>
              </a:rPr>
              <a:t>Q</a:t>
            </a:r>
            <a:r>
              <a:rPr sz="1400" spc="-5" dirty="0">
                <a:latin typeface="Malgun Gothic"/>
                <a:cs typeface="Malgun Gothic"/>
              </a:rPr>
              <a:t>25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2300" y="3055071"/>
            <a:ext cx="3662045" cy="7937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0"/>
              </a:spcBef>
              <a:tabLst>
                <a:tab pos="416559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(2,4)</a:t>
            </a:r>
            <a:r>
              <a:rPr sz="2100" spc="-7" baseline="25793" dirty="0">
                <a:latin typeface="Malgun Gothic"/>
                <a:cs typeface="Malgun Gothic"/>
              </a:rPr>
              <a:t>2,5</a:t>
            </a:r>
            <a:r>
              <a:rPr sz="2100" spc="434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(3,2)</a:t>
            </a:r>
            <a:r>
              <a:rPr sz="2100" spc="-7" baseline="25793" dirty="0">
                <a:latin typeface="Malgun Gothic"/>
                <a:cs typeface="Malgun Gothic"/>
              </a:rPr>
              <a:t>2,5</a:t>
            </a:r>
            <a:r>
              <a:rPr sz="2100" spc="-5" dirty="0">
                <a:latin typeface="Malgun Gothic"/>
                <a:cs typeface="Malgun Gothic"/>
              </a:rPr>
              <a:t>;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(4,2)</a:t>
            </a:r>
            <a:r>
              <a:rPr sz="2100" spc="-7" baseline="25793" dirty="0">
                <a:latin typeface="Malgun Gothic"/>
                <a:cs typeface="Malgun Gothic"/>
              </a:rPr>
              <a:t>2,5</a:t>
            </a:r>
            <a:endParaRPr sz="2100" baseline="25793">
              <a:latin typeface="Malgun Gothic"/>
              <a:cs typeface="Malgun Gothic"/>
            </a:endParaRPr>
          </a:p>
          <a:p>
            <a:pPr marL="200660">
              <a:lnSpc>
                <a:spcPct val="100000"/>
              </a:lnSpc>
              <a:spcBef>
                <a:spcPts val="505"/>
              </a:spcBef>
              <a:tabLst>
                <a:tab pos="579755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0" dirty="0">
                <a:latin typeface="Malgun Gothic"/>
                <a:cs typeface="Malgun Gothic"/>
              </a:rPr>
              <a:t>8,9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18,3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38,3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020" y="3824697"/>
            <a:ext cx="6983730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675" marR="5080" indent="-1324610">
              <a:lnSpc>
                <a:spcPct val="120000"/>
              </a:lnSpc>
              <a:spcBef>
                <a:spcPts val="100"/>
              </a:spcBef>
            </a:pPr>
            <a:r>
              <a:rPr sz="2100" spc="-10" dirty="0">
                <a:latin typeface="Malgun Gothic"/>
                <a:cs typeface="Malgun Gothic"/>
              </a:rPr>
              <a:t>Jadi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kecepatan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r>
              <a:rPr sz="2100" spc="-25" dirty="0">
                <a:latin typeface="Malgun Gothic"/>
                <a:cs typeface="Malgun Gothic"/>
              </a:rPr>
              <a:t> </a:t>
            </a:r>
            <a:r>
              <a:rPr sz="2100" spc="5" dirty="0">
                <a:latin typeface="Malgun Gothic"/>
                <a:cs typeface="Malgun Gothic"/>
              </a:rPr>
              <a:t>bertambah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sekitar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9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s.d.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38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kalinya, </a:t>
            </a:r>
            <a:r>
              <a:rPr sz="2100" spc="-7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dengan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rata-rata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18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kali.</a:t>
            </a:r>
            <a:endParaRPr sz="2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9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tabLst>
                <a:tab pos="609600" algn="l"/>
              </a:tabLst>
            </a:pPr>
            <a:r>
              <a:rPr sz="2100" spc="-5" dirty="0">
                <a:latin typeface="Malgun Gothic"/>
                <a:cs typeface="Malgun Gothic"/>
              </a:rPr>
              <a:t>b</a:t>
            </a:r>
            <a:r>
              <a:rPr sz="2100" dirty="0">
                <a:latin typeface="Malgun Gothic"/>
                <a:cs typeface="Malgun Gothic"/>
              </a:rPr>
              <a:t>.	</a:t>
            </a:r>
            <a:r>
              <a:rPr sz="2100" spc="-825" dirty="0">
                <a:latin typeface="Microsoft Yi Baiti"/>
                <a:cs typeface="Microsoft Yi Baiti"/>
              </a:rPr>
              <a:t></a:t>
            </a:r>
            <a:r>
              <a:rPr sz="2100" dirty="0">
                <a:latin typeface="Malgun Gothic"/>
                <a:cs typeface="Malgun Gothic"/>
              </a:rPr>
              <a:t>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-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</a:t>
            </a:r>
            <a:r>
              <a:rPr sz="2100" dirty="0">
                <a:latin typeface="Malgun Gothic"/>
                <a:cs typeface="Malgun Gothic"/>
              </a:rPr>
              <a:t>5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118" y="5493527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spc="-7" baseline="13227" dirty="0">
                <a:latin typeface="Malgun Gothic"/>
                <a:cs typeface="Malgun Gothic"/>
              </a:rPr>
              <a:t>Q</a:t>
            </a:r>
            <a:r>
              <a:rPr sz="1400" spc="-5" dirty="0">
                <a:latin typeface="Malgun Gothic"/>
                <a:cs typeface="Malgun Gothic"/>
              </a:rPr>
              <a:t>-25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5283" y="5435650"/>
            <a:ext cx="734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(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sz="1400" spc="-10" dirty="0">
                <a:latin typeface="Malgun Gothic"/>
                <a:cs typeface="Malgun Gothic"/>
              </a:rPr>
              <a:t>-25/10)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2480" y="5427940"/>
            <a:ext cx="2176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200" algn="l"/>
              </a:tabLst>
            </a:pP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Q	</a:t>
            </a:r>
            <a:r>
              <a:rPr sz="2100" spc="-30" dirty="0">
                <a:latin typeface="Microsoft Yi Baiti"/>
                <a:cs typeface="Microsoft Yi Baiti"/>
              </a:rPr>
              <a:t></a:t>
            </a:r>
            <a:r>
              <a:rPr sz="2100" spc="-190" dirty="0">
                <a:latin typeface="Microsoft Yi Baiti"/>
                <a:cs typeface="Microsoft Yi Baiti"/>
              </a:rPr>
              <a:t> </a:t>
            </a:r>
            <a:r>
              <a:rPr sz="2100" dirty="0">
                <a:latin typeface="Malgun Gothic"/>
                <a:cs typeface="Malgun Gothic"/>
              </a:rPr>
              <a:t>Q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0258" y="5581918"/>
            <a:ext cx="1975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75130" algn="l"/>
              </a:tabLst>
            </a:pPr>
            <a:r>
              <a:rPr sz="1400" spc="-5" dirty="0">
                <a:latin typeface="Malgun Gothic"/>
                <a:cs typeface="Malgun Gothic"/>
              </a:rPr>
              <a:t>1</a:t>
            </a:r>
            <a:r>
              <a:rPr sz="1400" dirty="0">
                <a:latin typeface="Malgun Gothic"/>
                <a:cs typeface="Malgun Gothic"/>
              </a:rPr>
              <a:t>0	</a:t>
            </a:r>
            <a:r>
              <a:rPr sz="1400" spc="-5" dirty="0">
                <a:latin typeface="Malgun Gothic"/>
                <a:cs typeface="Malgun Gothic"/>
              </a:rPr>
              <a:t>–2</a:t>
            </a:r>
            <a:r>
              <a:rPr sz="1400" dirty="0">
                <a:latin typeface="Malgun Gothic"/>
                <a:cs typeface="Malgun Gothic"/>
              </a:rPr>
              <a:t>5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2880" y="5427940"/>
            <a:ext cx="30073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160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1/8,9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-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1/18,3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-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1/38,3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518" y="5811971"/>
            <a:ext cx="61487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algun Gothic"/>
                <a:cs typeface="Malgun Gothic"/>
              </a:rPr>
              <a:t>Kecepatan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berkurang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rata-rata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1/18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kalinya.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775" y="2123889"/>
            <a:ext cx="4911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Malgun Gothic"/>
                <a:cs typeface="Malgun Gothic"/>
              </a:rPr>
              <a:t>c.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Bila</a:t>
            </a:r>
            <a:r>
              <a:rPr sz="2100" spc="-5" dirty="0">
                <a:latin typeface="Malgun Gothic"/>
                <a:cs typeface="Malgun Gothic"/>
              </a:rPr>
              <a:t> diambil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rata-rata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harga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Q</a:t>
            </a:r>
            <a:r>
              <a:rPr sz="2100" spc="-7" baseline="-19841" dirty="0">
                <a:latin typeface="Malgun Gothic"/>
                <a:cs typeface="Malgun Gothic"/>
              </a:rPr>
              <a:t>10</a:t>
            </a:r>
            <a:r>
              <a:rPr sz="2100" spc="412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3,2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188" y="2575100"/>
            <a:ext cx="6267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spc="-7" baseline="13227" dirty="0">
                <a:latin typeface="Malgun Gothic"/>
                <a:cs typeface="Malgun Gothic"/>
              </a:rPr>
              <a:t>k</a:t>
            </a:r>
            <a:r>
              <a:rPr sz="1400" spc="-5" dirty="0">
                <a:latin typeface="Malgun Gothic"/>
                <a:cs typeface="Malgun Gothic"/>
              </a:rPr>
              <a:t>50oC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466" y="2509484"/>
            <a:ext cx="5499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4020" algn="l"/>
                <a:tab pos="3253104" algn="l"/>
                <a:tab pos="3629025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1,6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–8</a:t>
            </a:r>
            <a:r>
              <a:rPr sz="2100" spc="434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det</a:t>
            </a:r>
            <a:r>
              <a:rPr sz="2100" spc="-7" baseline="25793" dirty="0">
                <a:latin typeface="Malgun Gothic"/>
                <a:cs typeface="Malgun Gothic"/>
              </a:rPr>
              <a:t>–1</a:t>
            </a:r>
            <a:r>
              <a:rPr sz="2100" spc="412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18,3	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2,9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–7</a:t>
            </a:r>
            <a:r>
              <a:rPr sz="2100" spc="397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det</a:t>
            </a:r>
            <a:r>
              <a:rPr sz="2100" spc="-7" baseline="25793" dirty="0">
                <a:latin typeface="Malgun Gothic"/>
                <a:cs typeface="Malgun Gothic"/>
              </a:rPr>
              <a:t>–1</a:t>
            </a:r>
            <a:endParaRPr sz="2100" baseline="25793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188" y="2959142"/>
            <a:ext cx="4337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spc="-7" baseline="13227" dirty="0">
                <a:latin typeface="Malgun Gothic"/>
                <a:cs typeface="Malgun Gothic"/>
              </a:rPr>
              <a:t>t</a:t>
            </a:r>
            <a:r>
              <a:rPr sz="1400" spc="-5" dirty="0">
                <a:latin typeface="Malgun Gothic"/>
                <a:cs typeface="Malgun Gothic"/>
              </a:rPr>
              <a:t>1/2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7386" y="2893515"/>
            <a:ext cx="51155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4020" algn="l"/>
                <a:tab pos="3650615" algn="l"/>
                <a:tab pos="4026535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(0,693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2,9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–7</a:t>
            </a:r>
            <a:r>
              <a:rPr sz="2100" spc="427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)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detik	=	</a:t>
            </a:r>
            <a:r>
              <a:rPr sz="2100" spc="-5" dirty="0">
                <a:latin typeface="Malgun Gothic"/>
                <a:cs typeface="Malgun Gothic"/>
              </a:rPr>
              <a:t>27,4</a:t>
            </a:r>
            <a:r>
              <a:rPr sz="2100" spc="-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hari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188" y="3663136"/>
            <a:ext cx="53022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500"/>
              </a:lnSpc>
              <a:spcBef>
                <a:spcPts val="100"/>
              </a:spcBef>
            </a:pPr>
            <a:r>
              <a:rPr sz="3150" spc="7" baseline="13227" dirty="0">
                <a:latin typeface="Malgun Gothic"/>
                <a:cs typeface="Malgun Gothic"/>
              </a:rPr>
              <a:t>k</a:t>
            </a:r>
            <a:r>
              <a:rPr sz="1400" spc="-5" dirty="0">
                <a:latin typeface="Malgun Gothic"/>
                <a:cs typeface="Malgun Gothic"/>
              </a:rPr>
              <a:t>0</a:t>
            </a:r>
            <a:r>
              <a:rPr sz="1400" dirty="0">
                <a:latin typeface="Malgun Gothic"/>
                <a:cs typeface="Malgun Gothic"/>
              </a:rPr>
              <a:t>oC  </a:t>
            </a:r>
            <a:r>
              <a:rPr sz="3150" spc="-7" baseline="13227" dirty="0">
                <a:latin typeface="Malgun Gothic"/>
                <a:cs typeface="Malgun Gothic"/>
              </a:rPr>
              <a:t>t</a:t>
            </a:r>
            <a:r>
              <a:rPr sz="1400" spc="-5" dirty="0">
                <a:latin typeface="Malgun Gothic"/>
                <a:cs typeface="Malgun Gothic"/>
              </a:rPr>
              <a:t>1/2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7386" y="3597585"/>
            <a:ext cx="6107430" cy="7969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615"/>
              </a:spcBef>
              <a:tabLst>
                <a:tab pos="506730" algn="l"/>
                <a:tab pos="3599179" algn="l"/>
                <a:tab pos="3975100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1,6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–8</a:t>
            </a:r>
            <a:r>
              <a:rPr sz="2100" spc="434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det</a:t>
            </a:r>
            <a:r>
              <a:rPr sz="2100" spc="-7" baseline="25793" dirty="0">
                <a:latin typeface="Malgun Gothic"/>
                <a:cs typeface="Malgun Gothic"/>
              </a:rPr>
              <a:t>–1</a:t>
            </a:r>
            <a:r>
              <a:rPr sz="2100" spc="412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1/18,3	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8,7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–10</a:t>
            </a:r>
            <a:r>
              <a:rPr sz="2100" spc="390" baseline="25793" dirty="0">
                <a:latin typeface="Malgun Gothic"/>
                <a:cs typeface="Malgun Gothic"/>
              </a:rPr>
              <a:t> </a:t>
            </a:r>
            <a:r>
              <a:rPr sz="2100" spc="-25" dirty="0">
                <a:latin typeface="Malgun Gothic"/>
                <a:cs typeface="Malgun Gothic"/>
              </a:rPr>
              <a:t>detik</a:t>
            </a:r>
            <a:r>
              <a:rPr sz="2100" spc="-37" baseline="25793" dirty="0">
                <a:latin typeface="Malgun Gothic"/>
                <a:cs typeface="Malgun Gothic"/>
              </a:rPr>
              <a:t>-1</a:t>
            </a:r>
            <a:endParaRPr sz="2100" baseline="25793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515"/>
              </a:spcBef>
              <a:tabLst>
                <a:tab pos="414020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9210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hari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marR="17780" indent="-189230">
              <a:lnSpc>
                <a:spcPct val="140900"/>
              </a:lnSpc>
              <a:spcBef>
                <a:spcPts val="100"/>
              </a:spcBef>
            </a:pPr>
            <a:r>
              <a:rPr spc="-5" dirty="0"/>
              <a:t>Metode</a:t>
            </a:r>
            <a:r>
              <a:rPr spc="15" dirty="0"/>
              <a:t> </a:t>
            </a:r>
            <a:r>
              <a:rPr spc="-10" dirty="0"/>
              <a:t>Perkiraan</a:t>
            </a:r>
            <a:r>
              <a:rPr spc="10" dirty="0"/>
              <a:t> </a:t>
            </a:r>
            <a:r>
              <a:rPr spc="-20" dirty="0"/>
              <a:t>“shelf-life”</a:t>
            </a:r>
            <a:r>
              <a:rPr spc="15" dirty="0"/>
              <a:t> </a:t>
            </a:r>
            <a:r>
              <a:rPr spc="-5" dirty="0"/>
              <a:t>karena</a:t>
            </a:r>
            <a:r>
              <a:rPr spc="5" dirty="0"/>
              <a:t> </a:t>
            </a:r>
            <a:r>
              <a:rPr spc="-15" dirty="0"/>
              <a:t>Perubahan</a:t>
            </a:r>
            <a:r>
              <a:rPr spc="35" dirty="0"/>
              <a:t> </a:t>
            </a:r>
            <a:r>
              <a:rPr spc="-10" dirty="0"/>
              <a:t>Suhu </a:t>
            </a:r>
            <a:r>
              <a:rPr spc="-725" dirty="0"/>
              <a:t> </a:t>
            </a:r>
            <a:r>
              <a:rPr sz="3150" spc="-7" baseline="13227" dirty="0"/>
              <a:t>t</a:t>
            </a:r>
            <a:r>
              <a:rPr sz="1400" spc="-5" dirty="0"/>
              <a:t>90</a:t>
            </a:r>
            <a:endParaRPr sz="1400"/>
          </a:p>
          <a:p>
            <a:pPr marL="213995">
              <a:lnSpc>
                <a:spcPct val="100000"/>
              </a:lnSpc>
              <a:spcBef>
                <a:spcPts val="505"/>
              </a:spcBef>
            </a:pPr>
            <a:r>
              <a:rPr sz="3150" spc="-7" baseline="13227" dirty="0"/>
              <a:t>t</a:t>
            </a:r>
            <a:r>
              <a:rPr sz="1400" spc="-5" dirty="0"/>
              <a:t>90</a:t>
            </a:r>
            <a:endParaRPr sz="1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0816" y="2189330"/>
          <a:ext cx="4864733" cy="782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4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dirty="0">
                          <a:latin typeface="Malgun Gothic"/>
                          <a:cs typeface="Malgun Gothic"/>
                        </a:rPr>
                        <a:t>=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Malgun Gothic"/>
                          <a:cs typeface="Malgun Gothic"/>
                        </a:rPr>
                        <a:t>0,1</a:t>
                      </a:r>
                      <a:r>
                        <a:rPr sz="2100" spc="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[D]</a:t>
                      </a:r>
                      <a:r>
                        <a:rPr sz="2100" spc="-7" baseline="-19841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2100" spc="375" baseline="-19841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/</a:t>
                      </a:r>
                      <a:r>
                        <a:rPr sz="2100" spc="-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-20" dirty="0">
                          <a:latin typeface="Malgun Gothic"/>
                          <a:cs typeface="Malgun Gothic"/>
                        </a:rPr>
                        <a:t>k</a:t>
                      </a:r>
                      <a:r>
                        <a:rPr sz="2100" spc="-30" baseline="-19841" dirty="0">
                          <a:latin typeface="Malgun Gothic"/>
                          <a:cs typeface="Malgun Gothic"/>
                        </a:rPr>
                        <a:t>o</a:t>
                      </a:r>
                      <a:endParaRPr sz="2100" baseline="-19841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dirty="0">
                          <a:latin typeface="Microsoft Yi Baiti"/>
                          <a:cs typeface="Microsoft Yi Baiti"/>
                        </a:rPr>
                        <a:t></a:t>
                      </a:r>
                      <a:endParaRPr sz="2100">
                        <a:latin typeface="Microsoft Yi Baiti"/>
                        <a:cs typeface="Microsoft Yi Bait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Malgun Gothic"/>
                          <a:cs typeface="Malgun Gothic"/>
                        </a:rPr>
                        <a:t>orde</a:t>
                      </a:r>
                      <a:r>
                        <a:rPr sz="210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nol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100" dirty="0">
                          <a:latin typeface="Malgun Gothic"/>
                          <a:cs typeface="Malgun Gothic"/>
                        </a:rPr>
                        <a:t>=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100" spc="-10" dirty="0">
                          <a:latin typeface="Malgun Gothic"/>
                          <a:cs typeface="Malgun Gothic"/>
                        </a:rPr>
                        <a:t>0,105</a:t>
                      </a:r>
                      <a:r>
                        <a:rPr sz="2100" spc="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/</a:t>
                      </a:r>
                      <a:r>
                        <a:rPr sz="210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5" dirty="0">
                          <a:latin typeface="Malgun Gothic"/>
                          <a:cs typeface="Malgun Gothic"/>
                        </a:rPr>
                        <a:t>k</a:t>
                      </a:r>
                      <a:r>
                        <a:rPr sz="2100" spc="7" baseline="-19841" dirty="0">
                          <a:latin typeface="Malgun Gothic"/>
                          <a:cs typeface="Malgun Gothic"/>
                        </a:rPr>
                        <a:t>1</a:t>
                      </a:r>
                      <a:endParaRPr sz="2100" baseline="-19841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100" dirty="0">
                          <a:latin typeface="Microsoft Yi Baiti"/>
                          <a:cs typeface="Microsoft Yi Baiti"/>
                        </a:rPr>
                        <a:t></a:t>
                      </a:r>
                      <a:endParaRPr sz="2100">
                        <a:latin typeface="Microsoft Yi Baiti"/>
                        <a:cs typeface="Microsoft Yi Baiti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100" spc="-10" dirty="0">
                          <a:latin typeface="Malgun Gothic"/>
                          <a:cs typeface="Malgun Gothic"/>
                        </a:rPr>
                        <a:t>orde</a:t>
                      </a:r>
                      <a:r>
                        <a:rPr sz="2100" spc="-3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5" dirty="0">
                          <a:latin typeface="Malgun Gothic"/>
                          <a:cs typeface="Malgun Gothic"/>
                        </a:rPr>
                        <a:t>pertama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8722" y="2905574"/>
            <a:ext cx="722122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20000"/>
              </a:lnSpc>
              <a:spcBef>
                <a:spcPts val="100"/>
              </a:spcBef>
              <a:tabLst>
                <a:tab pos="904875" algn="l"/>
                <a:tab pos="1281430" algn="l"/>
              </a:tabLst>
            </a:pP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</a:t>
            </a:r>
            <a:r>
              <a:rPr sz="2100" baseline="-19841" dirty="0">
                <a:latin typeface="Malgun Gothic"/>
                <a:cs typeface="Malgun Gothic"/>
              </a:rPr>
              <a:t>0 </a:t>
            </a:r>
            <a:r>
              <a:rPr sz="2100" spc="-345" baseline="-19841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(T</a:t>
            </a:r>
            <a:r>
              <a:rPr sz="2100" dirty="0">
                <a:latin typeface="Malgun Gothic"/>
                <a:cs typeface="Malgun Gothic"/>
              </a:rPr>
              <a:t>)	=	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10" dirty="0">
                <a:latin typeface="Malgun Gothic"/>
                <a:cs typeface="Malgun Gothic"/>
              </a:rPr>
              <a:t>k</a:t>
            </a:r>
            <a:r>
              <a:rPr sz="2100" baseline="-19841" dirty="0">
                <a:latin typeface="Malgun Gothic"/>
                <a:cs typeface="Malgun Gothic"/>
              </a:rPr>
              <a:t>T </a:t>
            </a:r>
            <a:r>
              <a:rPr sz="2100" spc="-375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;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spc="5" dirty="0">
                <a:latin typeface="Malgun Gothic"/>
                <a:cs typeface="Malgun Gothic"/>
              </a:rPr>
              <a:t>k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-30" dirty="0">
                <a:latin typeface="Malgun Gothic"/>
                <a:cs typeface="Malgun Gothic"/>
              </a:rPr>
              <a:t>r</a:t>
            </a:r>
            <a:r>
              <a:rPr sz="2100" spc="10" dirty="0">
                <a:latin typeface="Malgun Gothic"/>
                <a:cs typeface="Malgun Gothic"/>
              </a:rPr>
              <a:t>e</a:t>
            </a:r>
            <a:r>
              <a:rPr sz="2100" dirty="0">
                <a:latin typeface="Malgun Gothic"/>
                <a:cs typeface="Malgun Gothic"/>
              </a:rPr>
              <a:t>na</a:t>
            </a:r>
            <a:r>
              <a:rPr sz="2100" spc="-5" dirty="0">
                <a:latin typeface="Malgun Gothic"/>
                <a:cs typeface="Malgun Gothic"/>
              </a:rPr>
              <a:t> T</a:t>
            </a:r>
            <a:r>
              <a:rPr sz="2100" baseline="-19841" dirty="0">
                <a:latin typeface="Malgun Gothic"/>
                <a:cs typeface="Malgun Gothic"/>
              </a:rPr>
              <a:t>2 </a:t>
            </a:r>
            <a:r>
              <a:rPr sz="2100" spc="-352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T</a:t>
            </a:r>
            <a:r>
              <a:rPr sz="2100" baseline="-19841" dirty="0">
                <a:latin typeface="Malgun Gothic"/>
                <a:cs typeface="Malgun Gothic"/>
              </a:rPr>
              <a:t>1 </a:t>
            </a:r>
            <a:r>
              <a:rPr sz="2100" spc="-352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+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825" dirty="0">
                <a:latin typeface="Microsoft Yi Baiti"/>
                <a:cs typeface="Microsoft Yi Baiti"/>
              </a:rPr>
              <a:t></a:t>
            </a:r>
            <a:r>
              <a:rPr sz="2100" dirty="0">
                <a:latin typeface="Malgun Gothic"/>
                <a:cs typeface="Malgun Gothic"/>
              </a:rPr>
              <a:t>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</a:t>
            </a:r>
            <a:r>
              <a:rPr sz="2100" spc="-15" dirty="0">
                <a:latin typeface="Malgun Gothic"/>
                <a:cs typeface="Malgun Gothic"/>
              </a:rPr>
              <a:t>e</a:t>
            </a:r>
            <a:r>
              <a:rPr sz="2100" dirty="0">
                <a:latin typeface="Malgun Gothic"/>
                <a:cs typeface="Malgun Gothic"/>
              </a:rPr>
              <a:t>n</a:t>
            </a:r>
            <a:r>
              <a:rPr sz="2100" spc="-5" dirty="0">
                <a:latin typeface="Malgun Gothic"/>
                <a:cs typeface="Malgun Gothic"/>
              </a:rPr>
              <a:t>g</a:t>
            </a:r>
            <a:r>
              <a:rPr sz="2100" dirty="0">
                <a:latin typeface="Malgun Gothic"/>
                <a:cs typeface="Malgun Gothic"/>
              </a:rPr>
              <a:t>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5" dirty="0">
                <a:latin typeface="Malgun Gothic"/>
                <a:cs typeface="Malgun Gothic"/>
              </a:rPr>
              <a:t>k</a:t>
            </a:r>
            <a:r>
              <a:rPr sz="2100" dirty="0">
                <a:latin typeface="Malgun Gothic"/>
                <a:cs typeface="Malgun Gothic"/>
              </a:rPr>
              <a:t>on</a:t>
            </a:r>
            <a:r>
              <a:rPr sz="2100" spc="-10" dirty="0">
                <a:latin typeface="Malgun Gothic"/>
                <a:cs typeface="Malgun Gothic"/>
              </a:rPr>
              <a:t>s</a:t>
            </a:r>
            <a:r>
              <a:rPr sz="2100" spc="10" dirty="0">
                <a:latin typeface="Malgun Gothic"/>
                <a:cs typeface="Malgun Gothic"/>
              </a:rPr>
              <a:t>t</a:t>
            </a:r>
            <a:r>
              <a:rPr sz="2100" dirty="0">
                <a:latin typeface="Malgun Gothic"/>
                <a:cs typeface="Malgun Gothic"/>
              </a:rPr>
              <a:t>an 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90" baseline="-19841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(T2)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baseline="-19841" dirty="0">
                <a:latin typeface="Malgun Gothic"/>
                <a:cs typeface="Malgun Gothic"/>
              </a:rPr>
              <a:t>(T1</a:t>
            </a:r>
            <a:r>
              <a:rPr sz="2100" spc="-7" baseline="-19841" dirty="0">
                <a:latin typeface="Malgun Gothic"/>
                <a:cs typeface="Malgun Gothic"/>
              </a:rPr>
              <a:t> </a:t>
            </a:r>
            <a:r>
              <a:rPr sz="2100" baseline="-19841" dirty="0">
                <a:latin typeface="Malgun Gothic"/>
                <a:cs typeface="Malgun Gothic"/>
              </a:rPr>
              <a:t>+</a:t>
            </a:r>
            <a:r>
              <a:rPr sz="2100" spc="7" baseline="-19841" dirty="0">
                <a:latin typeface="Malgun Gothic"/>
                <a:cs typeface="Malgun Gothic"/>
              </a:rPr>
              <a:t> </a:t>
            </a:r>
            <a:r>
              <a:rPr sz="2100" spc="-277" baseline="-19841" dirty="0">
                <a:latin typeface="Microsoft Yi Baiti"/>
                <a:cs typeface="Microsoft Yi Baiti"/>
              </a:rPr>
              <a:t></a:t>
            </a:r>
            <a:r>
              <a:rPr sz="2100" spc="-277" baseline="-19841" dirty="0">
                <a:latin typeface="Malgun Gothic"/>
                <a:cs typeface="Malgun Gothic"/>
              </a:rPr>
              <a:t>T)</a:t>
            </a:r>
            <a:endParaRPr sz="2100" baseline="-19841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022" y="4123483"/>
            <a:ext cx="31864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13889" algn="l"/>
                <a:tab pos="2289810" algn="l"/>
              </a:tabLst>
            </a:pPr>
            <a:r>
              <a:rPr sz="2100" spc="-5" dirty="0">
                <a:latin typeface="Malgun Gothic"/>
                <a:cs typeface="Malgun Gothic"/>
              </a:rPr>
              <a:t>karena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</a:t>
            </a:r>
            <a:r>
              <a:rPr sz="2100" spc="-15" baseline="-19841" dirty="0">
                <a:latin typeface="Malgun Gothic"/>
                <a:cs typeface="Malgun Gothic"/>
              </a:rPr>
              <a:t>90</a:t>
            </a:r>
            <a:r>
              <a:rPr sz="2100" spc="405" baseline="-19841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(T</a:t>
            </a:r>
            <a:r>
              <a:rPr sz="2100" spc="-7" baseline="-19841" dirty="0">
                <a:latin typeface="Malgun Gothic"/>
                <a:cs typeface="Malgun Gothic"/>
              </a:rPr>
              <a:t>1</a:t>
            </a:r>
            <a:r>
              <a:rPr sz="2100" spc="-5" dirty="0">
                <a:latin typeface="Malgun Gothic"/>
                <a:cs typeface="Malgun Gothic"/>
              </a:rPr>
              <a:t>)	</a:t>
            </a:r>
            <a:r>
              <a:rPr sz="2100" dirty="0">
                <a:latin typeface="Malgun Gothic"/>
                <a:cs typeface="Malgun Gothic"/>
              </a:rPr>
              <a:t>=	a</a:t>
            </a:r>
            <a:r>
              <a:rPr sz="2100" spc="-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-25" dirty="0">
                <a:latin typeface="Malgun Gothic"/>
                <a:cs typeface="Malgun Gothic"/>
              </a:rPr>
              <a:t> </a:t>
            </a:r>
            <a:r>
              <a:rPr sz="2100" spc="-7" baseline="-19841" dirty="0">
                <a:latin typeface="Malgun Gothic"/>
                <a:cs typeface="Malgun Gothic"/>
              </a:rPr>
              <a:t>T1</a:t>
            </a:r>
            <a:endParaRPr sz="2100" baseline="-19841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3480" y="4123483"/>
            <a:ext cx="3761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935"/>
              </a:lnSpc>
              <a:spcBef>
                <a:spcPts val="100"/>
              </a:spcBef>
              <a:tabLst>
                <a:tab pos="3641725" algn="l"/>
              </a:tabLst>
            </a:pP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</a:t>
            </a:r>
            <a:r>
              <a:rPr sz="2100" spc="-15" baseline="-19841" dirty="0">
                <a:latin typeface="Malgun Gothic"/>
                <a:cs typeface="Malgun Gothic"/>
              </a:rPr>
              <a:t>90</a:t>
            </a:r>
            <a:r>
              <a:rPr sz="2100" spc="397" baseline="-19841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(T</a:t>
            </a:r>
            <a:r>
              <a:rPr sz="2100" spc="-7" baseline="-19841" dirty="0">
                <a:latin typeface="Malgun Gothic"/>
                <a:cs typeface="Malgun Gothic"/>
              </a:rPr>
              <a:t>2</a:t>
            </a:r>
            <a:r>
              <a:rPr sz="2100" spc="-5" dirty="0">
                <a:latin typeface="Malgun Gothic"/>
                <a:cs typeface="Malgun Gothic"/>
              </a:rPr>
              <a:t>)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 </a:t>
            </a:r>
            <a:r>
              <a:rPr sz="2100" spc="-5" dirty="0">
                <a:latin typeface="Malgun Gothic"/>
                <a:cs typeface="Malgun Gothic"/>
              </a:rPr>
              <a:t>/(k</a:t>
            </a:r>
            <a:r>
              <a:rPr sz="2100" spc="-7" baseline="-19841" dirty="0">
                <a:latin typeface="Malgun Gothic"/>
                <a:cs typeface="Malgun Gothic"/>
              </a:rPr>
              <a:t>T1</a:t>
            </a:r>
            <a:r>
              <a:rPr sz="2100" spc="-5" dirty="0">
                <a:latin typeface="Malgun Gothic"/>
                <a:cs typeface="Malgun Gothic"/>
              </a:rPr>
              <a:t>.Q</a:t>
            </a:r>
            <a:r>
              <a:rPr sz="2100" spc="-7" baseline="-19841" dirty="0">
                <a:latin typeface="Malgun Gothic"/>
                <a:cs typeface="Malgun Gothic"/>
              </a:rPr>
              <a:t>10	</a:t>
            </a:r>
            <a:r>
              <a:rPr sz="2100" dirty="0">
                <a:latin typeface="Malgun Gothic"/>
                <a:cs typeface="Malgun Gothic"/>
              </a:rPr>
              <a:t>)</a:t>
            </a:r>
            <a:endParaRPr sz="2100">
              <a:latin typeface="Malgun Gothic"/>
              <a:cs typeface="Malgun Gothic"/>
            </a:endParaRPr>
          </a:p>
          <a:p>
            <a:pPr marR="213360" algn="r">
              <a:lnSpc>
                <a:spcPts val="810"/>
              </a:lnSpc>
            </a:pPr>
            <a:r>
              <a:rPr sz="1400" spc="-80" dirty="0">
                <a:latin typeface="Malgun Gothic"/>
                <a:cs typeface="Malgun Gothic"/>
              </a:rPr>
              <a:t>(</a:t>
            </a:r>
            <a:r>
              <a:rPr sz="1400" spc="-80" dirty="0">
                <a:latin typeface="Microsoft Yi Baiti"/>
                <a:cs typeface="Microsoft Yi Baiti"/>
              </a:rPr>
              <a:t></a:t>
            </a:r>
            <a:r>
              <a:rPr sz="1400" spc="-80" dirty="0">
                <a:latin typeface="Malgun Gothic"/>
                <a:cs typeface="Malgun Gothic"/>
              </a:rPr>
              <a:t>T/10)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467" y="5277140"/>
            <a:ext cx="4683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algun Gothic"/>
                <a:cs typeface="Malgun Gothic"/>
              </a:rPr>
              <a:t>Persamaan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ini independen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orde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endParaRPr sz="2100">
              <a:latin typeface="Malgun Gothic"/>
              <a:cs typeface="Malgun Gothic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3417" y="5651733"/>
          <a:ext cx="3478529" cy="78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2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5" dirty="0">
                          <a:latin typeface="Malgun Gothic"/>
                          <a:cs typeface="Malgun Gothic"/>
                        </a:rPr>
                        <a:t>Bila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5" dirty="0">
                          <a:latin typeface="Microsoft Yi Baiti"/>
                          <a:cs typeface="Microsoft Yi Baiti"/>
                        </a:rPr>
                        <a:t>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T</a:t>
                      </a:r>
                      <a:r>
                        <a:rPr sz="210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&gt;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0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dirty="0">
                          <a:latin typeface="Microsoft Yi Baiti"/>
                          <a:cs typeface="Microsoft Yi Baiti"/>
                        </a:rPr>
                        <a:t></a:t>
                      </a:r>
                      <a:endParaRPr sz="2100">
                        <a:latin typeface="Microsoft Yi Baiti"/>
                        <a:cs typeface="Microsoft Yi Bait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5" dirty="0">
                          <a:latin typeface="Malgun Gothic"/>
                          <a:cs typeface="Malgun Gothic"/>
                        </a:rPr>
                        <a:t>t</a:t>
                      </a:r>
                      <a:r>
                        <a:rPr sz="2100" spc="-7" baseline="-19841" dirty="0">
                          <a:latin typeface="Malgun Gothic"/>
                          <a:cs typeface="Malgun Gothic"/>
                        </a:rPr>
                        <a:t>90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(T</a:t>
                      </a:r>
                      <a:r>
                        <a:rPr sz="2100" spc="-7" baseline="-19841" dirty="0"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)</a:t>
                      </a:r>
                      <a:r>
                        <a:rPr sz="210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-835" dirty="0">
                          <a:latin typeface="Microsoft Yi Baiti"/>
                          <a:cs typeface="Microsoft Yi Baiti"/>
                        </a:rPr>
                        <a:t></a:t>
                      </a:r>
                      <a:endParaRPr sz="2100">
                        <a:latin typeface="Microsoft Yi Baiti"/>
                        <a:cs typeface="Microsoft Yi Baiti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2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100" spc="-5" dirty="0">
                          <a:latin typeface="Malgun Gothic"/>
                          <a:cs typeface="Malgun Gothic"/>
                        </a:rPr>
                        <a:t>Bila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100" spc="-5" dirty="0">
                          <a:latin typeface="Microsoft Yi Baiti"/>
                          <a:cs typeface="Microsoft Yi Baiti"/>
                        </a:rPr>
                        <a:t>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T</a:t>
                      </a:r>
                      <a:r>
                        <a:rPr sz="210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&lt;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dirty="0">
                          <a:latin typeface="Malgun Gothic"/>
                          <a:cs typeface="Malgun Gothic"/>
                        </a:rPr>
                        <a:t>0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100" dirty="0">
                          <a:latin typeface="Microsoft Yi Baiti"/>
                          <a:cs typeface="Microsoft Yi Baiti"/>
                        </a:rPr>
                        <a:t></a:t>
                      </a:r>
                      <a:endParaRPr sz="2100">
                        <a:latin typeface="Microsoft Yi Baiti"/>
                        <a:cs typeface="Microsoft Yi Bait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100" spc="-5" dirty="0">
                          <a:latin typeface="Malgun Gothic"/>
                          <a:cs typeface="Malgun Gothic"/>
                        </a:rPr>
                        <a:t>t</a:t>
                      </a:r>
                      <a:r>
                        <a:rPr sz="2100" spc="-7" baseline="-19841" dirty="0">
                          <a:latin typeface="Malgun Gothic"/>
                          <a:cs typeface="Malgun Gothic"/>
                        </a:rPr>
                        <a:t>90</a:t>
                      </a:r>
                      <a:r>
                        <a:rPr sz="2100" spc="345" baseline="-19841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(T</a:t>
                      </a:r>
                      <a:r>
                        <a:rPr sz="2100" spc="-7" baseline="-19841" dirty="0"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2100" spc="-5" dirty="0">
                          <a:latin typeface="Malgun Gothic"/>
                          <a:cs typeface="Malgun Gothic"/>
                        </a:rPr>
                        <a:t>)</a:t>
                      </a:r>
                      <a:r>
                        <a:rPr sz="2100" spc="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spc="-835" dirty="0">
                          <a:latin typeface="Microsoft Yi Baiti"/>
                          <a:cs typeface="Microsoft Yi Baiti"/>
                        </a:rPr>
                        <a:t></a:t>
                      </a:r>
                      <a:endParaRPr sz="2100">
                        <a:latin typeface="Microsoft Yi Baiti"/>
                        <a:cs typeface="Microsoft Yi Baiti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343661" y="3109722"/>
            <a:ext cx="276225" cy="161925"/>
            <a:chOff x="343661" y="3109722"/>
            <a:chExt cx="276225" cy="1619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1" y="3121152"/>
              <a:ext cx="252984" cy="1386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5091" y="3121152"/>
              <a:ext cx="253365" cy="139065"/>
            </a:xfrm>
            <a:custGeom>
              <a:avLst/>
              <a:gdLst/>
              <a:ahLst/>
              <a:cxnLst/>
              <a:rect l="l" t="t" r="r" b="b"/>
              <a:pathLst>
                <a:path w="253365" h="139064">
                  <a:moveTo>
                    <a:pt x="0" y="35051"/>
                  </a:moveTo>
                  <a:lnTo>
                    <a:pt x="184404" y="35051"/>
                  </a:lnTo>
                  <a:lnTo>
                    <a:pt x="184404" y="0"/>
                  </a:lnTo>
                  <a:lnTo>
                    <a:pt x="252984" y="70104"/>
                  </a:lnTo>
                  <a:lnTo>
                    <a:pt x="184404" y="138683"/>
                  </a:lnTo>
                  <a:lnTo>
                    <a:pt x="184404" y="103632"/>
                  </a:lnTo>
                  <a:lnTo>
                    <a:pt x="0" y="103632"/>
                  </a:lnTo>
                  <a:lnTo>
                    <a:pt x="0" y="35051"/>
                  </a:lnTo>
                  <a:close/>
                </a:path>
              </a:pathLst>
            </a:custGeom>
            <a:ln w="2285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3661" y="4263389"/>
            <a:ext cx="276225" cy="160020"/>
            <a:chOff x="343661" y="4263389"/>
            <a:chExt cx="276225" cy="1600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4274819"/>
              <a:ext cx="252984" cy="1371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5091" y="4274819"/>
              <a:ext cx="253365" cy="137160"/>
            </a:xfrm>
            <a:custGeom>
              <a:avLst/>
              <a:gdLst/>
              <a:ahLst/>
              <a:cxnLst/>
              <a:rect l="l" t="t" r="r" b="b"/>
              <a:pathLst>
                <a:path w="253365" h="137160">
                  <a:moveTo>
                    <a:pt x="0" y="35052"/>
                  </a:moveTo>
                  <a:lnTo>
                    <a:pt x="184404" y="35052"/>
                  </a:lnTo>
                  <a:lnTo>
                    <a:pt x="184404" y="0"/>
                  </a:lnTo>
                  <a:lnTo>
                    <a:pt x="252984" y="68580"/>
                  </a:lnTo>
                  <a:lnTo>
                    <a:pt x="184404" y="137160"/>
                  </a:lnTo>
                  <a:lnTo>
                    <a:pt x="184404" y="103632"/>
                  </a:lnTo>
                  <a:lnTo>
                    <a:pt x="0" y="103632"/>
                  </a:lnTo>
                  <a:lnTo>
                    <a:pt x="0" y="35052"/>
                  </a:lnTo>
                  <a:close/>
                </a:path>
              </a:pathLst>
            </a:custGeom>
            <a:ln w="2285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498091" y="4664964"/>
            <a:ext cx="3718560" cy="323215"/>
          </a:xfrm>
          <a:custGeom>
            <a:avLst/>
            <a:gdLst/>
            <a:ahLst/>
            <a:cxnLst/>
            <a:rect l="l" t="t" r="r" b="b"/>
            <a:pathLst>
              <a:path w="3718560" h="323214">
                <a:moveTo>
                  <a:pt x="3718559" y="323087"/>
                </a:moveTo>
                <a:lnTo>
                  <a:pt x="0" y="323087"/>
                </a:lnTo>
                <a:lnTo>
                  <a:pt x="0" y="0"/>
                </a:lnTo>
                <a:lnTo>
                  <a:pt x="3718559" y="0"/>
                </a:lnTo>
                <a:lnTo>
                  <a:pt x="3718559" y="323087"/>
                </a:lnTo>
                <a:close/>
              </a:path>
            </a:pathLst>
          </a:custGeom>
          <a:solidFill>
            <a:srgbClr val="D8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03072" y="4687333"/>
            <a:ext cx="224790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810260" algn="l"/>
              </a:tabLst>
            </a:pPr>
            <a:r>
              <a:rPr sz="1550" b="1" spc="5" dirty="0">
                <a:latin typeface="Malgun Gothic"/>
                <a:cs typeface="Malgun Gothic"/>
              </a:rPr>
              <a:t>t</a:t>
            </a:r>
            <a:r>
              <a:rPr sz="1575" b="1" spc="7" baseline="-21164" dirty="0">
                <a:latin typeface="Malgun Gothic"/>
                <a:cs typeface="Malgun Gothic"/>
              </a:rPr>
              <a:t>90</a:t>
            </a:r>
            <a:r>
              <a:rPr sz="1575" b="1" spc="277" baseline="-21164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(T</a:t>
            </a:r>
            <a:r>
              <a:rPr sz="1575" b="1" spc="7" baseline="-21164" dirty="0">
                <a:latin typeface="Malgun Gothic"/>
                <a:cs typeface="Malgun Gothic"/>
              </a:rPr>
              <a:t>2</a:t>
            </a:r>
            <a:r>
              <a:rPr sz="1550" b="1" spc="5" dirty="0">
                <a:latin typeface="Malgun Gothic"/>
                <a:cs typeface="Malgun Gothic"/>
              </a:rPr>
              <a:t>)	</a:t>
            </a:r>
            <a:r>
              <a:rPr sz="1550" b="1" spc="20" dirty="0">
                <a:latin typeface="Malgun Gothic"/>
                <a:cs typeface="Malgun Gothic"/>
              </a:rPr>
              <a:t>=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t</a:t>
            </a:r>
            <a:r>
              <a:rPr sz="1575" b="1" spc="7" baseline="-21164" dirty="0">
                <a:latin typeface="Malgun Gothic"/>
                <a:cs typeface="Malgun Gothic"/>
              </a:rPr>
              <a:t>90</a:t>
            </a:r>
            <a:r>
              <a:rPr sz="1575" b="1" spc="247" baseline="-21164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(T</a:t>
            </a:r>
            <a:r>
              <a:rPr sz="1575" b="1" spc="7" baseline="-21164" dirty="0">
                <a:latin typeface="Malgun Gothic"/>
                <a:cs typeface="Malgun Gothic"/>
              </a:rPr>
              <a:t>1</a:t>
            </a:r>
            <a:r>
              <a:rPr sz="1550" b="1" spc="5" dirty="0">
                <a:latin typeface="Malgun Gothic"/>
                <a:cs typeface="Malgun Gothic"/>
              </a:rPr>
              <a:t>)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/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Q</a:t>
            </a:r>
            <a:r>
              <a:rPr sz="1575" b="1" spc="7" baseline="-21164" dirty="0">
                <a:latin typeface="Malgun Gothic"/>
                <a:cs typeface="Malgun Gothic"/>
              </a:rPr>
              <a:t>10</a:t>
            </a:r>
            <a:endParaRPr sz="1575" baseline="-21164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2389" y="4694925"/>
            <a:ext cx="4845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60" dirty="0">
                <a:latin typeface="Malgun Gothic"/>
                <a:cs typeface="Malgun Gothic"/>
              </a:rPr>
              <a:t>(</a:t>
            </a:r>
            <a:r>
              <a:rPr sz="1050" b="1" spc="-60" dirty="0">
                <a:latin typeface="Cambria"/>
                <a:cs typeface="Cambria"/>
              </a:rPr>
              <a:t></a:t>
            </a:r>
            <a:r>
              <a:rPr sz="1050" b="1" spc="-60" dirty="0">
                <a:latin typeface="Malgun Gothic"/>
                <a:cs typeface="Malgun Gothic"/>
              </a:rPr>
              <a:t>T/10)</a:t>
            </a:r>
            <a:endParaRPr sz="10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965" y="2123889"/>
            <a:ext cx="15430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55" dirty="0"/>
              <a:t> </a:t>
            </a:r>
            <a:r>
              <a:rPr spc="-10" dirty="0"/>
              <a:t>soal: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565" y="2893515"/>
            <a:ext cx="9208135" cy="667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499"/>
              </a:lnSpc>
              <a:spcBef>
                <a:spcPts val="85"/>
              </a:spcBef>
            </a:pPr>
            <a:r>
              <a:rPr sz="2100" spc="-5" dirty="0">
                <a:latin typeface="Malgun Gothic"/>
                <a:cs typeface="Malgun Gothic"/>
              </a:rPr>
              <a:t>1.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Produk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obat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diketahui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mempunyai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9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24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jam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dalam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refrigerator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(5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C). </a:t>
            </a:r>
            <a:r>
              <a:rPr sz="2100" spc="-7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Berapa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9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dalam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suhu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kamar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(25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C)?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65" y="3917676"/>
            <a:ext cx="3705225" cy="7969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15"/>
              </a:spcBef>
            </a:pPr>
            <a:r>
              <a:rPr sz="2100" spc="-5" dirty="0">
                <a:latin typeface="Malgun Gothic"/>
                <a:cs typeface="Malgun Gothic"/>
              </a:rPr>
              <a:t>Jawab:</a:t>
            </a:r>
            <a:endParaRPr sz="2100">
              <a:latin typeface="Malgun Gothic"/>
              <a:cs typeface="Malgun Gothic"/>
            </a:endParaRPr>
          </a:p>
          <a:p>
            <a:pPr marR="186055" algn="ctr">
              <a:lnSpc>
                <a:spcPts val="935"/>
              </a:lnSpc>
              <a:spcBef>
                <a:spcPts val="515"/>
              </a:spcBef>
              <a:tabLst>
                <a:tab pos="1308735" algn="l"/>
                <a:tab pos="1687830" algn="l"/>
              </a:tabLst>
            </a:pP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405" baseline="-19841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(25</a:t>
            </a:r>
            <a:r>
              <a:rPr sz="2100" spc="-15" baseline="25793" dirty="0">
                <a:latin typeface="Malgun Gothic"/>
                <a:cs typeface="Malgun Gothic"/>
              </a:rPr>
              <a:t>o</a:t>
            </a:r>
            <a:r>
              <a:rPr sz="2100" spc="-10" dirty="0">
                <a:latin typeface="Malgun Gothic"/>
                <a:cs typeface="Malgun Gothic"/>
              </a:rPr>
              <a:t>C)	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5" dirty="0">
                <a:latin typeface="Malgun Gothic"/>
                <a:cs typeface="Malgun Gothic"/>
              </a:rPr>
              <a:t>24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Q</a:t>
            </a:r>
            <a:r>
              <a:rPr sz="2100" spc="-7" baseline="-19841" dirty="0">
                <a:latin typeface="Malgun Gothic"/>
                <a:cs typeface="Malgun Gothic"/>
              </a:rPr>
              <a:t>10</a:t>
            </a:r>
            <a:endParaRPr sz="2100" baseline="-19841">
              <a:latin typeface="Malgun Gothic"/>
              <a:cs typeface="Malgun Gothic"/>
            </a:endParaRPr>
          </a:p>
          <a:p>
            <a:pPr marR="30480" algn="r">
              <a:lnSpc>
                <a:spcPts val="810"/>
              </a:lnSpc>
            </a:pPr>
            <a:r>
              <a:rPr sz="1400" dirty="0">
                <a:latin typeface="Malgun Gothic"/>
                <a:cs typeface="Malgun Gothic"/>
              </a:rPr>
              <a:t>(20/10)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9340" y="4368825"/>
            <a:ext cx="16541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6559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24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2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(3,2)</a:t>
            </a:r>
            <a:r>
              <a:rPr sz="2100" spc="-15" baseline="25793" dirty="0">
                <a:latin typeface="Malgun Gothic"/>
                <a:cs typeface="Malgun Gothic"/>
              </a:rPr>
              <a:t>2</a:t>
            </a:r>
            <a:endParaRPr sz="2100" baseline="25793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7611" y="4368825"/>
            <a:ext cx="1289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160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0" dirty="0">
                <a:latin typeface="Malgun Gothic"/>
                <a:cs typeface="Malgun Gothic"/>
              </a:rPr>
              <a:t>2,3</a:t>
            </a:r>
            <a:r>
              <a:rPr sz="2100" spc="-5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jam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C310D-BA21-5E8A-D57A-69D824D9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2" y="2028825"/>
            <a:ext cx="995637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565" y="2192465"/>
            <a:ext cx="9382760" cy="10255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 marR="30480" algn="just">
              <a:lnSpc>
                <a:spcPct val="103099"/>
              </a:lnSpc>
              <a:spcBef>
                <a:spcPts val="175"/>
              </a:spcBef>
            </a:pPr>
            <a:r>
              <a:rPr spc="-5" dirty="0"/>
              <a:t>2. </a:t>
            </a:r>
            <a:r>
              <a:rPr spc="-10" dirty="0"/>
              <a:t>Produk obat </a:t>
            </a:r>
            <a:r>
              <a:rPr dirty="0"/>
              <a:t>dengan t</a:t>
            </a:r>
            <a:r>
              <a:rPr sz="2100" baseline="-19841" dirty="0"/>
              <a:t>90 </a:t>
            </a:r>
            <a:r>
              <a:rPr sz="2100" dirty="0"/>
              <a:t>= 1 </a:t>
            </a:r>
            <a:r>
              <a:rPr sz="2100" spc="-5" dirty="0"/>
              <a:t>(satu) </a:t>
            </a:r>
            <a:r>
              <a:rPr sz="2100" spc="-10" dirty="0"/>
              <a:t>tahun pada 5</a:t>
            </a:r>
            <a:r>
              <a:rPr sz="2100" spc="-15" baseline="25793" dirty="0"/>
              <a:t>o</a:t>
            </a:r>
            <a:r>
              <a:rPr sz="2100" spc="-10" dirty="0"/>
              <a:t>C. Obat </a:t>
            </a:r>
            <a:r>
              <a:rPr sz="2100" spc="-5" dirty="0"/>
              <a:t>itu </a:t>
            </a:r>
            <a:r>
              <a:rPr sz="2100" spc="-10" dirty="0"/>
              <a:t>disimpan </a:t>
            </a:r>
            <a:r>
              <a:rPr sz="2100" spc="-5" dirty="0"/>
              <a:t>dal </a:t>
            </a:r>
            <a:r>
              <a:rPr sz="2100" dirty="0"/>
              <a:t> am </a:t>
            </a:r>
            <a:r>
              <a:rPr sz="2100" spc="-5" dirty="0"/>
              <a:t>suhu kamar (25</a:t>
            </a:r>
            <a:r>
              <a:rPr sz="2100" spc="-7" baseline="25793" dirty="0"/>
              <a:t>o</a:t>
            </a:r>
            <a:r>
              <a:rPr sz="2100" spc="-5" dirty="0"/>
              <a:t>C) </a:t>
            </a:r>
            <a:r>
              <a:rPr sz="2100" dirty="0"/>
              <a:t>selama </a:t>
            </a:r>
            <a:r>
              <a:rPr sz="2100" spc="-5" dirty="0"/>
              <a:t>1(satu) bulan. </a:t>
            </a:r>
            <a:r>
              <a:rPr sz="2100" dirty="0"/>
              <a:t>Bila </a:t>
            </a:r>
            <a:r>
              <a:rPr sz="2100" spc="-10" dirty="0"/>
              <a:t>obat </a:t>
            </a:r>
            <a:r>
              <a:rPr sz="2100" spc="-5" dirty="0"/>
              <a:t>itu </a:t>
            </a:r>
            <a:r>
              <a:rPr sz="2100" spc="-10" dirty="0"/>
              <a:t>dikembalikan </a:t>
            </a:r>
            <a:r>
              <a:rPr sz="2100" spc="-20" dirty="0"/>
              <a:t>ke </a:t>
            </a:r>
            <a:r>
              <a:rPr sz="2100" dirty="0"/>
              <a:t>d </a:t>
            </a:r>
            <a:r>
              <a:rPr sz="2100" spc="5" dirty="0"/>
              <a:t> </a:t>
            </a:r>
            <a:r>
              <a:rPr sz="2100" dirty="0"/>
              <a:t>alam</a:t>
            </a:r>
            <a:r>
              <a:rPr sz="2100" spc="10" dirty="0"/>
              <a:t> </a:t>
            </a:r>
            <a:r>
              <a:rPr sz="2100" spc="-5" dirty="0"/>
              <a:t>refrigerator</a:t>
            </a:r>
            <a:r>
              <a:rPr sz="2100" spc="30" dirty="0"/>
              <a:t> </a:t>
            </a:r>
            <a:r>
              <a:rPr sz="2100" spc="-5" dirty="0"/>
              <a:t>(5</a:t>
            </a:r>
            <a:r>
              <a:rPr sz="2100" spc="-7" baseline="25793" dirty="0"/>
              <a:t>o</a:t>
            </a:r>
            <a:r>
              <a:rPr sz="2100" spc="-5" dirty="0"/>
              <a:t>C),</a:t>
            </a:r>
            <a:r>
              <a:rPr sz="2100" spc="40" dirty="0"/>
              <a:t> </a:t>
            </a:r>
            <a:r>
              <a:rPr sz="2100" spc="-5" dirty="0"/>
              <a:t>berapa</a:t>
            </a:r>
            <a:r>
              <a:rPr sz="2100" spc="15" dirty="0"/>
              <a:t> </a:t>
            </a:r>
            <a:r>
              <a:rPr sz="2100" spc="-10" dirty="0"/>
              <a:t>t</a:t>
            </a:r>
            <a:r>
              <a:rPr sz="2100" spc="-15" baseline="-19841" dirty="0"/>
              <a:t>90</a:t>
            </a:r>
            <a:r>
              <a:rPr sz="2100" spc="390" baseline="-19841" dirty="0"/>
              <a:t> </a:t>
            </a:r>
            <a:r>
              <a:rPr sz="2100" dirty="0"/>
              <a:t>?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734520" y="3576228"/>
            <a:ext cx="4340225" cy="7969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15"/>
              </a:spcBef>
            </a:pPr>
            <a:r>
              <a:rPr sz="2100" spc="-5" dirty="0">
                <a:latin typeface="Malgun Gothic"/>
                <a:cs typeface="Malgun Gothic"/>
              </a:rPr>
              <a:t>Jawab:</a:t>
            </a:r>
            <a:endParaRPr sz="2100">
              <a:latin typeface="Malgun Gothic"/>
              <a:cs typeface="Malgun Gothic"/>
            </a:endParaRPr>
          </a:p>
          <a:p>
            <a:pPr marL="226695">
              <a:lnSpc>
                <a:spcPct val="100000"/>
              </a:lnSpc>
              <a:spcBef>
                <a:spcPts val="515"/>
              </a:spcBef>
              <a:tabLst>
                <a:tab pos="1393825" algn="l"/>
                <a:tab pos="2729230" algn="l"/>
              </a:tabLst>
            </a:pPr>
            <a:r>
              <a:rPr sz="2100" spc="-415" dirty="0">
                <a:latin typeface="Microsoft Yi Baiti"/>
                <a:cs typeface="Microsoft Yi Baiti"/>
              </a:rPr>
              <a:t></a:t>
            </a:r>
            <a:r>
              <a:rPr sz="2100" spc="-415" dirty="0">
                <a:latin typeface="Malgun Gothic"/>
                <a:cs typeface="Malgun Gothic"/>
              </a:rPr>
              <a:t>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20	</a:t>
            </a:r>
            <a:r>
              <a:rPr sz="2100" spc="-30" dirty="0">
                <a:latin typeface="Microsoft Yi Baiti"/>
                <a:cs typeface="Microsoft Yi Baiti"/>
              </a:rPr>
              <a:t></a:t>
            </a:r>
            <a:r>
              <a:rPr sz="2100" spc="-185" dirty="0">
                <a:latin typeface="Microsoft Yi Baiti"/>
                <a:cs typeface="Microsoft Yi Baiti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97" baseline="-19841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(T</a:t>
            </a:r>
            <a:r>
              <a:rPr sz="2100" spc="-7" baseline="-19841" dirty="0">
                <a:latin typeface="Malgun Gothic"/>
                <a:cs typeface="Malgun Gothic"/>
              </a:rPr>
              <a:t>2</a:t>
            </a:r>
            <a:r>
              <a:rPr sz="2100" spc="-5" dirty="0">
                <a:latin typeface="Malgun Gothic"/>
                <a:cs typeface="Malgun Gothic"/>
              </a:rPr>
              <a:t>)	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-5" dirty="0">
                <a:latin typeface="Malgun Gothic"/>
                <a:cs typeface="Malgun Gothic"/>
              </a:rPr>
              <a:t> 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59" baseline="-19841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(T</a:t>
            </a:r>
            <a:r>
              <a:rPr sz="2100" spc="-7" baseline="-19841" dirty="0">
                <a:latin typeface="Malgun Gothic"/>
                <a:cs typeface="Malgun Gothic"/>
              </a:rPr>
              <a:t>1</a:t>
            </a:r>
            <a:r>
              <a:rPr sz="2100" spc="-5" dirty="0">
                <a:latin typeface="Malgun Gothic"/>
                <a:cs typeface="Malgun Gothic"/>
              </a:rPr>
              <a:t>)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Q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4161" y="4181375"/>
            <a:ext cx="222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algun Gothic"/>
                <a:cs typeface="Malgun Gothic"/>
              </a:rPr>
              <a:t>1</a:t>
            </a:r>
            <a:r>
              <a:rPr sz="1400" dirty="0">
                <a:latin typeface="Malgun Gothic"/>
                <a:cs typeface="Malgun Gothic"/>
              </a:rPr>
              <a:t>0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9185" y="4035020"/>
            <a:ext cx="605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(</a:t>
            </a:r>
            <a:r>
              <a:rPr sz="1400" spc="-540" dirty="0">
                <a:latin typeface="Microsoft Yi Baiti"/>
                <a:cs typeface="Microsoft Yi Baiti"/>
              </a:rPr>
              <a:t></a:t>
            </a:r>
            <a:r>
              <a:rPr sz="1400" spc="-10" dirty="0">
                <a:latin typeface="Malgun Gothic"/>
                <a:cs typeface="Malgun Gothic"/>
              </a:rPr>
              <a:t>T/</a:t>
            </a:r>
            <a:r>
              <a:rPr sz="1400" spc="-5" dirty="0">
                <a:latin typeface="Malgun Gothic"/>
                <a:cs typeface="Malgun Gothic"/>
              </a:rPr>
              <a:t>10</a:t>
            </a:r>
            <a:r>
              <a:rPr sz="1400" dirty="0">
                <a:latin typeface="Malgun Gothic"/>
                <a:cs typeface="Malgun Gothic"/>
              </a:rPr>
              <a:t>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5837" y="4347286"/>
            <a:ext cx="5828665" cy="117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714" marR="55880" indent="93980">
              <a:lnSpc>
                <a:spcPct val="120000"/>
              </a:lnSpc>
              <a:spcBef>
                <a:spcPts val="100"/>
              </a:spcBef>
              <a:tabLst>
                <a:tab pos="3199130" algn="l"/>
                <a:tab pos="3236595" algn="l"/>
                <a:tab pos="3578225" algn="l"/>
                <a:tab pos="3612515" algn="l"/>
              </a:tabLst>
            </a:pPr>
            <a:r>
              <a:rPr sz="2100" dirty="0">
                <a:latin typeface="Malgun Gothic"/>
                <a:cs typeface="Malgun Gothic"/>
              </a:rPr>
              <a:t>1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bulan		</a:t>
            </a:r>
            <a:r>
              <a:rPr sz="2100" dirty="0">
                <a:latin typeface="Malgun Gothic"/>
                <a:cs typeface="Malgun Gothic"/>
              </a:rPr>
              <a:t>=		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-5" dirty="0">
                <a:latin typeface="Malgun Gothic"/>
                <a:cs typeface="Malgun Gothic"/>
              </a:rPr>
              <a:t>(5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C)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(3,2)</a:t>
            </a:r>
            <a:r>
              <a:rPr sz="2100" spc="-7" baseline="25793" dirty="0">
                <a:latin typeface="Malgun Gothic"/>
                <a:cs typeface="Malgun Gothic"/>
              </a:rPr>
              <a:t>20/10 </a:t>
            </a:r>
            <a:r>
              <a:rPr sz="2100" spc="-719" baseline="25793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-5" dirty="0">
                <a:latin typeface="Malgun Gothic"/>
                <a:cs typeface="Malgun Gothic"/>
              </a:rPr>
              <a:t>(5</a:t>
            </a:r>
            <a:r>
              <a:rPr sz="2100" spc="-7" baseline="25793" dirty="0">
                <a:latin typeface="Malgun Gothic"/>
                <a:cs typeface="Malgun Gothic"/>
              </a:rPr>
              <a:t>o</a:t>
            </a:r>
            <a:r>
              <a:rPr sz="2100" spc="-5" dirty="0">
                <a:latin typeface="Malgun Gothic"/>
                <a:cs typeface="Malgun Gothic"/>
              </a:rPr>
              <a:t>C)	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0" dirty="0">
                <a:latin typeface="Malgun Gothic"/>
                <a:cs typeface="Malgun Gothic"/>
              </a:rPr>
              <a:t>10,2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bulan</a:t>
            </a:r>
            <a:endParaRPr sz="2100">
              <a:latin typeface="Malgun Gothic"/>
              <a:cs typeface="Malgun Gothic"/>
            </a:endParaRPr>
          </a:p>
          <a:p>
            <a:pPr marL="50800">
              <a:lnSpc>
                <a:spcPct val="100000"/>
              </a:lnSpc>
              <a:spcBef>
                <a:spcPts val="515"/>
              </a:spcBef>
            </a:pPr>
            <a:r>
              <a:rPr sz="2100" spc="-10" dirty="0">
                <a:latin typeface="Malgun Gothic"/>
                <a:cs typeface="Malgun Gothic"/>
              </a:rPr>
              <a:t>Obat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dikembalikan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dalam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20" dirty="0">
                <a:latin typeface="Malgun Gothic"/>
                <a:cs typeface="Malgun Gothic"/>
              </a:rPr>
              <a:t>refrigerator,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sisa 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90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: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1346" y="5630708"/>
            <a:ext cx="3644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spc="-7" baseline="13227" dirty="0">
                <a:latin typeface="Malgun Gothic"/>
                <a:cs typeface="Malgun Gothic"/>
              </a:rPr>
              <a:t>t</a:t>
            </a:r>
            <a:r>
              <a:rPr sz="1400" spc="-5" dirty="0">
                <a:latin typeface="Malgun Gothic"/>
                <a:cs typeface="Malgun Gothic"/>
              </a:rPr>
              <a:t>90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5321" y="5565066"/>
            <a:ext cx="41459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620" algn="l"/>
                <a:tab pos="2633980" algn="l"/>
                <a:tab pos="3012440" algn="l"/>
              </a:tabLst>
            </a:pP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5" dirty="0">
                <a:latin typeface="Malgun Gothic"/>
                <a:cs typeface="Malgun Gothic"/>
              </a:rPr>
              <a:t>(12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–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10,2)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bulan	=	</a:t>
            </a:r>
            <a:r>
              <a:rPr sz="2100" spc="-10" dirty="0">
                <a:latin typeface="Malgun Gothic"/>
                <a:cs typeface="Malgun Gothic"/>
              </a:rPr>
              <a:t>1,8</a:t>
            </a:r>
            <a:r>
              <a:rPr sz="2100" spc="-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bulan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137" y="2123901"/>
            <a:ext cx="9771380" cy="37674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 marR="55880">
              <a:lnSpc>
                <a:spcPct val="100600"/>
              </a:lnSpc>
              <a:spcBef>
                <a:spcPts val="90"/>
              </a:spcBef>
            </a:pPr>
            <a:r>
              <a:rPr sz="1750" spc="-5" dirty="0">
                <a:latin typeface="Malgun Gothic"/>
                <a:cs typeface="Malgun Gothic"/>
              </a:rPr>
              <a:t>3.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Ampisilin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diketahui</a:t>
            </a:r>
            <a:r>
              <a:rPr sz="1750" spc="2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mempunyai</a:t>
            </a:r>
            <a:r>
              <a:rPr sz="1750" spc="4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t</a:t>
            </a:r>
            <a:r>
              <a:rPr sz="1725" baseline="-21739" dirty="0">
                <a:latin typeface="Malgun Gothic"/>
                <a:cs typeface="Malgun Gothic"/>
              </a:rPr>
              <a:t>90</a:t>
            </a:r>
            <a:r>
              <a:rPr sz="1725" spc="337" baseline="-21739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</a:t>
            </a:r>
            <a:r>
              <a:rPr sz="1750" spc="2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= </a:t>
            </a:r>
            <a:r>
              <a:rPr sz="1750" spc="-10" dirty="0">
                <a:latin typeface="Malgun Gothic"/>
                <a:cs typeface="Malgun Gothic"/>
              </a:rPr>
              <a:t>14</a:t>
            </a:r>
            <a:r>
              <a:rPr sz="1750" spc="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hari.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Bila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obat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ini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dibiarkan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pada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suhu</a:t>
            </a:r>
            <a:r>
              <a:rPr sz="1750" spc="4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kamar</a:t>
            </a:r>
            <a:r>
              <a:rPr sz="1750" spc="3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( </a:t>
            </a:r>
            <a:r>
              <a:rPr sz="1750" spc="-60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25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selama</a:t>
            </a:r>
            <a:r>
              <a:rPr sz="1750" spc="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12 jam,</a:t>
            </a:r>
            <a:r>
              <a:rPr sz="1750" dirty="0">
                <a:latin typeface="Malgun Gothic"/>
                <a:cs typeface="Malgun Gothic"/>
              </a:rPr>
              <a:t> berapa</a:t>
            </a:r>
            <a:r>
              <a:rPr sz="1750" spc="-2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berkurangnya</a:t>
            </a:r>
            <a:r>
              <a:rPr sz="1750" spc="3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t</a:t>
            </a:r>
            <a:r>
              <a:rPr sz="1725" baseline="-21739" dirty="0">
                <a:latin typeface="Malgun Gothic"/>
                <a:cs typeface="Malgun Gothic"/>
              </a:rPr>
              <a:t>90</a:t>
            </a:r>
            <a:r>
              <a:rPr sz="1725" spc="330" baseline="-21739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</a:t>
            </a:r>
            <a:r>
              <a:rPr sz="1750" spc="2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?</a:t>
            </a:r>
            <a:endParaRPr sz="17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Malgun Gothic"/>
              <a:cs typeface="Malgun Gothic"/>
            </a:endParaRPr>
          </a:p>
          <a:p>
            <a:pPr marL="63500">
              <a:lnSpc>
                <a:spcPct val="100000"/>
              </a:lnSpc>
            </a:pPr>
            <a:r>
              <a:rPr sz="1750" spc="-5" dirty="0">
                <a:latin typeface="Malgun Gothic"/>
                <a:cs typeface="Malgun Gothic"/>
              </a:rPr>
              <a:t>Jawab:</a:t>
            </a:r>
            <a:endParaRPr sz="1750">
              <a:latin typeface="Malgun Gothic"/>
              <a:cs typeface="Malgun Gothic"/>
            </a:endParaRPr>
          </a:p>
          <a:p>
            <a:pPr marL="530860" marR="4088765" indent="-390525">
              <a:lnSpc>
                <a:spcPct val="120000"/>
              </a:lnSpc>
              <a:tabLst>
                <a:tab pos="630555" algn="l"/>
                <a:tab pos="941705" algn="l"/>
                <a:tab pos="1419860" algn="l"/>
                <a:tab pos="1873885" algn="l"/>
                <a:tab pos="2339975" algn="l"/>
                <a:tab pos="2651760" algn="l"/>
              </a:tabLst>
            </a:pPr>
            <a:r>
              <a:rPr sz="1750" spc="-345" dirty="0">
                <a:latin typeface="Microsoft Yi Baiti"/>
                <a:cs typeface="Microsoft Yi Baiti"/>
              </a:rPr>
              <a:t></a:t>
            </a:r>
            <a:r>
              <a:rPr sz="1750" spc="-345" dirty="0">
                <a:latin typeface="Malgun Gothic"/>
                <a:cs typeface="Malgun Gothic"/>
              </a:rPr>
              <a:t>T		</a:t>
            </a:r>
            <a:r>
              <a:rPr sz="1750" dirty="0">
                <a:latin typeface="Malgun Gothic"/>
                <a:cs typeface="Malgun Gothic"/>
              </a:rPr>
              <a:t>=	</a:t>
            </a:r>
            <a:r>
              <a:rPr sz="1750" spc="-10" dirty="0">
                <a:latin typeface="Malgun Gothic"/>
                <a:cs typeface="Malgun Gothic"/>
              </a:rPr>
              <a:t>20	</a:t>
            </a:r>
            <a:r>
              <a:rPr sz="1750" spc="-25" dirty="0">
                <a:latin typeface="Microsoft Yi Baiti"/>
                <a:cs typeface="Microsoft Yi Baiti"/>
              </a:rPr>
              <a:t>	</a:t>
            </a:r>
            <a:r>
              <a:rPr sz="1750" spc="-5" dirty="0">
                <a:latin typeface="Malgun Gothic"/>
                <a:cs typeface="Malgun Gothic"/>
              </a:rPr>
              <a:t>masukkan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spc="-25" dirty="0">
                <a:latin typeface="Malgun Gothic"/>
                <a:cs typeface="Malgun Gothic"/>
              </a:rPr>
              <a:t>ke</a:t>
            </a:r>
            <a:r>
              <a:rPr sz="1750" dirty="0">
                <a:latin typeface="Malgun Gothic"/>
                <a:cs typeface="Malgun Gothic"/>
              </a:rPr>
              <a:t> dalam</a:t>
            </a:r>
            <a:r>
              <a:rPr sz="1750" spc="-5" dirty="0">
                <a:latin typeface="Malgun Gothic"/>
                <a:cs typeface="Malgun Gothic"/>
              </a:rPr>
              <a:t> rumus,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sehingga: </a:t>
            </a:r>
            <a:r>
              <a:rPr sz="1750" spc="-60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12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jam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(0,5</a:t>
            </a:r>
            <a:r>
              <a:rPr sz="1750" spc="2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hari)	</a:t>
            </a:r>
            <a:r>
              <a:rPr sz="1750" dirty="0">
                <a:latin typeface="Malgun Gothic"/>
                <a:cs typeface="Malgun Gothic"/>
              </a:rPr>
              <a:t>=	t</a:t>
            </a:r>
            <a:r>
              <a:rPr sz="1725" baseline="-21739" dirty="0">
                <a:latin typeface="Malgun Gothic"/>
                <a:cs typeface="Malgun Gothic"/>
              </a:rPr>
              <a:t>90</a:t>
            </a:r>
            <a:r>
              <a:rPr sz="1725" spc="322" baseline="-21739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/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(3,2)</a:t>
            </a:r>
            <a:r>
              <a:rPr sz="1725" spc="-7" baseline="26570" dirty="0">
                <a:latin typeface="Malgun Gothic"/>
                <a:cs typeface="Malgun Gothic"/>
              </a:rPr>
              <a:t>20/10</a:t>
            </a:r>
            <a:endParaRPr sz="1725" baseline="26570">
              <a:latin typeface="Malgun Gothic"/>
              <a:cs typeface="Malgun Gothic"/>
            </a:endParaRPr>
          </a:p>
          <a:p>
            <a:pPr marL="1544320">
              <a:lnSpc>
                <a:spcPct val="100000"/>
              </a:lnSpc>
              <a:spcBef>
                <a:spcPts val="430"/>
              </a:spcBef>
              <a:tabLst>
                <a:tab pos="2507615" algn="l"/>
                <a:tab pos="2818765" algn="l"/>
              </a:tabLst>
            </a:pPr>
            <a:r>
              <a:rPr sz="1750" dirty="0">
                <a:latin typeface="Malgun Gothic"/>
                <a:cs typeface="Malgun Gothic"/>
              </a:rPr>
              <a:t>t</a:t>
            </a:r>
            <a:r>
              <a:rPr sz="1725" baseline="-21739" dirty="0">
                <a:latin typeface="Malgun Gothic"/>
                <a:cs typeface="Malgun Gothic"/>
              </a:rPr>
              <a:t>90</a:t>
            </a:r>
            <a:r>
              <a:rPr sz="1725" spc="337" baseline="-21739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	</a:t>
            </a:r>
            <a:r>
              <a:rPr sz="1750" dirty="0">
                <a:latin typeface="Malgun Gothic"/>
                <a:cs typeface="Malgun Gothic"/>
              </a:rPr>
              <a:t>=	</a:t>
            </a:r>
            <a:r>
              <a:rPr sz="1750" spc="-5" dirty="0">
                <a:latin typeface="Malgun Gothic"/>
                <a:cs typeface="Malgun Gothic"/>
              </a:rPr>
              <a:t>0,5 </a:t>
            </a:r>
            <a:r>
              <a:rPr sz="1750" dirty="0">
                <a:latin typeface="Malgun Gothic"/>
                <a:cs typeface="Malgun Gothic"/>
              </a:rPr>
              <a:t>x</a:t>
            </a:r>
            <a:r>
              <a:rPr sz="1750" spc="-3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(3,2)</a:t>
            </a:r>
            <a:r>
              <a:rPr sz="1725" spc="-7" baseline="26570" dirty="0">
                <a:latin typeface="Malgun Gothic"/>
                <a:cs typeface="Malgun Gothic"/>
              </a:rPr>
              <a:t>2</a:t>
            </a:r>
            <a:r>
              <a:rPr sz="1725" spc="330" baseline="2657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hari</a:t>
            </a:r>
            <a:endParaRPr sz="1750">
              <a:latin typeface="Malgun Gothic"/>
              <a:cs typeface="Malgun Gothic"/>
            </a:endParaRPr>
          </a:p>
          <a:p>
            <a:pPr marL="2556510">
              <a:lnSpc>
                <a:spcPct val="100000"/>
              </a:lnSpc>
              <a:spcBef>
                <a:spcPts val="420"/>
              </a:spcBef>
              <a:tabLst>
                <a:tab pos="2945765" algn="l"/>
              </a:tabLst>
            </a:pPr>
            <a:r>
              <a:rPr sz="1750" dirty="0">
                <a:latin typeface="Malgun Gothic"/>
                <a:cs typeface="Malgun Gothic"/>
              </a:rPr>
              <a:t>=	</a:t>
            </a:r>
            <a:r>
              <a:rPr sz="1750" spc="-5" dirty="0">
                <a:latin typeface="Malgun Gothic"/>
                <a:cs typeface="Malgun Gothic"/>
              </a:rPr>
              <a:t>5,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12</a:t>
            </a:r>
            <a:r>
              <a:rPr sz="1750" spc="-3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hari</a:t>
            </a:r>
            <a:endParaRPr sz="17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350">
              <a:latin typeface="Malgun Gothic"/>
              <a:cs typeface="Malgun Gothic"/>
            </a:endParaRPr>
          </a:p>
          <a:p>
            <a:pPr marL="140970" marR="933450" indent="-78105">
              <a:lnSpc>
                <a:spcPct val="120000"/>
              </a:lnSpc>
              <a:tabLst>
                <a:tab pos="1106170" algn="l"/>
                <a:tab pos="1417955" algn="l"/>
              </a:tabLst>
            </a:pPr>
            <a:r>
              <a:rPr sz="1750" spc="-10" dirty="0">
                <a:latin typeface="Malgun Gothic"/>
                <a:cs typeface="Malgun Gothic"/>
              </a:rPr>
              <a:t>Jadi </a:t>
            </a:r>
            <a:r>
              <a:rPr sz="1750" dirty="0">
                <a:latin typeface="Malgun Gothic"/>
                <a:cs typeface="Malgun Gothic"/>
              </a:rPr>
              <a:t>t</a:t>
            </a:r>
            <a:r>
              <a:rPr sz="1725" baseline="-21739" dirty="0">
                <a:latin typeface="Malgun Gothic"/>
                <a:cs typeface="Malgun Gothic"/>
              </a:rPr>
              <a:t>90</a:t>
            </a:r>
            <a:r>
              <a:rPr sz="1725" spc="345" baseline="-21739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</a:t>
            </a:r>
            <a:r>
              <a:rPr sz="1750" spc="3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telah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dikurangi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5,12</a:t>
            </a:r>
            <a:r>
              <a:rPr sz="1750" spc="2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hari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dan</a:t>
            </a:r>
            <a:r>
              <a:rPr sz="1750" spc="-1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ampisilin</a:t>
            </a:r>
            <a:r>
              <a:rPr sz="1750" spc="-1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dalam </a:t>
            </a:r>
            <a:r>
              <a:rPr sz="1750" spc="-5" dirty="0">
                <a:latin typeface="Malgun Gothic"/>
                <a:cs typeface="Malgun Gothic"/>
              </a:rPr>
              <a:t>refrigerator</a:t>
            </a:r>
            <a:r>
              <a:rPr sz="1750" spc="3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mempunyai</a:t>
            </a:r>
            <a:r>
              <a:rPr sz="1750" spc="4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t</a:t>
            </a:r>
            <a:r>
              <a:rPr sz="1725" spc="-7" baseline="-21739" dirty="0">
                <a:latin typeface="Malgun Gothic"/>
                <a:cs typeface="Malgun Gothic"/>
              </a:rPr>
              <a:t>90</a:t>
            </a:r>
            <a:r>
              <a:rPr sz="1750" spc="-5" dirty="0">
                <a:latin typeface="Malgun Gothic"/>
                <a:cs typeface="Malgun Gothic"/>
              </a:rPr>
              <a:t>: </a:t>
            </a:r>
            <a:r>
              <a:rPr sz="1750" spc="-60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t</a:t>
            </a:r>
            <a:r>
              <a:rPr sz="1725" baseline="-21739" dirty="0">
                <a:latin typeface="Malgun Gothic"/>
                <a:cs typeface="Malgun Gothic"/>
              </a:rPr>
              <a:t>90</a:t>
            </a:r>
            <a:r>
              <a:rPr sz="1725" spc="337" baseline="-21739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(5</a:t>
            </a:r>
            <a:r>
              <a:rPr sz="1725" spc="-7" baseline="26570" dirty="0">
                <a:latin typeface="Malgun Gothic"/>
                <a:cs typeface="Malgun Gothic"/>
              </a:rPr>
              <a:t>o</a:t>
            </a:r>
            <a:r>
              <a:rPr sz="1750" spc="-5" dirty="0">
                <a:latin typeface="Malgun Gothic"/>
                <a:cs typeface="Malgun Gothic"/>
              </a:rPr>
              <a:t>C)	</a:t>
            </a:r>
            <a:r>
              <a:rPr sz="1750" dirty="0">
                <a:latin typeface="Malgun Gothic"/>
                <a:cs typeface="Malgun Gothic"/>
              </a:rPr>
              <a:t>=	</a:t>
            </a:r>
            <a:r>
              <a:rPr sz="1750" spc="-5" dirty="0">
                <a:latin typeface="Malgun Gothic"/>
                <a:cs typeface="Malgun Gothic"/>
              </a:rPr>
              <a:t>(14 </a:t>
            </a:r>
            <a:r>
              <a:rPr sz="1750" dirty="0">
                <a:latin typeface="Malgun Gothic"/>
                <a:cs typeface="Malgun Gothic"/>
              </a:rPr>
              <a:t>–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5)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hari</a:t>
            </a:r>
            <a:endParaRPr sz="1750">
              <a:latin typeface="Malgun Gothic"/>
              <a:cs typeface="Malgun Gothic"/>
            </a:endParaRPr>
          </a:p>
          <a:p>
            <a:pPr marL="1387475">
              <a:lnSpc>
                <a:spcPct val="100000"/>
              </a:lnSpc>
              <a:spcBef>
                <a:spcPts val="430"/>
              </a:spcBef>
            </a:pPr>
            <a:r>
              <a:rPr sz="1750" dirty="0">
                <a:latin typeface="Malgun Gothic"/>
                <a:cs typeface="Malgun Gothic"/>
              </a:rPr>
              <a:t>=</a:t>
            </a:r>
            <a:r>
              <a:rPr sz="1750" spc="-2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9</a:t>
            </a:r>
            <a:r>
              <a:rPr sz="1750" spc="-5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hari</a:t>
            </a:r>
            <a:endParaRPr sz="17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27" y="2220325"/>
            <a:ext cx="9721215" cy="421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100" dirty="0">
                <a:latin typeface="Malgun Gothic"/>
                <a:cs typeface="Malgun Gothic"/>
              </a:rPr>
              <a:t>-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Reaksi nonelektrolit</a:t>
            </a:r>
            <a:r>
              <a:rPr sz="1750" spc="4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berhubungan</a:t>
            </a:r>
            <a:r>
              <a:rPr sz="1750" spc="4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dengan:</a:t>
            </a:r>
            <a:endParaRPr sz="1750">
              <a:latin typeface="Malgun Gothic"/>
              <a:cs typeface="Malgun Gothic"/>
            </a:endParaRPr>
          </a:p>
          <a:p>
            <a:pPr marL="261620" indent="-249554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62255" algn="l"/>
              </a:tabLst>
            </a:pPr>
            <a:r>
              <a:rPr sz="1750" spc="-30" dirty="0">
                <a:latin typeface="Malgun Gothic"/>
                <a:cs typeface="Malgun Gothic"/>
              </a:rPr>
              <a:t>Tekanan</a:t>
            </a:r>
            <a:r>
              <a:rPr sz="1750" spc="-1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dalam</a:t>
            </a:r>
            <a:r>
              <a:rPr sz="1750" spc="-4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relatif</a:t>
            </a:r>
            <a:endParaRPr sz="1750">
              <a:latin typeface="Malgun Gothic"/>
              <a:cs typeface="Malgun Gothic"/>
            </a:endParaRPr>
          </a:p>
          <a:p>
            <a:pPr marL="261620" indent="-24955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62255" algn="l"/>
              </a:tabLst>
            </a:pPr>
            <a:r>
              <a:rPr sz="1750" spc="-10" dirty="0">
                <a:latin typeface="Malgun Gothic"/>
                <a:cs typeface="Malgun Gothic"/>
              </a:rPr>
              <a:t>parameter</a:t>
            </a:r>
            <a:r>
              <a:rPr sz="1750" spc="2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kelarutan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dari</a:t>
            </a:r>
            <a:r>
              <a:rPr sz="1750" spc="-2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pelarut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dan</a:t>
            </a:r>
            <a:r>
              <a:rPr sz="1750" spc="-2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zat</a:t>
            </a:r>
            <a:r>
              <a:rPr sz="1750" dirty="0">
                <a:latin typeface="Malgun Gothic"/>
                <a:cs typeface="Malgun Gothic"/>
              </a:rPr>
              <a:t> pelarut</a:t>
            </a:r>
            <a:endParaRPr sz="17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Malgun Gothic"/>
              <a:cs typeface="Malgun Gothic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750" spc="-5" dirty="0">
                <a:latin typeface="Malgun Gothic"/>
                <a:cs typeface="Malgun Gothic"/>
              </a:rPr>
              <a:t>Larutan</a:t>
            </a:r>
            <a:r>
              <a:rPr sz="1750" spc="4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biasanya</a:t>
            </a:r>
            <a:r>
              <a:rPr sz="1750" spc="-1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bersifat</a:t>
            </a:r>
            <a:r>
              <a:rPr sz="1750" spc="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non-ideal,</a:t>
            </a:r>
            <a:r>
              <a:rPr sz="1750" spc="5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jadi</a:t>
            </a:r>
            <a:r>
              <a:rPr sz="1750" spc="-2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harus</a:t>
            </a:r>
            <a:r>
              <a:rPr sz="1750" spc="3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dikoreksi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dengan</a:t>
            </a:r>
            <a:r>
              <a:rPr sz="1750" spc="3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memasukkan</a:t>
            </a:r>
            <a:r>
              <a:rPr sz="1750" spc="4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koefisien</a:t>
            </a:r>
            <a:r>
              <a:rPr sz="1750" spc="3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aktivit </a:t>
            </a:r>
            <a:r>
              <a:rPr sz="1750" spc="-60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a</a:t>
            </a:r>
            <a:endParaRPr sz="1750">
              <a:latin typeface="Malgun Gothic"/>
              <a:cs typeface="Malgun Gothic"/>
            </a:endParaRPr>
          </a:p>
          <a:p>
            <a:pPr marL="181610" indent="-169545">
              <a:lnSpc>
                <a:spcPct val="100000"/>
              </a:lnSpc>
              <a:spcBef>
                <a:spcPts val="334"/>
              </a:spcBef>
              <a:buChar char="-"/>
              <a:tabLst>
                <a:tab pos="182245" algn="l"/>
                <a:tab pos="3200400" algn="l"/>
                <a:tab pos="4020185" algn="l"/>
              </a:tabLst>
            </a:pPr>
            <a:r>
              <a:rPr sz="1750" spc="-10" dirty="0">
                <a:latin typeface="Malgun Gothic"/>
                <a:cs typeface="Malgun Gothic"/>
              </a:rPr>
              <a:t>Reaksi</a:t>
            </a:r>
            <a:r>
              <a:rPr sz="1750" spc="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bimolekular</a:t>
            </a:r>
            <a:r>
              <a:rPr sz="1750" spc="2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:</a:t>
            </a:r>
            <a:r>
              <a:rPr sz="1750" spc="-130" dirty="0">
                <a:latin typeface="Malgun Gothic"/>
                <a:cs typeface="Malgun Gothic"/>
              </a:rPr>
              <a:t> </a:t>
            </a:r>
            <a:r>
              <a:rPr sz="1850" i="1" spc="-180" dirty="0">
                <a:latin typeface="Arial"/>
                <a:cs typeface="Arial"/>
              </a:rPr>
              <a:t>A+B	</a:t>
            </a:r>
            <a:r>
              <a:rPr sz="1850" i="1" spc="-695" dirty="0">
                <a:latin typeface="Arial"/>
                <a:cs typeface="Arial"/>
              </a:rPr>
              <a:t>(A…B*)	</a:t>
            </a:r>
            <a:r>
              <a:rPr sz="1750" spc="-10" dirty="0">
                <a:latin typeface="Malgun Gothic"/>
                <a:cs typeface="Malgun Gothic"/>
              </a:rPr>
              <a:t>Produk</a:t>
            </a:r>
            <a:endParaRPr sz="1750">
              <a:latin typeface="Malgun Gothic"/>
              <a:cs typeface="Malgun Gothic"/>
            </a:endParaRPr>
          </a:p>
          <a:p>
            <a:pPr marL="12700" marR="3306445">
              <a:lnSpc>
                <a:spcPct val="113500"/>
              </a:lnSpc>
              <a:spcBef>
                <a:spcPts val="114"/>
              </a:spcBef>
              <a:buChar char="-"/>
              <a:tabLst>
                <a:tab pos="182245" algn="l"/>
                <a:tab pos="2417445" algn="l"/>
                <a:tab pos="3200400" algn="l"/>
                <a:tab pos="4001770" algn="l"/>
                <a:tab pos="4802505" algn="l"/>
              </a:tabLst>
            </a:pPr>
            <a:r>
              <a:rPr sz="1750" spc="-10" dirty="0">
                <a:latin typeface="Malgun Gothic"/>
                <a:cs typeface="Malgun Gothic"/>
              </a:rPr>
              <a:t>Konstanta</a:t>
            </a:r>
            <a:r>
              <a:rPr sz="1750" spc="3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kesetimbangan</a:t>
            </a:r>
            <a:r>
              <a:rPr sz="1750" spc="2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termodinamik</a:t>
            </a:r>
            <a:r>
              <a:rPr sz="1750" spc="1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ditulis</a:t>
            </a:r>
            <a:r>
              <a:rPr sz="1750" spc="-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dalam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bentuk </a:t>
            </a:r>
            <a:r>
              <a:rPr sz="1750" spc="-600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aktifita</a:t>
            </a:r>
            <a:r>
              <a:rPr sz="1750" spc="1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sebagai:</a:t>
            </a:r>
            <a:r>
              <a:rPr sz="1750" spc="-140" dirty="0">
                <a:latin typeface="Malgun Gothic"/>
                <a:cs typeface="Malgun Gothic"/>
              </a:rPr>
              <a:t> </a:t>
            </a:r>
            <a:r>
              <a:rPr sz="1850" i="1" spc="-345" dirty="0">
                <a:latin typeface="Arial"/>
                <a:cs typeface="Arial"/>
              </a:rPr>
              <a:t>K*=	</a:t>
            </a:r>
            <a:r>
              <a:rPr sz="1750" i="1" spc="-60" dirty="0">
                <a:latin typeface="Comic Sans MS"/>
                <a:cs typeface="Comic Sans MS"/>
              </a:rPr>
              <a:t>a</a:t>
            </a:r>
            <a:r>
              <a:rPr sz="1850" i="1" spc="-60" dirty="0">
                <a:latin typeface="Arial"/>
                <a:cs typeface="Arial"/>
              </a:rPr>
              <a:t>*	</a:t>
            </a:r>
            <a:r>
              <a:rPr sz="1850" i="1" spc="145" dirty="0">
                <a:latin typeface="Arial"/>
                <a:cs typeface="Arial"/>
              </a:rPr>
              <a:t>=	</a:t>
            </a:r>
            <a:r>
              <a:rPr sz="1850" i="1" spc="-495" dirty="0">
                <a:latin typeface="Arial"/>
                <a:cs typeface="Arial"/>
              </a:rPr>
              <a:t>C*	</a:t>
            </a:r>
            <a:r>
              <a:rPr sz="1850" i="1" spc="-390" dirty="0">
                <a:latin typeface="Arial"/>
                <a:cs typeface="Arial"/>
              </a:rPr>
              <a:t>γ*</a:t>
            </a:r>
            <a:endParaRPr sz="1850">
              <a:latin typeface="Arial"/>
              <a:cs typeface="Arial"/>
            </a:endParaRPr>
          </a:p>
          <a:p>
            <a:pPr marL="2282825">
              <a:lnSpc>
                <a:spcPct val="100000"/>
              </a:lnSpc>
              <a:spcBef>
                <a:spcPts val="195"/>
              </a:spcBef>
              <a:tabLst>
                <a:tab pos="3408679" algn="l"/>
                <a:tab pos="4472940" algn="l"/>
              </a:tabLst>
            </a:pPr>
            <a:r>
              <a:rPr sz="2100" i="1" dirty="0">
                <a:latin typeface="Comic Sans MS"/>
                <a:cs typeface="Comic Sans MS"/>
              </a:rPr>
              <a:t>a</a:t>
            </a:r>
            <a:r>
              <a:rPr sz="2100" i="1" dirty="0">
                <a:latin typeface="Times New Roman"/>
                <a:cs typeface="Times New Roman"/>
              </a:rPr>
              <a:t>A</a:t>
            </a:r>
            <a:r>
              <a:rPr sz="2100" i="1" dirty="0">
                <a:latin typeface="Comic Sans MS"/>
                <a:cs typeface="Comic Sans MS"/>
              </a:rPr>
              <a:t>a</a:t>
            </a:r>
            <a:r>
              <a:rPr sz="2100" i="1" dirty="0">
                <a:latin typeface="Times New Roman"/>
                <a:cs typeface="Times New Roman"/>
              </a:rPr>
              <a:t>B	CACB	</a:t>
            </a:r>
            <a:r>
              <a:rPr sz="2100" i="1" spc="-5" dirty="0">
                <a:latin typeface="Times New Roman"/>
                <a:cs typeface="Times New Roman"/>
              </a:rPr>
              <a:t>γAγB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-10" dirty="0">
                <a:latin typeface="Malgun Gothic"/>
                <a:cs typeface="Malgun Gothic"/>
              </a:rPr>
              <a:t>dimana,</a:t>
            </a:r>
            <a:r>
              <a:rPr sz="1750" i="1" spc="-10" dirty="0">
                <a:latin typeface="Comic Sans MS"/>
                <a:cs typeface="Comic Sans MS"/>
              </a:rPr>
              <a:t>a</a:t>
            </a:r>
            <a:r>
              <a:rPr sz="1850" i="1" spc="-10" dirty="0">
                <a:latin typeface="Arial"/>
                <a:cs typeface="Arial"/>
              </a:rPr>
              <a:t>*</a:t>
            </a:r>
            <a:r>
              <a:rPr sz="1750" spc="-10" dirty="0">
                <a:latin typeface="Malgun Gothic"/>
                <a:cs typeface="Malgun Gothic"/>
              </a:rPr>
              <a:t>= </a:t>
            </a:r>
            <a:r>
              <a:rPr sz="1750" spc="-5" dirty="0">
                <a:latin typeface="Malgun Gothic"/>
                <a:cs typeface="Malgun Gothic"/>
              </a:rPr>
              <a:t>aktivita</a:t>
            </a:r>
            <a:r>
              <a:rPr sz="1750" spc="-2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jenis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dalam</a:t>
            </a:r>
            <a:r>
              <a:rPr sz="1750" spc="-10" dirty="0">
                <a:latin typeface="Malgun Gothic"/>
                <a:cs typeface="Malgun Gothic"/>
              </a:rPr>
              <a:t> keadaan</a:t>
            </a:r>
            <a:r>
              <a:rPr sz="1750" spc="-5" dirty="0">
                <a:latin typeface="Malgun Gothic"/>
                <a:cs typeface="Malgun Gothic"/>
              </a:rPr>
              <a:t> transisi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750" i="1" spc="-55" dirty="0">
                <a:latin typeface="Comic Sans MS"/>
                <a:cs typeface="Comic Sans MS"/>
              </a:rPr>
              <a:t>a</a:t>
            </a:r>
            <a:r>
              <a:rPr sz="1850" i="1" spc="-55" dirty="0">
                <a:latin typeface="Arial"/>
                <a:cs typeface="Arial"/>
              </a:rPr>
              <a:t>A</a:t>
            </a:r>
            <a:r>
              <a:rPr sz="1750" spc="-55" dirty="0">
                <a:latin typeface="Malgun Gothic"/>
                <a:cs typeface="Malgun Gothic"/>
              </a:rPr>
              <a:t>dan</a:t>
            </a:r>
            <a:r>
              <a:rPr sz="1750" dirty="0">
                <a:latin typeface="Malgun Gothic"/>
                <a:cs typeface="Malgun Gothic"/>
              </a:rPr>
              <a:t> </a:t>
            </a:r>
            <a:r>
              <a:rPr sz="1750" i="1" spc="-45" dirty="0">
                <a:latin typeface="Comic Sans MS"/>
                <a:cs typeface="Comic Sans MS"/>
              </a:rPr>
              <a:t>a</a:t>
            </a:r>
            <a:r>
              <a:rPr sz="1850" i="1" spc="-45" dirty="0">
                <a:latin typeface="Arial"/>
                <a:cs typeface="Arial"/>
              </a:rPr>
              <a:t>B=</a:t>
            </a:r>
            <a:r>
              <a:rPr sz="1750" spc="-45" dirty="0">
                <a:latin typeface="Malgun Gothic"/>
                <a:cs typeface="Malgun Gothic"/>
              </a:rPr>
              <a:t>aktivita</a:t>
            </a:r>
            <a:r>
              <a:rPr sz="1750" spc="-1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reaktan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dalam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10" dirty="0">
                <a:latin typeface="Malgun Gothic"/>
                <a:cs typeface="Malgun Gothic"/>
              </a:rPr>
              <a:t>keadaan</a:t>
            </a:r>
            <a:r>
              <a:rPr sz="1750" spc="5" dirty="0">
                <a:latin typeface="Malgun Gothic"/>
                <a:cs typeface="Malgun Gothic"/>
              </a:rPr>
              <a:t> </a:t>
            </a:r>
            <a:r>
              <a:rPr sz="1750" spc="-5" dirty="0">
                <a:latin typeface="Malgun Gothic"/>
                <a:cs typeface="Malgun Gothic"/>
              </a:rPr>
              <a:t>normal</a:t>
            </a:r>
            <a:endParaRPr sz="1750">
              <a:latin typeface="Malgun Gothic"/>
              <a:cs typeface="Malgun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9570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3567" y="1179040"/>
            <a:ext cx="328295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4235" marR="5080" indent="-852169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MEDIA </a:t>
            </a:r>
            <a:r>
              <a:rPr sz="2800" b="1" spc="-96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Malgun Gothic"/>
                <a:cs typeface="Malgun Gothic"/>
              </a:rPr>
              <a:t>PELARUT</a:t>
            </a:r>
            <a:endParaRPr sz="2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055" y="3927348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2639" y="3927348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4">
                <a:moveTo>
                  <a:pt x="0" y="0"/>
                </a:moveTo>
                <a:lnTo>
                  <a:pt x="73456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7207" y="135026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6780" y="2372357"/>
            <a:ext cx="17500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icrosoft Sans Serif"/>
                <a:cs typeface="Microsoft Sans Serif"/>
              </a:rPr>
              <a:t>Laju</a:t>
            </a:r>
            <a:r>
              <a:rPr sz="2100" spc="3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=</a:t>
            </a:r>
            <a:r>
              <a:rPr sz="2100" spc="-10" dirty="0">
                <a:latin typeface="Microsoft Sans Serif"/>
                <a:cs typeface="Microsoft Sans Serif"/>
              </a:rPr>
              <a:t> </a:t>
            </a:r>
            <a:r>
              <a:rPr sz="2100" i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RT</a:t>
            </a:r>
            <a:r>
              <a:rPr sz="2100" i="1" spc="-10" dirty="0">
                <a:latin typeface="Arial"/>
                <a:cs typeface="Arial"/>
              </a:rPr>
              <a:t> </a:t>
            </a:r>
            <a:r>
              <a:rPr sz="1900" i="1" spc="15" dirty="0">
                <a:latin typeface="Arial"/>
                <a:cs typeface="Arial"/>
              </a:rPr>
              <a:t>C</a:t>
            </a:r>
            <a:r>
              <a:rPr sz="1800" i="1" spc="15" dirty="0">
                <a:latin typeface="Arial"/>
                <a:cs typeface="Arial"/>
              </a:rPr>
              <a:t>*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=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19132" y="2372357"/>
            <a:ext cx="19977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RT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sz="1900" i="1" spc="5" dirty="0">
                <a:latin typeface="Arial"/>
                <a:cs typeface="Arial"/>
              </a:rPr>
              <a:t>K*</a:t>
            </a:r>
            <a:r>
              <a:rPr sz="1900" i="1" spc="-10" dirty="0">
                <a:latin typeface="Arial"/>
                <a:cs typeface="Arial"/>
              </a:rPr>
              <a:t> </a:t>
            </a:r>
            <a:r>
              <a:rPr sz="1900" i="1" spc="15" dirty="0">
                <a:latin typeface="Arial"/>
                <a:cs typeface="Arial"/>
              </a:rPr>
              <a:t>C</a:t>
            </a:r>
            <a:r>
              <a:rPr sz="1200" i="1" spc="15" dirty="0">
                <a:latin typeface="Arial"/>
                <a:cs typeface="Arial"/>
              </a:rPr>
              <a:t>A</a:t>
            </a:r>
            <a:r>
              <a:rPr sz="1900" i="1" spc="15" dirty="0">
                <a:latin typeface="Arial"/>
                <a:cs typeface="Arial"/>
              </a:rPr>
              <a:t>C</a:t>
            </a:r>
            <a:r>
              <a:rPr sz="1200" i="1" spc="15" dirty="0">
                <a:latin typeface="Arial"/>
                <a:cs typeface="Arial"/>
              </a:rPr>
              <a:t>B</a:t>
            </a:r>
            <a:r>
              <a:rPr sz="1200" i="1" spc="360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γ</a:t>
            </a:r>
            <a:r>
              <a:rPr i="1" dirty="0">
                <a:latin typeface="Arial"/>
                <a:cs typeface="Arial"/>
              </a:rPr>
              <a:t>A</a:t>
            </a:r>
            <a:r>
              <a:rPr i="1" dirty="0">
                <a:latin typeface="Times New Roman"/>
                <a:cs typeface="Times New Roman"/>
              </a:rPr>
              <a:t>γ</a:t>
            </a:r>
            <a:r>
              <a:rPr i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9043" y="4575048"/>
            <a:ext cx="5114925" cy="405765"/>
          </a:xfrm>
          <a:prstGeom prst="rect">
            <a:avLst/>
          </a:prstGeom>
          <a:solidFill>
            <a:srgbClr val="F9BF90"/>
          </a:solidFill>
        </p:spPr>
        <p:txBody>
          <a:bodyPr vert="horz" wrap="square" lIns="0" tIns="330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60"/>
              </a:spcBef>
            </a:pPr>
            <a:r>
              <a:rPr sz="2100" spc="-5" dirty="0">
                <a:latin typeface="Microsoft Sans Serif"/>
                <a:cs typeface="Microsoft Sans Serif"/>
              </a:rPr>
              <a:t>Log</a:t>
            </a:r>
            <a:r>
              <a:rPr sz="2100" spc="3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k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=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log</a:t>
            </a:r>
            <a:r>
              <a:rPr sz="2100" spc="3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ko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+</a:t>
            </a:r>
            <a:r>
              <a:rPr sz="2100" spc="35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log</a:t>
            </a:r>
            <a:r>
              <a:rPr sz="2100" spc="35" dirty="0">
                <a:latin typeface="Microsoft Sans Serif"/>
                <a:cs typeface="Microsoft Sans Serif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γ</a:t>
            </a:r>
            <a:r>
              <a:rPr sz="2100" i="1" spc="-5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Arial"/>
                <a:cs typeface="Arial"/>
              </a:rPr>
              <a:t>A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+</a:t>
            </a:r>
            <a:r>
              <a:rPr sz="2100" i="1" spc="-1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log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γ</a:t>
            </a:r>
            <a:r>
              <a:rPr sz="2100" i="1" spc="10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Arial"/>
                <a:cs typeface="Arial"/>
              </a:rPr>
              <a:t>B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–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log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γ</a:t>
            </a:r>
            <a:r>
              <a:rPr sz="2100" i="1" spc="-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Arial"/>
                <a:cs typeface="Arial"/>
              </a:rPr>
              <a:t>*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1900" y="2747772"/>
          <a:ext cx="4418328" cy="1447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ts val="2185"/>
                        </a:lnSpc>
                      </a:pPr>
                      <a:r>
                        <a:rPr sz="2100" i="1" spc="-5" dirty="0">
                          <a:latin typeface="Arial"/>
                          <a:cs typeface="Arial"/>
                        </a:rPr>
                        <a:t>Nh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2185"/>
                        </a:lnSpc>
                        <a:tabLst>
                          <a:tab pos="1785620" algn="l"/>
                        </a:tabLst>
                      </a:pPr>
                      <a:r>
                        <a:rPr sz="2100" i="1" spc="-5" dirty="0">
                          <a:latin typeface="Arial"/>
                          <a:cs typeface="Arial"/>
                        </a:rPr>
                        <a:t>Nh	</a:t>
                      </a:r>
                      <a:r>
                        <a:rPr sz="2100" i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2100" i="1" dirty="0">
                          <a:latin typeface="Arial"/>
                          <a:cs typeface="Arial"/>
                        </a:rPr>
                        <a:t>*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dan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237"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100" i="1" dirty="0">
                          <a:latin typeface="Arial"/>
                          <a:cs typeface="Arial"/>
                        </a:rPr>
                        <a:t>k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455"/>
                        </a:spcBef>
                        <a:tabLst>
                          <a:tab pos="735965" algn="l"/>
                        </a:tabLst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=	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Laju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685800">
                        <a:lnSpc>
                          <a:spcPts val="2460"/>
                        </a:lnSpc>
                        <a:spcBef>
                          <a:spcPts val="15"/>
                        </a:spcBef>
                      </a:pPr>
                      <a:r>
                        <a:rPr sz="2100" i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100" i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27025" marR="365760" indent="-254000">
                        <a:lnSpc>
                          <a:spcPct val="100499"/>
                        </a:lnSpc>
                        <a:spcBef>
                          <a:spcPts val="425"/>
                        </a:spcBef>
                        <a:tabLst>
                          <a:tab pos="358775" algn="l"/>
                          <a:tab pos="1177290" algn="l"/>
                        </a:tabLst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=		</a:t>
                      </a:r>
                      <a:r>
                        <a:rPr sz="2100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RT</a:t>
                      </a:r>
                      <a:r>
                        <a:rPr sz="21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5" dirty="0">
                          <a:latin typeface="Arial"/>
                          <a:cs typeface="Arial"/>
                        </a:rPr>
                        <a:t>K*</a:t>
                      </a:r>
                      <a:r>
                        <a:rPr sz="19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i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21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100" i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2100" i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2100" i="1" spc="-5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i="1" spc="-5" dirty="0">
                          <a:latin typeface="Arial"/>
                          <a:cs typeface="Arial"/>
                        </a:rPr>
                        <a:t>Nh	</a:t>
                      </a:r>
                      <a:r>
                        <a:rPr sz="2100" spc="-5" dirty="0">
                          <a:latin typeface="Microsoft Yi Baiti"/>
                          <a:cs typeface="Microsoft Yi Baiti"/>
                        </a:rPr>
                        <a:t>g</a:t>
                      </a:r>
                      <a:r>
                        <a:rPr sz="2100" i="1" spc="-5" dirty="0">
                          <a:latin typeface="Arial"/>
                          <a:cs typeface="Arial"/>
                        </a:rPr>
                        <a:t>*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87" y="1775460"/>
            <a:ext cx="8602979" cy="47868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872" y="1975104"/>
            <a:ext cx="8232647" cy="44119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804" y="1877568"/>
            <a:ext cx="7141463" cy="47259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5" y="1987296"/>
            <a:ext cx="6626352" cy="44363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457" y="1965406"/>
            <a:ext cx="9136380" cy="25908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2420" marR="85725" indent="-300355">
              <a:lnSpc>
                <a:spcPct val="100499"/>
              </a:lnSpc>
              <a:spcBef>
                <a:spcPts val="85"/>
              </a:spcBef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Dengan</a:t>
            </a:r>
            <a:r>
              <a:rPr sz="21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teori</a:t>
            </a:r>
            <a:r>
              <a:rPr sz="21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keadaan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transisi,</a:t>
            </a:r>
            <a:r>
              <a:rPr sz="210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suatu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prediksi</a:t>
            </a:r>
            <a:r>
              <a:rPr sz="21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pengaruh</a:t>
            </a:r>
            <a:r>
              <a:rPr sz="21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polaritas</a:t>
            </a:r>
            <a:r>
              <a:rPr sz="21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media</a:t>
            </a:r>
            <a:r>
              <a:rPr sz="21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terhadap </a:t>
            </a:r>
            <a:r>
              <a:rPr sz="2100" spc="-4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kecepatan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reaksi</a:t>
            </a:r>
            <a:r>
              <a:rPr sz="210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595959"/>
                </a:solidFill>
                <a:latin typeface="Calibri"/>
                <a:cs typeface="Calibri"/>
              </a:rPr>
              <a:t>secara</a:t>
            </a:r>
            <a:r>
              <a:rPr sz="21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kualitatif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dapat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dilakukan.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95959"/>
              </a:buClr>
              <a:buFont typeface="Wingdings"/>
              <a:buChar char=""/>
            </a:pPr>
            <a:endParaRPr sz="2050">
              <a:latin typeface="Calibri"/>
              <a:cs typeface="Calibri"/>
            </a:endParaRPr>
          </a:p>
          <a:p>
            <a:pPr marL="312420" marR="5080" indent="-300355">
              <a:lnSpc>
                <a:spcPct val="100200"/>
              </a:lnSpc>
              <a:spcBef>
                <a:spcPts val="5"/>
              </a:spcBef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Polaritas</a:t>
            </a:r>
            <a:r>
              <a:rPr sz="21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solven</a:t>
            </a:r>
            <a:r>
              <a:rPr sz="210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(pelarut)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 ini</a:t>
            </a:r>
            <a:r>
              <a:rPr sz="21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pengaruhnya</a:t>
            </a:r>
            <a:r>
              <a:rPr sz="21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adalah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berhubungan</a:t>
            </a:r>
            <a:r>
              <a:rPr sz="210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dengan</a:t>
            </a:r>
            <a:r>
              <a:rPr sz="21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kemampu </a:t>
            </a:r>
            <a:r>
              <a:rPr sz="2100" spc="-45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595959"/>
                </a:solidFill>
                <a:latin typeface="Calibri"/>
                <a:cs typeface="Calibri"/>
              </a:rPr>
              <a:t>annya</a:t>
            </a:r>
            <a:r>
              <a:rPr sz="21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untuk</a:t>
            </a:r>
            <a:r>
              <a:rPr sz="21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melarutkan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(to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solvate)</a:t>
            </a:r>
            <a:r>
              <a:rPr sz="21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bentuk</a:t>
            </a:r>
            <a:r>
              <a:rPr sz="21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molekul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dalam</a:t>
            </a:r>
            <a:r>
              <a:rPr sz="21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keadaan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transisi</a:t>
            </a:r>
            <a:r>
              <a:rPr sz="21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595959"/>
                </a:solidFill>
                <a:latin typeface="Microsoft Yi Baiti"/>
                <a:cs typeface="Microsoft Yi Baiti"/>
              </a:rPr>
              <a:t></a:t>
            </a:r>
            <a:r>
              <a:rPr sz="2100" spc="-25" dirty="0">
                <a:solidFill>
                  <a:srgbClr val="595959"/>
                </a:solidFill>
                <a:latin typeface="Microsoft Yi Baiti"/>
                <a:cs typeface="Microsoft Yi Bait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terutama</a:t>
            </a:r>
            <a:r>
              <a:rPr sz="21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bentuk 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yang</a:t>
            </a:r>
            <a:r>
              <a:rPr sz="21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bermuatan</a:t>
            </a:r>
            <a:r>
              <a:rPr sz="21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(charged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 species)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95959"/>
              </a:buClr>
              <a:buFont typeface="Wingdings"/>
              <a:buChar char=""/>
            </a:pPr>
            <a:endParaRPr sz="20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Kekuatan</a:t>
            </a:r>
            <a:r>
              <a:rPr sz="21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ionic</a:t>
            </a:r>
            <a:r>
              <a:rPr sz="21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larutan</a:t>
            </a:r>
            <a:r>
              <a:rPr sz="21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yang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bertambah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akan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menambah</a:t>
            </a:r>
            <a:r>
              <a:rPr sz="2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Calibri"/>
                <a:cs typeface="Calibri"/>
              </a:rPr>
              <a:t>polaritas</a:t>
            </a:r>
            <a:r>
              <a:rPr sz="21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95959"/>
                </a:solidFill>
                <a:latin typeface="Calibri"/>
                <a:cs typeface="Calibri"/>
              </a:rPr>
              <a:t>solven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27582" y="2829305"/>
          <a:ext cx="7128509" cy="3572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611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Konstanta</a:t>
                      </a:r>
                      <a:r>
                        <a:rPr sz="155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dielektrik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Solven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b="1" spc="2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Momen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dipole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(debye)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2.0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Sikloheksana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dirty="0">
                          <a:latin typeface="Malgun Gothic"/>
                          <a:cs typeface="Malgun Gothic"/>
                        </a:rPr>
                        <a:t>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2.3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Benzena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dirty="0">
                          <a:latin typeface="Malgun Gothic"/>
                          <a:cs typeface="Malgun Gothic"/>
                        </a:rPr>
                        <a:t>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4.8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5" dirty="0">
                          <a:latin typeface="Malgun Gothic"/>
                          <a:cs typeface="Malgun Gothic"/>
                        </a:rPr>
                        <a:t>Kloroform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1.01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17.8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n-Butanol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1.66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20.1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5" dirty="0">
                          <a:latin typeface="Malgun Gothic"/>
                          <a:cs typeface="Malgun Gothic"/>
                        </a:rPr>
                        <a:t>n-propanol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1.68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20.7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Aseton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2.88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24.3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Etanol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1.69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32.6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Metanol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1.70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37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Etilen</a:t>
                      </a:r>
                      <a:r>
                        <a:rPr sz="1550" spc="-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dirty="0">
                          <a:latin typeface="Malgun Gothic"/>
                          <a:cs typeface="Malgun Gothic"/>
                        </a:rPr>
                        <a:t>glikol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2.28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78.5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Air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1.85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025" y="2159050"/>
            <a:ext cx="4620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95959"/>
                </a:solidFill>
                <a:latin typeface="Calibri"/>
                <a:cs typeface="Calibri"/>
              </a:rPr>
              <a:t>Solven</a:t>
            </a:r>
            <a:r>
              <a:rPr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595959"/>
                </a:solidFill>
                <a:latin typeface="Calibri"/>
                <a:cs typeface="Calibri"/>
              </a:rPr>
              <a:t>yang</a:t>
            </a:r>
            <a:r>
              <a:rPr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595959"/>
                </a:solidFill>
                <a:latin typeface="Calibri"/>
                <a:cs typeface="Calibri"/>
              </a:rPr>
              <a:t>biasa</a:t>
            </a:r>
            <a:r>
              <a:rPr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95959"/>
                </a:solidFill>
                <a:latin typeface="Calibri"/>
                <a:cs typeface="Calibri"/>
              </a:rPr>
              <a:t>dipakai</a:t>
            </a:r>
            <a:r>
              <a:rPr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95959"/>
                </a:solidFill>
                <a:latin typeface="Calibri"/>
                <a:cs typeface="Calibri"/>
              </a:rPr>
              <a:t>dan</a:t>
            </a:r>
            <a:r>
              <a:rPr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595959"/>
                </a:solidFill>
                <a:latin typeface="Calibri"/>
                <a:cs typeface="Calibri"/>
              </a:rPr>
              <a:t>polaritasnya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755-7E4B-9DF8-9ED0-15011F86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1038225"/>
            <a:ext cx="8458200" cy="492443"/>
          </a:xfrm>
        </p:spPr>
        <p:txBody>
          <a:bodyPr/>
          <a:lstStyle/>
          <a:p>
            <a:r>
              <a:rPr lang="en-US" sz="3200" b="1" dirty="0"/>
              <a:t>CAPAIAN PEMBELAJARAN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5FC46-1DB8-D743-DAD2-1FA71A3CBA30}"/>
              </a:ext>
            </a:extLst>
          </p:cNvPr>
          <p:cNvSpPr txBox="1"/>
          <p:nvPr/>
        </p:nvSpPr>
        <p:spPr>
          <a:xfrm>
            <a:off x="927100" y="232828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CPMK 8.4:</a:t>
            </a:r>
          </a:p>
          <a:p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factor-factor </a:t>
            </a:r>
            <a:r>
              <a:rPr lang="en-US" sz="2400" dirty="0" err="1"/>
              <a:t>fisikokimia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transport </a:t>
            </a:r>
            <a:r>
              <a:rPr lang="en-US" sz="2400" dirty="0" err="1"/>
              <a:t>penghantaran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(C2, A2)</a:t>
            </a:r>
          </a:p>
          <a:p>
            <a:endParaRPr lang="en-US" sz="2400" dirty="0"/>
          </a:p>
          <a:p>
            <a:r>
              <a:rPr lang="en-US" sz="2400" b="1" dirty="0"/>
              <a:t>SUB CPMK 8.4.4:</a:t>
            </a:r>
          </a:p>
          <a:p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(</a:t>
            </a:r>
            <a:r>
              <a:rPr lang="en-US" sz="2400" dirty="0" err="1"/>
              <a:t>suhu</a:t>
            </a:r>
            <a:r>
              <a:rPr lang="en-US" sz="2400" dirty="0"/>
              <a:t>, medium, </a:t>
            </a:r>
            <a:r>
              <a:rPr lang="en-US" sz="2400" dirty="0" err="1"/>
              <a:t>katalis</a:t>
            </a:r>
            <a:r>
              <a:rPr lang="en-US" sz="2400" dirty="0"/>
              <a:t>, pH) dan </a:t>
            </a:r>
            <a:r>
              <a:rPr lang="en-US" sz="2400" dirty="0" err="1"/>
              <a:t>fisikokimia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stabilitas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2187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401" y="2079810"/>
            <a:ext cx="9250680" cy="438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" marR="59690" indent="-300355" algn="just">
              <a:lnSpc>
                <a:spcPct val="100099"/>
              </a:lnSpc>
              <a:spcBef>
                <a:spcPts val="105"/>
              </a:spcBef>
              <a:buFont typeface="Microsoft Sans Serif"/>
              <a:buChar char="•"/>
              <a:tabLst>
                <a:tab pos="338455" algn="l"/>
              </a:tabLst>
            </a:pPr>
            <a:r>
              <a:rPr sz="2800" spc="-10" dirty="0">
                <a:latin typeface="Calibri"/>
                <a:cs typeface="Calibri"/>
              </a:rPr>
              <a:t>Pelarut </a:t>
            </a:r>
            <a:r>
              <a:rPr sz="2800" spc="-45" dirty="0">
                <a:latin typeface="Calibri"/>
                <a:cs typeface="Calibri"/>
              </a:rPr>
              <a:t>polar, </a:t>
            </a:r>
            <a:r>
              <a:rPr sz="2800" spc="-10" dirty="0">
                <a:latin typeface="Calibri"/>
                <a:cs typeface="Calibri"/>
              </a:rPr>
              <a:t>yaitu yang mempunyai </a:t>
            </a:r>
            <a:r>
              <a:rPr sz="2800" spc="-15" dirty="0">
                <a:latin typeface="Calibri"/>
                <a:cs typeface="Calibri"/>
              </a:rPr>
              <a:t>tekanan </a:t>
            </a:r>
            <a:r>
              <a:rPr sz="2800" dirty="0">
                <a:latin typeface="Calibri"/>
                <a:cs typeface="Calibri"/>
              </a:rPr>
              <a:t>dalam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spc="5" dirty="0">
                <a:latin typeface="Calibri"/>
                <a:cs typeface="Calibri"/>
              </a:rPr>
              <a:t>tin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ggi, </a:t>
            </a:r>
            <a:r>
              <a:rPr sz="2800" dirty="0">
                <a:latin typeface="Calibri"/>
                <a:cs typeface="Calibri"/>
              </a:rPr>
              <a:t>cenderung </a:t>
            </a:r>
            <a:r>
              <a:rPr sz="2800" spc="-5" dirty="0">
                <a:latin typeface="Calibri"/>
                <a:cs typeface="Calibri"/>
              </a:rPr>
              <a:t>menghasilkan </a:t>
            </a:r>
            <a:r>
              <a:rPr sz="2800" spc="-10" dirty="0">
                <a:latin typeface="Calibri"/>
                <a:cs typeface="Calibri"/>
              </a:rPr>
              <a:t>reaksi yang </a:t>
            </a:r>
            <a:r>
              <a:rPr sz="2800" spc="-5" dirty="0">
                <a:latin typeface="Calibri"/>
                <a:cs typeface="Calibri"/>
              </a:rPr>
              <a:t>dipercepat </a:t>
            </a:r>
            <a:r>
              <a:rPr sz="2800" dirty="0">
                <a:latin typeface="Calibri"/>
                <a:cs typeface="Calibri"/>
              </a:rPr>
              <a:t>membe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ntuk produk </a:t>
            </a:r>
            <a:r>
              <a:rPr sz="2800" spc="-10" dirty="0">
                <a:latin typeface="Calibri"/>
                <a:cs typeface="Calibri"/>
              </a:rPr>
              <a:t>yang mempunyai </a:t>
            </a:r>
            <a:r>
              <a:rPr sz="2800" spc="-15" dirty="0">
                <a:latin typeface="Calibri"/>
                <a:cs typeface="Calibri"/>
              </a:rPr>
              <a:t>tekanan </a:t>
            </a:r>
            <a:r>
              <a:rPr sz="2800" dirty="0">
                <a:latin typeface="Calibri"/>
                <a:cs typeface="Calibri"/>
              </a:rPr>
              <a:t>dalam </a:t>
            </a:r>
            <a:r>
              <a:rPr sz="2800" spc="-20" dirty="0">
                <a:latin typeface="Calibri"/>
                <a:cs typeface="Calibri"/>
              </a:rPr>
              <a:t>yag </a:t>
            </a:r>
            <a:r>
              <a:rPr sz="2800" dirty="0">
                <a:latin typeface="Calibri"/>
                <a:cs typeface="Calibri"/>
              </a:rPr>
              <a:t>lebih tinggi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daripada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reaktan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-&gt;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meningkatkan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energy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penghalang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65" dirty="0">
                <a:latin typeface="Calibri"/>
                <a:cs typeface="Calibri"/>
              </a:rPr>
              <a:t>(∆G</a:t>
            </a:r>
            <a:r>
              <a:rPr sz="2775" b="1" spc="-247" baseline="25525" dirty="0">
                <a:latin typeface="Cambria"/>
                <a:cs typeface="Cambria"/>
              </a:rPr>
              <a:t></a:t>
            </a:r>
            <a:r>
              <a:rPr sz="2800" spc="-165" dirty="0">
                <a:latin typeface="Calibri"/>
                <a:cs typeface="Calibri"/>
              </a:rPr>
              <a:t>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337820" algn="just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latin typeface="Calibri"/>
                <a:cs typeface="Calibri"/>
              </a:rPr>
              <a:t>&gt;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kecepatan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reaksi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lebih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kecil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(V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↓)</a:t>
            </a:r>
            <a:endParaRPr sz="2800">
              <a:latin typeface="Calibri"/>
              <a:cs typeface="Calibri"/>
            </a:endParaRPr>
          </a:p>
          <a:p>
            <a:pPr marL="337820" marR="30480" indent="-300355" algn="just">
              <a:lnSpc>
                <a:spcPct val="100099"/>
              </a:lnSpc>
              <a:spcBef>
                <a:spcPts val="680"/>
              </a:spcBef>
              <a:buFont typeface="Microsoft Sans Serif"/>
              <a:buChar char="•"/>
              <a:tabLst>
                <a:tab pos="338455" algn="l"/>
              </a:tabLst>
            </a:pPr>
            <a:r>
              <a:rPr sz="2800" spc="-10" dirty="0">
                <a:latin typeface="Calibri"/>
                <a:cs typeface="Calibri"/>
              </a:rPr>
              <a:t>Jika sebaliknya </a:t>
            </a:r>
            <a:r>
              <a:rPr sz="2800" spc="-5" dirty="0">
                <a:latin typeface="Calibri"/>
                <a:cs typeface="Calibri"/>
              </a:rPr>
              <a:t>produk </a:t>
            </a:r>
            <a:r>
              <a:rPr sz="2800" spc="-15" dirty="0">
                <a:latin typeface="Calibri"/>
                <a:cs typeface="Calibri"/>
              </a:rPr>
              <a:t>kurang </a:t>
            </a:r>
            <a:r>
              <a:rPr sz="2800" dirty="0">
                <a:latin typeface="Calibri"/>
                <a:cs typeface="Calibri"/>
              </a:rPr>
              <a:t>polar </a:t>
            </a:r>
            <a:r>
              <a:rPr sz="2800" spc="-5" dirty="0">
                <a:latin typeface="Calibri"/>
                <a:cs typeface="Calibri"/>
              </a:rPr>
              <a:t>daripada </a:t>
            </a:r>
            <a:r>
              <a:rPr sz="2800" spc="-15" dirty="0">
                <a:latin typeface="Calibri"/>
                <a:cs typeface="Calibri"/>
              </a:rPr>
              <a:t>reaktan, </a:t>
            </a:r>
            <a:r>
              <a:rPr sz="2800" spc="-5" dirty="0">
                <a:latin typeface="Calibri"/>
                <a:cs typeface="Calibri"/>
              </a:rPr>
              <a:t>produk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akan </a:t>
            </a:r>
            <a:r>
              <a:rPr sz="2800" spc="-5" dirty="0">
                <a:latin typeface="Calibri"/>
                <a:cs typeface="Calibri"/>
              </a:rPr>
              <a:t>dipercepat oleh </a:t>
            </a:r>
            <a:r>
              <a:rPr sz="2800" dirty="0">
                <a:latin typeface="Calibri"/>
                <a:cs typeface="Calibri"/>
              </a:rPr>
              <a:t>pelarut </a:t>
            </a:r>
            <a:r>
              <a:rPr sz="2800" spc="-10" dirty="0">
                <a:latin typeface="Calibri"/>
                <a:cs typeface="Calibri"/>
              </a:rPr>
              <a:t>dengan </a:t>
            </a:r>
            <a:r>
              <a:rPr sz="2800" spc="-5" dirty="0">
                <a:latin typeface="Calibri"/>
                <a:cs typeface="Calibri"/>
              </a:rPr>
              <a:t>polaritas </a:t>
            </a:r>
            <a:r>
              <a:rPr sz="2800" spc="-10" dirty="0">
                <a:latin typeface="Calibri"/>
                <a:cs typeface="Calibri"/>
              </a:rPr>
              <a:t>rendah </a:t>
            </a:r>
            <a:r>
              <a:rPr sz="2800" spc="-25" dirty="0">
                <a:latin typeface="Calibri"/>
                <a:cs typeface="Calibri"/>
              </a:rPr>
              <a:t>atau </a:t>
            </a:r>
            <a:r>
              <a:rPr sz="2800" spc="-20" dirty="0">
                <a:latin typeface="Calibri"/>
                <a:cs typeface="Calibri"/>
              </a:rPr>
              <a:t>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kanan </a:t>
            </a:r>
            <a:r>
              <a:rPr sz="2800" dirty="0">
                <a:latin typeface="Calibri"/>
                <a:cs typeface="Calibri"/>
              </a:rPr>
              <a:t>dalam </a:t>
            </a:r>
            <a:r>
              <a:rPr sz="2800" spc="-5" dirty="0">
                <a:latin typeface="Calibri"/>
                <a:cs typeface="Calibri"/>
              </a:rPr>
              <a:t>rendah, dan diperlambat </a:t>
            </a:r>
            <a:r>
              <a:rPr sz="2800" spc="5" dirty="0">
                <a:latin typeface="Calibri"/>
                <a:cs typeface="Calibri"/>
              </a:rPr>
              <a:t>oleh </a:t>
            </a:r>
            <a:r>
              <a:rPr sz="2800" spc="-5" dirty="0">
                <a:latin typeface="Calibri"/>
                <a:cs typeface="Calibri"/>
              </a:rPr>
              <a:t>pelarut </a:t>
            </a:r>
            <a:r>
              <a:rPr sz="2800" spc="-10" dirty="0">
                <a:latin typeface="Calibri"/>
                <a:cs typeface="Calibri"/>
              </a:rPr>
              <a:t>yang </a:t>
            </a:r>
            <a:r>
              <a:rPr sz="2800" spc="-25" dirty="0">
                <a:latin typeface="Calibri"/>
                <a:cs typeface="Calibri"/>
              </a:rPr>
              <a:t>teka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dalamnya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tinggi.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-&gt;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menurunkan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penghalang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(∆G</a:t>
            </a:r>
            <a:endParaRPr sz="2800">
              <a:latin typeface="Calibri"/>
              <a:cs typeface="Calibri"/>
            </a:endParaRPr>
          </a:p>
          <a:p>
            <a:pPr marL="337820" algn="just">
              <a:lnSpc>
                <a:spcPct val="100000"/>
              </a:lnSpc>
              <a:spcBef>
                <a:spcPts val="15"/>
              </a:spcBef>
            </a:pPr>
            <a:r>
              <a:rPr sz="2775" b="1" spc="-1237" baseline="25525" dirty="0">
                <a:latin typeface="Cambria"/>
                <a:cs typeface="Cambria"/>
              </a:rPr>
              <a:t></a:t>
            </a:r>
            <a:r>
              <a:rPr sz="2800" dirty="0">
                <a:latin typeface="Calibri"/>
                <a:cs typeface="Calibri"/>
              </a:rPr>
              <a:t>) </a:t>
            </a:r>
            <a:r>
              <a:rPr sz="2800" spc="1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1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↑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401" y="2079810"/>
            <a:ext cx="9176385" cy="310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" marR="30480" indent="-300355">
              <a:lnSpc>
                <a:spcPct val="100099"/>
              </a:lnSpc>
              <a:spcBef>
                <a:spcPts val="105"/>
              </a:spcBef>
              <a:buFont typeface="Microsoft Sans Serif"/>
              <a:buChar char="•"/>
              <a:tabLst>
                <a:tab pos="337820" algn="l"/>
                <a:tab pos="338455" algn="l"/>
              </a:tabLst>
            </a:pPr>
            <a:r>
              <a:rPr sz="2800" spc="-5" dirty="0">
                <a:latin typeface="Calibri"/>
                <a:cs typeface="Calibri"/>
              </a:rPr>
              <a:t>Bila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molekul</a:t>
            </a:r>
            <a:r>
              <a:rPr sz="2800" spc="-15" dirty="0">
                <a:latin typeface="Calibri"/>
                <a:cs typeface="Calibri"/>
              </a:rPr>
              <a:t> keadaan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transisi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lebih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daripada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molekul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aktan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maka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penambahan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polaritas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solven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menstabilkan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aan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un</a:t>
            </a:r>
            <a:r>
              <a:rPr sz="2800" spc="-7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ala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∆</a:t>
            </a:r>
            <a:r>
              <a:rPr sz="2800" spc="5" dirty="0">
                <a:latin typeface="Calibri"/>
                <a:cs typeface="Calibri"/>
              </a:rPr>
              <a:t>G</a:t>
            </a:r>
            <a:r>
              <a:rPr sz="2775" b="1" spc="-1237" baseline="25525" dirty="0">
                <a:latin typeface="Cambria"/>
                <a:cs typeface="Cambria"/>
              </a:rPr>
              <a:t></a:t>
            </a:r>
            <a:r>
              <a:rPr sz="2800" dirty="0">
                <a:latin typeface="Calibri"/>
                <a:cs typeface="Calibri"/>
              </a:rPr>
              <a:t>) </a:t>
            </a:r>
            <a:r>
              <a:rPr sz="2800" spc="1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&gt;  </a:t>
            </a:r>
            <a:r>
              <a:rPr sz="2800" spc="-20" dirty="0">
                <a:latin typeface="Calibri"/>
                <a:cs typeface="Calibri"/>
              </a:rPr>
              <a:t>kecepatan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reaksi</a:t>
            </a:r>
            <a:r>
              <a:rPr sz="2800" spc="-15" dirty="0">
                <a:latin typeface="Calibri"/>
                <a:cs typeface="Calibri"/>
              </a:rPr>
              <a:t> akan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naik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(V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↑)</a:t>
            </a:r>
            <a:endParaRPr sz="2800">
              <a:latin typeface="Calibri"/>
              <a:cs typeface="Calibri"/>
            </a:endParaRPr>
          </a:p>
          <a:p>
            <a:pPr marL="337820" marR="186055" indent="-300355">
              <a:lnSpc>
                <a:spcPct val="100200"/>
              </a:lnSpc>
              <a:spcBef>
                <a:spcPts val="675"/>
              </a:spcBef>
              <a:buFont typeface="Microsoft Sans Serif"/>
              <a:buChar char="•"/>
              <a:tabLst>
                <a:tab pos="337820" algn="l"/>
                <a:tab pos="338455" algn="l"/>
                <a:tab pos="5212715" algn="l"/>
              </a:tabLst>
            </a:pPr>
            <a:r>
              <a:rPr sz="2800" spc="-5" dirty="0">
                <a:latin typeface="Calibri"/>
                <a:cs typeface="Calibri"/>
              </a:rPr>
              <a:t>Bila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keadaan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transisi </a:t>
            </a:r>
            <a:r>
              <a:rPr sz="2800" spc="-15" dirty="0">
                <a:latin typeface="Calibri"/>
                <a:cs typeface="Calibri"/>
              </a:rPr>
              <a:t>kurang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disbanding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reaktan,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maka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polaritas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solven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lebih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besar	</a:t>
            </a:r>
            <a:r>
              <a:rPr sz="2800" spc="5" dirty="0">
                <a:latin typeface="Calibri"/>
                <a:cs typeface="Calibri"/>
              </a:rPr>
              <a:t>-&gt;</a:t>
            </a:r>
            <a:r>
              <a:rPr sz="2800" spc="-15" dirty="0">
                <a:latin typeface="Calibri"/>
                <a:cs typeface="Calibri"/>
              </a:rPr>
              <a:t> meningkatkan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ala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∆</a:t>
            </a:r>
            <a:r>
              <a:rPr sz="2800" spc="15" dirty="0">
                <a:latin typeface="Calibri"/>
                <a:cs typeface="Calibri"/>
              </a:rPr>
              <a:t>G</a:t>
            </a:r>
            <a:r>
              <a:rPr sz="2775" b="1" spc="-1237" baseline="25525" dirty="0">
                <a:latin typeface="Cambria"/>
                <a:cs typeface="Cambria"/>
              </a:rPr>
              <a:t></a:t>
            </a:r>
            <a:r>
              <a:rPr sz="2800" dirty="0">
                <a:latin typeface="Calibri"/>
                <a:cs typeface="Calibri"/>
              </a:rPr>
              <a:t>) </a:t>
            </a:r>
            <a:r>
              <a:rPr sz="2800" spc="1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3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↓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35786" y="2929889"/>
          <a:ext cx="7128509" cy="2353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</a:t>
                      </a:r>
                      <a:endParaRPr sz="2100">
                        <a:latin typeface="Cambria"/>
                        <a:cs typeface="Cambr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546"/>
                    </a:solidFil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Solvent</a:t>
                      </a:r>
                      <a:endParaRPr sz="2100">
                        <a:latin typeface="Malgun Gothic"/>
                        <a:cs typeface="Malgun Gothic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546"/>
                    </a:solidFill>
                  </a:tcPr>
                </a:tc>
                <a:tc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K</a:t>
                      </a:r>
                      <a:r>
                        <a:rPr sz="2100" b="1" spc="-3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at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50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ºC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7.3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Hexane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0.0119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8.6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Carbon</a:t>
                      </a:r>
                      <a:r>
                        <a:rPr sz="1550" spc="-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spc="10" dirty="0">
                          <a:latin typeface="Malgun Gothic"/>
                          <a:cs typeface="Malgun Gothic"/>
                        </a:rPr>
                        <a:t>tetrachloride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0.0113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9.5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Chlorobenzene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0.0053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9.2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Benzene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0.0046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9.3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5" dirty="0">
                          <a:latin typeface="Malgun Gothic"/>
                          <a:cs typeface="Malgun Gothic"/>
                        </a:rPr>
                        <a:t>Chloroform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0.0040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10.0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Nitrobenzene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0.0024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8342" y="1778014"/>
            <a:ext cx="5015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Malgun Gothic"/>
                <a:cs typeface="Malgun Gothic"/>
              </a:rPr>
              <a:t>Influence</a:t>
            </a:r>
            <a:r>
              <a:rPr b="1" spc="50" dirty="0">
                <a:latin typeface="Malgun Gothic"/>
                <a:cs typeface="Malgun Gothic"/>
              </a:rPr>
              <a:t> </a:t>
            </a:r>
            <a:r>
              <a:rPr b="1" spc="-25" dirty="0">
                <a:latin typeface="Malgun Gothic"/>
                <a:cs typeface="Malgun Gothic"/>
              </a:rPr>
              <a:t>of</a:t>
            </a:r>
            <a:r>
              <a:rPr b="1" spc="25" dirty="0">
                <a:latin typeface="Malgun Gothic"/>
                <a:cs typeface="Malgun Gothic"/>
              </a:rPr>
              <a:t> </a:t>
            </a:r>
            <a:r>
              <a:rPr b="1" spc="-10" dirty="0">
                <a:latin typeface="Malgun Gothic"/>
                <a:cs typeface="Malgun Gothic"/>
              </a:rPr>
              <a:t>solvents</a:t>
            </a:r>
            <a:r>
              <a:rPr b="1" spc="50" dirty="0">
                <a:latin typeface="Malgun Gothic"/>
                <a:cs typeface="Malgun Gothic"/>
              </a:rPr>
              <a:t> </a:t>
            </a:r>
            <a:r>
              <a:rPr b="1" dirty="0">
                <a:latin typeface="Malgun Gothic"/>
                <a:cs typeface="Malgun Gothic"/>
              </a:rPr>
              <a:t>on</a:t>
            </a:r>
            <a:r>
              <a:rPr b="1" spc="15" dirty="0">
                <a:latin typeface="Malgun Gothic"/>
                <a:cs typeface="Malgun Gothic"/>
              </a:rPr>
              <a:t> </a:t>
            </a:r>
            <a:r>
              <a:rPr b="1" spc="-5" dirty="0">
                <a:latin typeface="Malgun Gothic"/>
                <a:cs typeface="Malgun Gothic"/>
              </a:rPr>
              <a:t>rate</a:t>
            </a:r>
            <a:r>
              <a:rPr b="1" spc="10" dirty="0">
                <a:latin typeface="Malgun Gothic"/>
                <a:cs typeface="Malgun Gothic"/>
              </a:rPr>
              <a:t> </a:t>
            </a:r>
            <a:r>
              <a:rPr b="1" spc="-5" dirty="0">
                <a:latin typeface="Malgun Gothic"/>
                <a:cs typeface="Malgun Gothic"/>
              </a:rPr>
              <a:t>constants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763" y="1841995"/>
            <a:ext cx="9067165" cy="4217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12420" algn="l"/>
                <a:tab pos="313690" algn="l"/>
              </a:tabLst>
            </a:pPr>
            <a:r>
              <a:rPr sz="2450" b="1" spc="-5" dirty="0">
                <a:latin typeface="Calibri"/>
                <a:cs typeface="Calibri"/>
              </a:rPr>
              <a:t>Aplikasi</a:t>
            </a:r>
            <a:r>
              <a:rPr sz="2450" b="1" spc="-15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pada</a:t>
            </a:r>
            <a:r>
              <a:rPr sz="2450" b="1" spc="-10" dirty="0">
                <a:latin typeface="Calibri"/>
                <a:cs typeface="Calibri"/>
              </a:rPr>
              <a:t> </a:t>
            </a:r>
            <a:r>
              <a:rPr sz="2450" b="1" spc="-5" dirty="0">
                <a:latin typeface="Calibri"/>
                <a:cs typeface="Calibri"/>
              </a:rPr>
              <a:t>tipe </a:t>
            </a:r>
            <a:r>
              <a:rPr sz="2450" b="1" spc="-10" dirty="0">
                <a:latin typeface="Calibri"/>
                <a:cs typeface="Calibri"/>
              </a:rPr>
              <a:t>reaksi</a:t>
            </a:r>
            <a:r>
              <a:rPr sz="2450" b="1" spc="1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bimolecular: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•"/>
            </a:pPr>
            <a:endParaRPr sz="3350">
              <a:latin typeface="Calibri"/>
              <a:cs typeface="Calibri"/>
            </a:endParaRPr>
          </a:p>
          <a:p>
            <a:pPr marL="862965" lvl="1" indent="-450215">
              <a:lnSpc>
                <a:spcPct val="100000"/>
              </a:lnSpc>
              <a:buAutoNum type="arabicPeriod"/>
              <a:tabLst>
                <a:tab pos="862965" algn="l"/>
                <a:tab pos="863600" algn="l"/>
              </a:tabLst>
            </a:pPr>
            <a:r>
              <a:rPr sz="2450" spc="-10" dirty="0">
                <a:latin typeface="Calibri"/>
                <a:cs typeface="Calibri"/>
              </a:rPr>
              <a:t>Reaktan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non-polar</a:t>
            </a:r>
            <a:r>
              <a:rPr sz="2450" spc="-10" dirty="0">
                <a:latin typeface="Calibri"/>
                <a:cs typeface="Calibri"/>
              </a:rPr>
              <a:t> netral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-&gt;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produk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non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polar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netral</a:t>
            </a:r>
            <a:endParaRPr sz="2450">
              <a:latin typeface="Calibri"/>
              <a:cs typeface="Calibri"/>
            </a:endParaRPr>
          </a:p>
          <a:p>
            <a:pPr marL="413384" marR="93345" indent="213360">
              <a:lnSpc>
                <a:spcPct val="100400"/>
              </a:lnSpc>
              <a:spcBef>
                <a:spcPts val="575"/>
              </a:spcBef>
              <a:tabLst>
                <a:tab pos="6861809" algn="l"/>
              </a:tabLst>
            </a:pPr>
            <a:r>
              <a:rPr sz="2450" spc="-5" dirty="0">
                <a:latin typeface="Calibri"/>
                <a:cs typeface="Calibri"/>
              </a:rPr>
              <a:t>Keadaan transisi </a:t>
            </a:r>
            <a:r>
              <a:rPr sz="2450" spc="-10" dirty="0">
                <a:latin typeface="Calibri"/>
                <a:cs typeface="Calibri"/>
              </a:rPr>
              <a:t>diperkirakan </a:t>
            </a:r>
            <a:r>
              <a:rPr sz="2450" spc="-20" dirty="0">
                <a:latin typeface="Calibri"/>
                <a:cs typeface="Calibri"/>
              </a:rPr>
              <a:t>non-polar, </a:t>
            </a:r>
            <a:r>
              <a:rPr sz="2450" spc="-5" dirty="0">
                <a:latin typeface="Calibri"/>
                <a:cs typeface="Calibri"/>
              </a:rPr>
              <a:t>sehingga </a:t>
            </a:r>
            <a:r>
              <a:rPr sz="2450" dirty="0">
                <a:latin typeface="Calibri"/>
                <a:cs typeface="Calibri"/>
              </a:rPr>
              <a:t>perubahan pola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ritas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solven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mempunyai </a:t>
            </a:r>
            <a:r>
              <a:rPr sz="2450" spc="-25" dirty="0">
                <a:latin typeface="Calibri"/>
                <a:cs typeface="Calibri"/>
              </a:rPr>
              <a:t>efek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kecil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pada </a:t>
            </a:r>
            <a:r>
              <a:rPr sz="2450" spc="-15" dirty="0">
                <a:latin typeface="Calibri"/>
                <a:cs typeface="Calibri"/>
              </a:rPr>
              <a:t>kecepatan	reaksi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alibri"/>
              <a:cs typeface="Calibri"/>
            </a:endParaRPr>
          </a:p>
          <a:p>
            <a:pPr marL="722630" lvl="1" indent="-309880">
              <a:lnSpc>
                <a:spcPct val="100000"/>
              </a:lnSpc>
              <a:buAutoNum type="arabicPeriod" startAt="2"/>
              <a:tabLst>
                <a:tab pos="723265" algn="l"/>
              </a:tabLst>
            </a:pPr>
            <a:r>
              <a:rPr sz="2450" spc="-15" dirty="0">
                <a:latin typeface="Calibri"/>
                <a:cs typeface="Calibri"/>
              </a:rPr>
              <a:t>Reaktan</a:t>
            </a:r>
            <a:r>
              <a:rPr sz="2450" spc="-10" dirty="0">
                <a:latin typeface="Calibri"/>
                <a:cs typeface="Calibri"/>
              </a:rPr>
              <a:t> netral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-&gt;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produk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bermuatan</a:t>
            </a:r>
            <a:endParaRPr sz="2450">
              <a:latin typeface="Calibri"/>
              <a:cs typeface="Calibri"/>
            </a:endParaRPr>
          </a:p>
          <a:p>
            <a:pPr marL="12700" marR="5080" indent="354965">
              <a:lnSpc>
                <a:spcPct val="100200"/>
              </a:lnSpc>
              <a:spcBef>
                <a:spcPts val="580"/>
              </a:spcBef>
            </a:pPr>
            <a:r>
              <a:rPr sz="2450" spc="-5" dirty="0">
                <a:latin typeface="Calibri"/>
                <a:cs typeface="Calibri"/>
              </a:rPr>
              <a:t>Keadaan transisi </a:t>
            </a:r>
            <a:r>
              <a:rPr sz="2450" spc="5" dirty="0">
                <a:latin typeface="Calibri"/>
                <a:cs typeface="Calibri"/>
              </a:rPr>
              <a:t>ini </a:t>
            </a:r>
            <a:r>
              <a:rPr sz="2450" spc="-15" dirty="0">
                <a:latin typeface="Calibri"/>
                <a:cs typeface="Calibri"/>
              </a:rPr>
              <a:t>akan </a:t>
            </a:r>
            <a:r>
              <a:rPr sz="2450" dirty="0">
                <a:latin typeface="Calibri"/>
                <a:cs typeface="Calibri"/>
              </a:rPr>
              <a:t>lebih polar </a:t>
            </a:r>
            <a:r>
              <a:rPr sz="2450" spc="-5" dirty="0">
                <a:latin typeface="Calibri"/>
                <a:cs typeface="Calibri"/>
              </a:rPr>
              <a:t>dibandingkan </a:t>
            </a:r>
            <a:r>
              <a:rPr sz="2450" spc="-10" dirty="0">
                <a:latin typeface="Calibri"/>
                <a:cs typeface="Calibri"/>
              </a:rPr>
              <a:t>reaktan </a:t>
            </a:r>
            <a:r>
              <a:rPr sz="2450" dirty="0">
                <a:latin typeface="Calibri"/>
                <a:cs typeface="Calibri"/>
              </a:rPr>
              <a:t>oleh </a:t>
            </a:r>
            <a:r>
              <a:rPr sz="2450" spc="-5" dirty="0">
                <a:latin typeface="Calibri"/>
                <a:cs typeface="Calibri"/>
              </a:rPr>
              <a:t>terb 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entuknya </a:t>
            </a:r>
            <a:r>
              <a:rPr sz="2450" spc="-5" dirty="0">
                <a:latin typeface="Calibri"/>
                <a:cs typeface="Calibri"/>
              </a:rPr>
              <a:t>muatan </a:t>
            </a:r>
            <a:r>
              <a:rPr sz="2450" spc="-10" dirty="0">
                <a:latin typeface="Calibri"/>
                <a:cs typeface="Calibri"/>
              </a:rPr>
              <a:t>parsial </a:t>
            </a:r>
            <a:r>
              <a:rPr sz="2450" dirty="0">
                <a:latin typeface="Calibri"/>
                <a:cs typeface="Calibri"/>
              </a:rPr>
              <a:t>pada </a:t>
            </a:r>
            <a:r>
              <a:rPr sz="2450" spc="-10" dirty="0">
                <a:latin typeface="Calibri"/>
                <a:cs typeface="Calibri"/>
              </a:rPr>
              <a:t>keadaan </a:t>
            </a:r>
            <a:r>
              <a:rPr sz="2450" spc="-5" dirty="0">
                <a:latin typeface="Calibri"/>
                <a:cs typeface="Calibri"/>
              </a:rPr>
              <a:t>transisi. Dengan </a:t>
            </a:r>
            <a:r>
              <a:rPr sz="2450" spc="-15" dirty="0">
                <a:latin typeface="Calibri"/>
                <a:cs typeface="Calibri"/>
              </a:rPr>
              <a:t>adanya </a:t>
            </a:r>
            <a:r>
              <a:rPr sz="2450" spc="-20" dirty="0">
                <a:latin typeface="Calibri"/>
                <a:cs typeface="Calibri"/>
              </a:rPr>
              <a:t>kenaika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n</a:t>
            </a:r>
            <a:r>
              <a:rPr sz="2450" spc="-5" dirty="0">
                <a:latin typeface="Calibri"/>
                <a:cs typeface="Calibri"/>
              </a:rPr>
              <a:t> polaritas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solven,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kecepatan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reaksi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akan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naik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(V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↑)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763" y="1857250"/>
            <a:ext cx="9069705" cy="3766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12420" algn="l"/>
                <a:tab pos="313690" algn="l"/>
              </a:tabLst>
            </a:pPr>
            <a:r>
              <a:rPr sz="2450" b="1" spc="-5" dirty="0">
                <a:latin typeface="Malgun Gothic"/>
                <a:cs typeface="Malgun Gothic"/>
              </a:rPr>
              <a:t>Aplikasi</a:t>
            </a:r>
            <a:r>
              <a:rPr sz="2450" b="1" spc="-20" dirty="0">
                <a:latin typeface="Malgun Gothic"/>
                <a:cs typeface="Malgun Gothic"/>
              </a:rPr>
              <a:t> </a:t>
            </a:r>
            <a:r>
              <a:rPr sz="2450" b="1" spc="-10" dirty="0">
                <a:latin typeface="Malgun Gothic"/>
                <a:cs typeface="Malgun Gothic"/>
              </a:rPr>
              <a:t>pada </a:t>
            </a:r>
            <a:r>
              <a:rPr sz="2450" b="1" spc="-5" dirty="0">
                <a:latin typeface="Malgun Gothic"/>
                <a:cs typeface="Malgun Gothic"/>
              </a:rPr>
              <a:t>tipe</a:t>
            </a:r>
            <a:r>
              <a:rPr sz="2450" b="1" dirty="0">
                <a:latin typeface="Malgun Gothic"/>
                <a:cs typeface="Malgun Gothic"/>
              </a:rPr>
              <a:t> reaksi</a:t>
            </a:r>
            <a:r>
              <a:rPr sz="2450" b="1" spc="-40" dirty="0">
                <a:latin typeface="Malgun Gothic"/>
                <a:cs typeface="Malgun Gothic"/>
              </a:rPr>
              <a:t> </a:t>
            </a:r>
            <a:r>
              <a:rPr sz="2450" b="1" spc="10" dirty="0">
                <a:latin typeface="Malgun Gothic"/>
                <a:cs typeface="Malgun Gothic"/>
              </a:rPr>
              <a:t>bimolecular:</a:t>
            </a:r>
            <a:endParaRPr sz="24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Malgun Gothic"/>
              <a:cs typeface="Malgun Gothic"/>
            </a:endParaRPr>
          </a:p>
          <a:p>
            <a:pPr marL="413384">
              <a:lnSpc>
                <a:spcPct val="100000"/>
              </a:lnSpc>
            </a:pPr>
            <a:r>
              <a:rPr sz="2450" dirty="0">
                <a:latin typeface="Malgun Gothic"/>
                <a:cs typeface="Malgun Gothic"/>
              </a:rPr>
              <a:t>3.</a:t>
            </a:r>
            <a:r>
              <a:rPr sz="2450" spc="-10" dirty="0">
                <a:latin typeface="Malgun Gothic"/>
                <a:cs typeface="Malgun Gothic"/>
              </a:rPr>
              <a:t> Reaksi</a:t>
            </a:r>
            <a:r>
              <a:rPr sz="2450" spc="-4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molekul</a:t>
            </a:r>
            <a:r>
              <a:rPr sz="2450" spc="-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netral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dan</a:t>
            </a:r>
            <a:r>
              <a:rPr sz="2450" spc="-5" dirty="0">
                <a:latin typeface="Malgun Gothic"/>
                <a:cs typeface="Malgun Gothic"/>
              </a:rPr>
              <a:t> ion</a:t>
            </a:r>
            <a:endParaRPr sz="2450">
              <a:latin typeface="Malgun Gothic"/>
              <a:cs typeface="Malgun Gothic"/>
            </a:endParaRPr>
          </a:p>
          <a:p>
            <a:pPr marL="413384" marR="5080" indent="328930">
              <a:lnSpc>
                <a:spcPct val="100000"/>
              </a:lnSpc>
              <a:spcBef>
                <a:spcPts val="600"/>
              </a:spcBef>
            </a:pPr>
            <a:r>
              <a:rPr sz="2450" spc="-10" dirty="0">
                <a:latin typeface="Malgun Gothic"/>
                <a:cs typeface="Malgun Gothic"/>
              </a:rPr>
              <a:t>Polaritas </a:t>
            </a:r>
            <a:r>
              <a:rPr sz="2450" spc="-5" dirty="0">
                <a:latin typeface="Malgun Gothic"/>
                <a:cs typeface="Malgun Gothic"/>
              </a:rPr>
              <a:t>keadaan </a:t>
            </a:r>
            <a:r>
              <a:rPr sz="2450" dirty="0">
                <a:latin typeface="Malgun Gothic"/>
                <a:cs typeface="Malgun Gothic"/>
              </a:rPr>
              <a:t>transisi </a:t>
            </a:r>
            <a:r>
              <a:rPr sz="2450" spc="-5" dirty="0">
                <a:latin typeface="Malgun Gothic"/>
                <a:cs typeface="Malgun Gothic"/>
              </a:rPr>
              <a:t>lebih </a:t>
            </a:r>
            <a:r>
              <a:rPr sz="2450" dirty="0">
                <a:latin typeface="Malgun Gothic"/>
                <a:cs typeface="Malgun Gothic"/>
              </a:rPr>
              <a:t>rendah </a:t>
            </a:r>
            <a:r>
              <a:rPr sz="2450" spc="-5" dirty="0">
                <a:latin typeface="Malgun Gothic"/>
                <a:cs typeface="Malgun Gothic"/>
              </a:rPr>
              <a:t>dibandingkan </a:t>
            </a:r>
            <a:r>
              <a:rPr sz="2450" spc="5" dirty="0">
                <a:latin typeface="Malgun Gothic"/>
                <a:cs typeface="Malgun Gothic"/>
              </a:rPr>
              <a:t>deng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an</a:t>
            </a:r>
            <a:r>
              <a:rPr sz="2450" spc="-5" dirty="0">
                <a:latin typeface="Malgun Gothic"/>
                <a:cs typeface="Malgun Gothic"/>
              </a:rPr>
              <a:t> reaktan.</a:t>
            </a:r>
            <a:endParaRPr sz="2450">
              <a:latin typeface="Malgun Gothic"/>
              <a:cs typeface="Malgun Gothic"/>
            </a:endParaRPr>
          </a:p>
          <a:p>
            <a:pPr marL="413384" marR="106680">
              <a:lnSpc>
                <a:spcPct val="100000"/>
              </a:lnSpc>
              <a:spcBef>
                <a:spcPts val="600"/>
              </a:spcBef>
            </a:pPr>
            <a:r>
              <a:rPr sz="2450" spc="5" dirty="0">
                <a:latin typeface="Malgun Gothic"/>
                <a:cs typeface="Malgun Gothic"/>
              </a:rPr>
              <a:t>Hal</a:t>
            </a:r>
            <a:r>
              <a:rPr sz="2450" spc="-3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ini</a:t>
            </a:r>
            <a:r>
              <a:rPr sz="2450" spc="1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disebabkan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oleh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muatan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reaktan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yang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disebarkan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pa </a:t>
            </a:r>
            <a:r>
              <a:rPr sz="2450" spc="-844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da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keadaan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transisi.</a:t>
            </a:r>
            <a:endParaRPr sz="2450">
              <a:latin typeface="Malgun Gothic"/>
              <a:cs typeface="Malgun Gothic"/>
            </a:endParaRPr>
          </a:p>
          <a:p>
            <a:pPr marL="413384" marR="36195">
              <a:lnSpc>
                <a:spcPct val="100000"/>
              </a:lnSpc>
              <a:spcBef>
                <a:spcPts val="600"/>
              </a:spcBef>
            </a:pPr>
            <a:r>
              <a:rPr sz="2450" spc="-10" dirty="0">
                <a:latin typeface="Malgun Gothic"/>
                <a:cs typeface="Malgun Gothic"/>
              </a:rPr>
              <a:t>Polaritas </a:t>
            </a:r>
            <a:r>
              <a:rPr sz="2450" spc="-5" dirty="0">
                <a:latin typeface="Malgun Gothic"/>
                <a:cs typeface="Malgun Gothic"/>
              </a:rPr>
              <a:t>solven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yang</a:t>
            </a:r>
            <a:r>
              <a:rPr sz="2450" spc="-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bertambah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besar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akan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memperkecil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-15" dirty="0">
                <a:latin typeface="Malgun Gothic"/>
                <a:cs typeface="Malgun Gothic"/>
              </a:rPr>
              <a:t>ke </a:t>
            </a:r>
            <a:r>
              <a:rPr sz="2450" spc="-844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cepatan</a:t>
            </a:r>
            <a:r>
              <a:rPr sz="2450" spc="-5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reaksi.</a:t>
            </a:r>
            <a:endParaRPr sz="24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527" y="1808988"/>
            <a:ext cx="9135110" cy="2059305"/>
            <a:chOff x="414527" y="1808988"/>
            <a:chExt cx="9135110" cy="2059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3" y="1876044"/>
              <a:ext cx="9000744" cy="19248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055" y="1842516"/>
              <a:ext cx="9067800" cy="1991995"/>
            </a:xfrm>
            <a:custGeom>
              <a:avLst/>
              <a:gdLst/>
              <a:ahLst/>
              <a:cxnLst/>
              <a:rect l="l" t="t" r="r" b="b"/>
              <a:pathLst>
                <a:path w="9067800" h="1991995">
                  <a:moveTo>
                    <a:pt x="0" y="0"/>
                  </a:moveTo>
                  <a:lnTo>
                    <a:pt x="9067799" y="0"/>
                  </a:lnTo>
                  <a:lnTo>
                    <a:pt x="9067799" y="1991867"/>
                  </a:lnTo>
                  <a:lnTo>
                    <a:pt x="0" y="1991867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8071" y="4161507"/>
            <a:ext cx="8416925" cy="2270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262255" algn="l"/>
                <a:tab pos="262890" algn="l"/>
              </a:tabLst>
            </a:pPr>
            <a:r>
              <a:rPr sz="2450" dirty="0">
                <a:latin typeface="Malgun Gothic"/>
                <a:cs typeface="Malgun Gothic"/>
              </a:rPr>
              <a:t>Media</a:t>
            </a:r>
            <a:r>
              <a:rPr sz="2450" spc="-3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yang</a:t>
            </a:r>
            <a:r>
              <a:rPr sz="2450" spc="-3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digunakan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adalah</a:t>
            </a:r>
            <a:r>
              <a:rPr sz="2450" spc="-5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air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dengan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propilen </a:t>
            </a:r>
            <a:r>
              <a:rPr sz="2450" spc="-10" dirty="0">
                <a:latin typeface="Malgun Gothic"/>
                <a:cs typeface="Malgun Gothic"/>
              </a:rPr>
              <a:t>glikol, </a:t>
            </a:r>
            <a:r>
              <a:rPr sz="2450" spc="-844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pH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media </a:t>
            </a:r>
            <a:r>
              <a:rPr sz="2450" spc="-5" dirty="0">
                <a:latin typeface="Malgun Gothic"/>
                <a:cs typeface="Malgun Gothic"/>
              </a:rPr>
              <a:t>rendah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sehingga</a:t>
            </a:r>
            <a:r>
              <a:rPr sz="2450" spc="-5" dirty="0">
                <a:latin typeface="Malgun Gothic"/>
                <a:cs typeface="Malgun Gothic"/>
              </a:rPr>
              <a:t> air </a:t>
            </a:r>
            <a:r>
              <a:rPr sz="2450" dirty="0">
                <a:latin typeface="Malgun Gothic"/>
                <a:cs typeface="Malgun Gothic"/>
              </a:rPr>
              <a:t>menjadi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hydronium</a:t>
            </a:r>
            <a:endParaRPr sz="2450">
              <a:latin typeface="Malgun Gothic"/>
              <a:cs typeface="Malgun Gothic"/>
            </a:endParaRPr>
          </a:p>
          <a:p>
            <a:pPr marL="262255" marR="521970" indent="-250190"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  <a:tabLst>
                <a:tab pos="262255" algn="l"/>
                <a:tab pos="262890" algn="l"/>
              </a:tabLst>
            </a:pPr>
            <a:r>
              <a:rPr sz="2450" spc="-10" dirty="0">
                <a:latin typeface="Malgun Gothic"/>
                <a:cs typeface="Malgun Gothic"/>
              </a:rPr>
              <a:t>Penambahan </a:t>
            </a:r>
            <a:r>
              <a:rPr sz="2450" spc="5" dirty="0">
                <a:latin typeface="Malgun Gothic"/>
                <a:cs typeface="Malgun Gothic"/>
              </a:rPr>
              <a:t>air dalam </a:t>
            </a:r>
            <a:r>
              <a:rPr sz="2450" spc="-5" dirty="0">
                <a:latin typeface="Malgun Gothic"/>
                <a:cs typeface="Malgun Gothic"/>
              </a:rPr>
              <a:t>media menyebabkan </a:t>
            </a:r>
            <a:r>
              <a:rPr sz="2450" dirty="0">
                <a:latin typeface="Malgun Gothic"/>
                <a:cs typeface="Malgun Gothic"/>
              </a:rPr>
              <a:t>polaritas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media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naik</a:t>
            </a:r>
            <a:endParaRPr sz="2450">
              <a:latin typeface="Malgun Gothic"/>
              <a:cs typeface="Malgun Gothic"/>
            </a:endParaRPr>
          </a:p>
          <a:p>
            <a:pPr marL="262255" marR="334645" indent="-250190">
              <a:lnSpc>
                <a:spcPct val="100000"/>
              </a:lnSpc>
              <a:spcBef>
                <a:spcPts val="15"/>
              </a:spcBef>
              <a:buFont typeface="Microsoft Sans Serif"/>
              <a:buChar char="•"/>
              <a:tabLst>
                <a:tab pos="262255" algn="l"/>
                <a:tab pos="262890" algn="l"/>
              </a:tabLst>
            </a:pPr>
            <a:r>
              <a:rPr sz="2450" spc="-10" dirty="0">
                <a:latin typeface="Malgun Gothic"/>
                <a:cs typeface="Malgun Gothic"/>
              </a:rPr>
              <a:t>Polaritas </a:t>
            </a:r>
            <a:r>
              <a:rPr sz="2450" dirty="0">
                <a:latin typeface="Malgun Gothic"/>
                <a:cs typeface="Malgun Gothic"/>
              </a:rPr>
              <a:t>media naik </a:t>
            </a:r>
            <a:r>
              <a:rPr sz="2450" spc="-5" dirty="0">
                <a:latin typeface="Malgun Gothic"/>
                <a:cs typeface="Malgun Gothic"/>
              </a:rPr>
              <a:t>menyebabkan </a:t>
            </a:r>
            <a:r>
              <a:rPr sz="2450" spc="-10" dirty="0">
                <a:latin typeface="Malgun Gothic"/>
                <a:cs typeface="Malgun Gothic"/>
              </a:rPr>
              <a:t>kecepatan </a:t>
            </a:r>
            <a:r>
              <a:rPr sz="2450" spc="-5" dirty="0">
                <a:latin typeface="Malgun Gothic"/>
                <a:cs typeface="Malgun Gothic"/>
              </a:rPr>
              <a:t>hidrolisis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turun</a:t>
            </a:r>
            <a:endParaRPr sz="24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763" y="1314784"/>
            <a:ext cx="9070340" cy="4724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12420" algn="l"/>
                <a:tab pos="313690" algn="l"/>
              </a:tabLst>
            </a:pPr>
            <a:r>
              <a:rPr sz="2450" b="1" spc="-5" dirty="0">
                <a:latin typeface="Malgun Gothic"/>
                <a:cs typeface="Malgun Gothic"/>
              </a:rPr>
              <a:t>Aplikasi</a:t>
            </a:r>
            <a:r>
              <a:rPr sz="2450" b="1" spc="-20" dirty="0">
                <a:latin typeface="Malgun Gothic"/>
                <a:cs typeface="Malgun Gothic"/>
              </a:rPr>
              <a:t> </a:t>
            </a:r>
            <a:r>
              <a:rPr sz="2450" b="1" spc="-10" dirty="0">
                <a:latin typeface="Malgun Gothic"/>
                <a:cs typeface="Malgun Gothic"/>
              </a:rPr>
              <a:t>pada </a:t>
            </a:r>
            <a:r>
              <a:rPr sz="2450" b="1" spc="-5" dirty="0">
                <a:latin typeface="Malgun Gothic"/>
                <a:cs typeface="Malgun Gothic"/>
              </a:rPr>
              <a:t>tipe</a:t>
            </a:r>
            <a:r>
              <a:rPr sz="2450" b="1" dirty="0">
                <a:latin typeface="Malgun Gothic"/>
                <a:cs typeface="Malgun Gothic"/>
              </a:rPr>
              <a:t> reaksi</a:t>
            </a:r>
            <a:r>
              <a:rPr sz="2450" b="1" spc="-40" dirty="0">
                <a:latin typeface="Malgun Gothic"/>
                <a:cs typeface="Malgun Gothic"/>
              </a:rPr>
              <a:t> </a:t>
            </a:r>
            <a:r>
              <a:rPr sz="2450" b="1" spc="10" dirty="0">
                <a:latin typeface="Malgun Gothic"/>
                <a:cs typeface="Malgun Gothic"/>
              </a:rPr>
              <a:t>bimolecular:</a:t>
            </a:r>
            <a:endParaRPr sz="24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latin typeface="Malgun Gothic"/>
                <a:cs typeface="Malgun Gothic"/>
              </a:rPr>
              <a:t>4.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Reaksi</a:t>
            </a:r>
            <a:r>
              <a:rPr sz="2450" spc="-5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ion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10" dirty="0">
                <a:latin typeface="Malgun Gothic"/>
                <a:cs typeface="Malgun Gothic"/>
              </a:rPr>
              <a:t>dan</a:t>
            </a:r>
            <a:r>
              <a:rPr sz="2450" spc="-3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ion</a:t>
            </a:r>
            <a:endParaRPr sz="2450">
              <a:latin typeface="Malgun Gothic"/>
              <a:cs typeface="Malgun Gothic"/>
            </a:endParaRPr>
          </a:p>
          <a:p>
            <a:pPr marL="462280" indent="-45021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62280" algn="l"/>
                <a:tab pos="462915" algn="l"/>
              </a:tabLst>
            </a:pPr>
            <a:r>
              <a:rPr sz="2450" dirty="0">
                <a:solidFill>
                  <a:srgbClr val="FF0000"/>
                </a:solidFill>
                <a:latin typeface="Malgun Gothic"/>
                <a:cs typeface="Malgun Gothic"/>
              </a:rPr>
              <a:t>Ion</a:t>
            </a:r>
            <a:r>
              <a:rPr sz="2450" spc="-1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Malgun Gothic"/>
                <a:cs typeface="Malgun Gothic"/>
              </a:rPr>
              <a:t>+</a:t>
            </a:r>
            <a:r>
              <a:rPr sz="2450" spc="-2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Malgun Gothic"/>
                <a:cs typeface="Malgun Gothic"/>
              </a:rPr>
              <a:t>dan</a:t>
            </a:r>
            <a:r>
              <a:rPr sz="2450" spc="-4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50" dirty="0">
                <a:solidFill>
                  <a:srgbClr val="FF0000"/>
                </a:solidFill>
                <a:latin typeface="Malgun Gothic"/>
                <a:cs typeface="Malgun Gothic"/>
              </a:rPr>
              <a:t>Ion</a:t>
            </a:r>
            <a:r>
              <a:rPr sz="2450" spc="-1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Malgun Gothic"/>
                <a:cs typeface="Malgun Gothic"/>
              </a:rPr>
              <a:t>–</a:t>
            </a:r>
            <a:endParaRPr sz="2450">
              <a:latin typeface="Malgun Gothic"/>
              <a:cs typeface="Malgun Gothic"/>
            </a:endParaRPr>
          </a:p>
          <a:p>
            <a:pPr marL="12700" marR="5080">
              <a:lnSpc>
                <a:spcPct val="99900"/>
              </a:lnSpc>
              <a:spcBef>
                <a:spcPts val="590"/>
              </a:spcBef>
            </a:pPr>
            <a:r>
              <a:rPr sz="2450" spc="-5" dirty="0">
                <a:latin typeface="Malgun Gothic"/>
                <a:cs typeface="Malgun Gothic"/>
              </a:rPr>
              <a:t>Keadaaan </a:t>
            </a:r>
            <a:r>
              <a:rPr sz="2450" dirty="0">
                <a:latin typeface="Malgun Gothic"/>
                <a:cs typeface="Malgun Gothic"/>
              </a:rPr>
              <a:t>transisi di </a:t>
            </a:r>
            <a:r>
              <a:rPr sz="2450" spc="-5" dirty="0">
                <a:latin typeface="Malgun Gothic"/>
                <a:cs typeface="Malgun Gothic"/>
              </a:rPr>
              <a:t>sini </a:t>
            </a:r>
            <a:r>
              <a:rPr sz="2450" spc="5" dirty="0">
                <a:latin typeface="Malgun Gothic"/>
                <a:cs typeface="Malgun Gothic"/>
              </a:rPr>
              <a:t>kurang taau </a:t>
            </a:r>
            <a:r>
              <a:rPr sz="2450" dirty="0">
                <a:latin typeface="Malgun Gothic"/>
                <a:cs typeface="Malgun Gothic"/>
              </a:rPr>
              <a:t>tidak bermuatan sehingga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bentuk </a:t>
            </a:r>
            <a:r>
              <a:rPr sz="2450" spc="5" dirty="0">
                <a:latin typeface="Malgun Gothic"/>
                <a:cs typeface="Malgun Gothic"/>
              </a:rPr>
              <a:t>molekul </a:t>
            </a:r>
            <a:r>
              <a:rPr sz="2450" dirty="0">
                <a:latin typeface="Malgun Gothic"/>
                <a:cs typeface="Malgun Gothic"/>
              </a:rPr>
              <a:t>keadaaan transisi </a:t>
            </a:r>
            <a:r>
              <a:rPr sz="2450" spc="5" dirty="0">
                <a:latin typeface="Malgun Gothic"/>
                <a:cs typeface="Malgun Gothic"/>
              </a:rPr>
              <a:t>kurang </a:t>
            </a:r>
            <a:r>
              <a:rPr sz="2450" dirty="0">
                <a:latin typeface="Malgun Gothic"/>
                <a:cs typeface="Malgun Gothic"/>
              </a:rPr>
              <a:t>polar </a:t>
            </a:r>
            <a:r>
              <a:rPr sz="2450" spc="-5" dirty="0">
                <a:latin typeface="Malgun Gothic"/>
                <a:cs typeface="Malgun Gothic"/>
              </a:rPr>
              <a:t>dibandingkan </a:t>
            </a:r>
            <a:r>
              <a:rPr sz="2450" dirty="0">
                <a:latin typeface="Malgun Gothic"/>
                <a:cs typeface="Malgun Gothic"/>
              </a:rPr>
              <a:t>r 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eaktan -&gt; </a:t>
            </a:r>
            <a:r>
              <a:rPr sz="2450" spc="5" dirty="0">
                <a:latin typeface="Malgun Gothic"/>
                <a:cs typeface="Malgun Gothic"/>
              </a:rPr>
              <a:t>dengan </a:t>
            </a:r>
            <a:r>
              <a:rPr sz="2450" dirty="0">
                <a:latin typeface="Malgun Gothic"/>
                <a:cs typeface="Malgun Gothic"/>
              </a:rPr>
              <a:t>polaritas solven </a:t>
            </a:r>
            <a:r>
              <a:rPr sz="2450" spc="5" dirty="0">
                <a:latin typeface="Malgun Gothic"/>
                <a:cs typeface="Malgun Gothic"/>
              </a:rPr>
              <a:t>yang naik </a:t>
            </a:r>
            <a:r>
              <a:rPr sz="2450" dirty="0">
                <a:latin typeface="Malgun Gothic"/>
                <a:cs typeface="Malgun Gothic"/>
              </a:rPr>
              <a:t>-&gt; </a:t>
            </a:r>
            <a:r>
              <a:rPr sz="2450" spc="-10" dirty="0">
                <a:latin typeface="Malgun Gothic"/>
                <a:cs typeface="Malgun Gothic"/>
              </a:rPr>
              <a:t>kecepatan </a:t>
            </a:r>
            <a:r>
              <a:rPr sz="2450" spc="-15" dirty="0">
                <a:latin typeface="Malgun Gothic"/>
                <a:cs typeface="Malgun Gothic"/>
              </a:rPr>
              <a:t>rea 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ksi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↓</a:t>
            </a:r>
            <a:endParaRPr sz="2450">
              <a:latin typeface="Times New Roman"/>
              <a:cs typeface="Times New Roman"/>
            </a:endParaRP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AutoNum type="alphaLcPeriod" startAt="2"/>
              <a:tabLst>
                <a:tab pos="325120" algn="l"/>
              </a:tabLst>
            </a:pPr>
            <a:r>
              <a:rPr sz="2450" dirty="0">
                <a:latin typeface="Times New Roman"/>
                <a:cs typeface="Times New Roman"/>
              </a:rPr>
              <a:t>Ion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+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dan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Ion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+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atau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Ion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–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dan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Ion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–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50" spc="-5" dirty="0">
                <a:latin typeface="Times New Roman"/>
                <a:cs typeface="Times New Roman"/>
              </a:rPr>
              <a:t>-&gt;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Polaritas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solven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↑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→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kecepatan</a:t>
            </a:r>
            <a:r>
              <a:rPr sz="2450" spc="-2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reaksi</a:t>
            </a:r>
            <a:r>
              <a:rPr sz="2450" spc="-2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↑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50" spc="-5" dirty="0">
                <a:latin typeface="Times New Roman"/>
                <a:cs typeface="Times New Roman"/>
              </a:rPr>
              <a:t>-&gt;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Kekuatan</a:t>
            </a:r>
            <a:r>
              <a:rPr sz="2450" spc="-5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ionic</a:t>
            </a:r>
            <a:r>
              <a:rPr sz="2450" spc="-4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↑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→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kecepatan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reaksi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↑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27" y="2239789"/>
            <a:ext cx="9600565" cy="20770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2420" marR="5080" indent="-300355">
              <a:lnSpc>
                <a:spcPct val="100499"/>
              </a:lnSpc>
              <a:spcBef>
                <a:spcPts val="85"/>
              </a:spcBef>
              <a:buFont typeface="Microsoft Sans Serif"/>
              <a:buChar char="•"/>
              <a:tabLst>
                <a:tab pos="312420" algn="l"/>
                <a:tab pos="313055" algn="l"/>
              </a:tabLst>
            </a:pPr>
            <a:r>
              <a:rPr sz="2100" spc="-60" dirty="0">
                <a:latin typeface="Malgun Gothic"/>
                <a:cs typeface="Malgun Gothic"/>
              </a:rPr>
              <a:t>KATALISATOR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ADALAH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substansi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yang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menambah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konstanta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kecepatan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reak </a:t>
            </a:r>
            <a:r>
              <a:rPr sz="2100" spc="-7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si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tetapi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tidak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mengubah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konstanta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kesetimbangan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endParaRPr sz="2100">
              <a:latin typeface="Malgun Gothic"/>
              <a:cs typeface="Malgun Gothic"/>
            </a:endParaRPr>
          </a:p>
          <a:p>
            <a:pPr marL="312420" marR="268605" indent="-300355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312420" algn="l"/>
                <a:tab pos="313055" algn="l"/>
              </a:tabLst>
            </a:pPr>
            <a:r>
              <a:rPr sz="2100" spc="-5" dirty="0">
                <a:latin typeface="Malgun Gothic"/>
                <a:cs typeface="Malgun Gothic"/>
              </a:rPr>
              <a:t>Katalisator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tidak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dikonsumsi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dalam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keseluruhan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reaksi,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setelah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dikonsumsi </a:t>
            </a:r>
            <a:r>
              <a:rPr sz="2100" spc="-7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katalisator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akan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dilepaskan</a:t>
            </a:r>
            <a:endParaRPr sz="2100">
              <a:latin typeface="Malgun Gothic"/>
              <a:cs typeface="Malgun Gothic"/>
            </a:endParaRPr>
          </a:p>
          <a:p>
            <a:pPr marL="312420" marR="476250" indent="-300355">
              <a:lnSpc>
                <a:spcPct val="100000"/>
              </a:lnSpc>
              <a:spcBef>
                <a:spcPts val="515"/>
              </a:spcBef>
              <a:buFont typeface="Microsoft Sans Serif"/>
              <a:buChar char="•"/>
              <a:tabLst>
                <a:tab pos="312420" algn="l"/>
                <a:tab pos="313055" algn="l"/>
              </a:tabLst>
            </a:pPr>
            <a:r>
              <a:rPr sz="2100" spc="-5" dirty="0">
                <a:latin typeface="Malgun Gothic"/>
                <a:cs typeface="Malgun Gothic"/>
              </a:rPr>
              <a:t>Katalisator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memberikan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efeknya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karena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akan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berinteraksi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secara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kovalen </a:t>
            </a:r>
            <a:r>
              <a:rPr sz="2100" spc="-7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atau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non-kovalen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dengan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reaktan</a:t>
            </a:r>
            <a:endParaRPr sz="2100">
              <a:latin typeface="Malgun Gothic"/>
              <a:cs typeface="Malgun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9936" y="1179040"/>
            <a:ext cx="38150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Malgun Gothic"/>
                <a:cs typeface="Malgun Gothic"/>
              </a:rPr>
              <a:t>KATALISIS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6132" y="4280915"/>
            <a:ext cx="3322320" cy="2265045"/>
            <a:chOff x="1056132" y="4280915"/>
            <a:chExt cx="3322320" cy="22650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188" y="4347972"/>
              <a:ext cx="3188208" cy="21305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9660" y="4314443"/>
              <a:ext cx="3255645" cy="2197735"/>
            </a:xfrm>
            <a:custGeom>
              <a:avLst/>
              <a:gdLst/>
              <a:ahLst/>
              <a:cxnLst/>
              <a:rect l="l" t="t" r="r" b="b"/>
              <a:pathLst>
                <a:path w="3255645" h="2197734">
                  <a:moveTo>
                    <a:pt x="0" y="0"/>
                  </a:moveTo>
                  <a:lnTo>
                    <a:pt x="3255264" y="0"/>
                  </a:lnTo>
                  <a:lnTo>
                    <a:pt x="3255264" y="2197608"/>
                  </a:lnTo>
                  <a:lnTo>
                    <a:pt x="0" y="2197608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255" y="1920240"/>
            <a:ext cx="7234428" cy="4600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9936" y="1179040"/>
            <a:ext cx="38150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Malgun Gothic"/>
                <a:cs typeface="Malgun Gothic"/>
              </a:rPr>
              <a:t>KATALISIS</a:t>
            </a:r>
            <a:endParaRPr sz="2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936" y="1179040"/>
            <a:ext cx="38150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Malgun Gothic"/>
                <a:cs typeface="Malgun Gothic"/>
              </a:rPr>
              <a:t>KATALISIS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263" y="2191511"/>
            <a:ext cx="7313675" cy="2831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7360" y="2767353"/>
            <a:ext cx="396875" cy="179070"/>
          </a:xfrm>
          <a:prstGeom prst="rect">
            <a:avLst/>
          </a:prstGeom>
        </p:spPr>
        <p:txBody>
          <a:bodyPr vert="vert270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200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22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8522" y="2767353"/>
            <a:ext cx="396875" cy="179070"/>
          </a:xfrm>
          <a:prstGeom prst="rect">
            <a:avLst/>
          </a:prstGeom>
        </p:spPr>
        <p:txBody>
          <a:bodyPr vert="vert270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200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22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5319" y="2697276"/>
            <a:ext cx="1587500" cy="123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500"/>
              </a:lnSpc>
              <a:spcBef>
                <a:spcPts val="95"/>
              </a:spcBef>
            </a:pPr>
            <a:r>
              <a:rPr sz="3050" spc="5" dirty="0">
                <a:solidFill>
                  <a:srgbClr val="FFFFFF"/>
                </a:solidFill>
                <a:latin typeface="Malgun Gothic"/>
                <a:cs typeface="Malgun Gothic"/>
              </a:rPr>
              <a:t>Uji </a:t>
            </a:r>
            <a:r>
              <a:rPr sz="3050" spc="1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50" spc="-95" dirty="0">
                <a:solidFill>
                  <a:srgbClr val="FFFFFF"/>
                </a:solidFill>
                <a:latin typeface="Malgun Gothic"/>
                <a:cs typeface="Malgun Gothic"/>
              </a:rPr>
              <a:t>S</a:t>
            </a:r>
            <a:r>
              <a:rPr sz="3050" spc="-10" dirty="0">
                <a:solidFill>
                  <a:srgbClr val="FFFFFF"/>
                </a:solidFill>
                <a:latin typeface="Malgun Gothic"/>
                <a:cs typeface="Malgun Gothic"/>
              </a:rPr>
              <a:t>t</a:t>
            </a:r>
            <a:r>
              <a:rPr sz="3050" spc="5" dirty="0">
                <a:solidFill>
                  <a:srgbClr val="FFFFFF"/>
                </a:solidFill>
                <a:latin typeface="Malgun Gothic"/>
                <a:cs typeface="Malgun Gothic"/>
              </a:rPr>
              <a:t>ab</a:t>
            </a:r>
            <a:r>
              <a:rPr sz="3050" spc="15" dirty="0">
                <a:solidFill>
                  <a:srgbClr val="FFFFFF"/>
                </a:solidFill>
                <a:latin typeface="Malgun Gothic"/>
                <a:cs typeface="Malgun Gothic"/>
              </a:rPr>
              <a:t>i</a:t>
            </a:r>
            <a:r>
              <a:rPr sz="3050" spc="-15" dirty="0">
                <a:solidFill>
                  <a:srgbClr val="FFFFFF"/>
                </a:solidFill>
                <a:latin typeface="Malgun Gothic"/>
                <a:cs typeface="Malgun Gothic"/>
              </a:rPr>
              <a:t>l</a:t>
            </a:r>
            <a:r>
              <a:rPr sz="3050" spc="15" dirty="0">
                <a:solidFill>
                  <a:srgbClr val="FFFFFF"/>
                </a:solidFill>
                <a:latin typeface="Malgun Gothic"/>
                <a:cs typeface="Malgun Gothic"/>
              </a:rPr>
              <a:t>i</a:t>
            </a:r>
            <a:r>
              <a:rPr sz="3050" spc="-10" dirty="0">
                <a:solidFill>
                  <a:srgbClr val="FFFFFF"/>
                </a:solidFill>
                <a:latin typeface="Malgun Gothic"/>
                <a:cs typeface="Malgun Gothic"/>
              </a:rPr>
              <a:t>t</a:t>
            </a:r>
            <a:r>
              <a:rPr sz="3050" spc="5" dirty="0">
                <a:solidFill>
                  <a:srgbClr val="FFFFFF"/>
                </a:solidFill>
                <a:latin typeface="Malgun Gothic"/>
                <a:cs typeface="Malgun Gothic"/>
              </a:rPr>
              <a:t>as</a:t>
            </a:r>
            <a:endParaRPr sz="3050" dirty="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6801" y="1287348"/>
            <a:ext cx="15405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5" dirty="0">
                <a:latin typeface="Malgun Gothic"/>
                <a:cs typeface="Malgun Gothic"/>
              </a:rPr>
              <a:t>O</a:t>
            </a:r>
            <a:r>
              <a:rPr sz="2800" b="1" dirty="0">
                <a:latin typeface="Malgun Gothic"/>
                <a:cs typeface="Malgun Gothic"/>
              </a:rPr>
              <a:t>U</a:t>
            </a:r>
            <a:r>
              <a:rPr sz="2800" b="1" spc="-10" dirty="0">
                <a:latin typeface="Malgun Gothic"/>
                <a:cs typeface="Malgun Gothic"/>
              </a:rPr>
              <a:t>TL</a:t>
            </a:r>
            <a:r>
              <a:rPr sz="2800" b="1" spc="-5" dirty="0">
                <a:latin typeface="Malgun Gothic"/>
                <a:cs typeface="Malgun Gothic"/>
              </a:rPr>
              <a:t>I</a:t>
            </a:r>
            <a:r>
              <a:rPr sz="2800" b="1" spc="10" dirty="0">
                <a:latin typeface="Malgun Gothic"/>
                <a:cs typeface="Malgun Gothic"/>
              </a:rPr>
              <a:t>N</a:t>
            </a:r>
            <a:r>
              <a:rPr sz="2800" b="1" dirty="0">
                <a:latin typeface="Malgun Gothic"/>
                <a:cs typeface="Malgun Gothic"/>
              </a:rPr>
              <a:t>E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FB638-A0F6-7B5F-20FA-74DC1BDE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2181225"/>
            <a:ext cx="7396019" cy="43106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936" y="1179040"/>
            <a:ext cx="38150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Malgun Gothic"/>
                <a:cs typeface="Malgun Gothic"/>
              </a:rPr>
              <a:t>KATALISIS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443" y="1990344"/>
            <a:ext cx="9017635" cy="4434840"/>
            <a:chOff x="504443" y="1990344"/>
            <a:chExt cx="9017635" cy="4434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3" y="1990344"/>
              <a:ext cx="6012179" cy="19126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72" y="3902964"/>
              <a:ext cx="6012179" cy="2522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936" y="1179040"/>
            <a:ext cx="38150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Malgun Gothic"/>
                <a:cs typeface="Malgun Gothic"/>
              </a:rPr>
              <a:t>KATALISIS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3" y="2141220"/>
            <a:ext cx="6512051" cy="234238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640" y="1997443"/>
            <a:ext cx="9467215" cy="4511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2255" marR="183515" indent="-25019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262890" algn="l"/>
              </a:tabLst>
            </a:pPr>
            <a:r>
              <a:rPr sz="2450" spc="-5" dirty="0">
                <a:latin typeface="Malgun Gothic"/>
                <a:cs typeface="Malgun Gothic"/>
              </a:rPr>
              <a:t>Kecepatan reaksi </a:t>
            </a:r>
            <a:r>
              <a:rPr sz="2450" dirty="0">
                <a:latin typeface="Malgun Gothic"/>
                <a:cs typeface="Malgun Gothic"/>
              </a:rPr>
              <a:t>seringkali </a:t>
            </a:r>
            <a:r>
              <a:rPr sz="2450" spc="5" dirty="0">
                <a:latin typeface="Malgun Gothic"/>
                <a:cs typeface="Malgun Gothic"/>
              </a:rPr>
              <a:t>sangat </a:t>
            </a:r>
            <a:r>
              <a:rPr sz="2450" spc="-5" dirty="0">
                <a:latin typeface="Malgun Gothic"/>
                <a:cs typeface="Malgun Gothic"/>
              </a:rPr>
              <a:t>tergantung pada </a:t>
            </a:r>
            <a:r>
              <a:rPr sz="2450" dirty="0">
                <a:latin typeface="Malgun Gothic"/>
                <a:cs typeface="Malgun Gothic"/>
              </a:rPr>
              <a:t>pH larutan,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dan </a:t>
            </a:r>
            <a:r>
              <a:rPr sz="2450" spc="-5" dirty="0">
                <a:latin typeface="Malgun Gothic"/>
                <a:cs typeface="Malgun Gothic"/>
              </a:rPr>
              <a:t>ini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biasanya </a:t>
            </a:r>
            <a:r>
              <a:rPr sz="2450" spc="-5" dirty="0">
                <a:latin typeface="Malgun Gothic"/>
                <a:cs typeface="Malgun Gothic"/>
              </a:rPr>
              <a:t>sebagai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konsekuensi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proses </a:t>
            </a:r>
            <a:r>
              <a:rPr sz="2450" spc="10" dirty="0">
                <a:latin typeface="Malgun Gothic"/>
                <a:cs typeface="Malgun Gothic"/>
              </a:rPr>
              <a:t>katalitik.</a:t>
            </a:r>
            <a:endParaRPr sz="2450">
              <a:latin typeface="Malgun Gothic"/>
              <a:cs typeface="Malgun Gothic"/>
            </a:endParaRPr>
          </a:p>
          <a:p>
            <a:pPr marL="262255" marR="8890" indent="-250190" algn="just">
              <a:lnSpc>
                <a:spcPct val="100099"/>
              </a:lnSpc>
              <a:spcBef>
                <a:spcPts val="5"/>
              </a:spcBef>
              <a:buFont typeface="Microsoft Sans Serif"/>
              <a:buChar char="•"/>
              <a:tabLst>
                <a:tab pos="262890" algn="l"/>
              </a:tabLst>
            </a:pPr>
            <a:r>
              <a:rPr sz="2450" dirty="0">
                <a:latin typeface="Malgun Gothic"/>
                <a:cs typeface="Malgun Gothic"/>
              </a:rPr>
              <a:t>Dalam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suatu</a:t>
            </a:r>
            <a:r>
              <a:rPr sz="2450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percobaan,</a:t>
            </a:r>
            <a:r>
              <a:rPr sz="2450" spc="-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data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kecepatan</a:t>
            </a:r>
            <a:r>
              <a:rPr sz="2450" spc="-5" dirty="0">
                <a:latin typeface="Malgun Gothic"/>
                <a:cs typeface="Malgun Gothic"/>
              </a:rPr>
              <a:t> reaksi</a:t>
            </a:r>
            <a:r>
              <a:rPr sz="2450" dirty="0">
                <a:latin typeface="Malgun Gothic"/>
                <a:cs typeface="Malgun Gothic"/>
              </a:rPr>
              <a:t> (V)</a:t>
            </a:r>
            <a:r>
              <a:rPr sz="2450" spc="86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atau 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konstanta</a:t>
            </a:r>
            <a:r>
              <a:rPr sz="2450" spc="46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kecepatan</a:t>
            </a:r>
            <a:r>
              <a:rPr sz="2450" spc="44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reaksi</a:t>
            </a:r>
            <a:r>
              <a:rPr sz="2450" spc="4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(k)</a:t>
            </a:r>
            <a:r>
              <a:rPr sz="2450" spc="42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dapat</a:t>
            </a:r>
            <a:r>
              <a:rPr sz="2450" spc="47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diperoleh</a:t>
            </a:r>
            <a:r>
              <a:rPr sz="2450" spc="465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pada</a:t>
            </a:r>
            <a:r>
              <a:rPr sz="2450" spc="44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berbagai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pH dengan </a:t>
            </a:r>
            <a:r>
              <a:rPr sz="2450" spc="-20" dirty="0">
                <a:latin typeface="Malgun Gothic"/>
                <a:cs typeface="Malgun Gothic"/>
              </a:rPr>
              <a:t>factor-factor </a:t>
            </a:r>
            <a:r>
              <a:rPr sz="2450" dirty="0">
                <a:latin typeface="Malgun Gothic"/>
                <a:cs typeface="Malgun Gothic"/>
              </a:rPr>
              <a:t>lain dijaga </a:t>
            </a:r>
            <a:r>
              <a:rPr sz="2450" spc="-5" dirty="0">
                <a:latin typeface="Malgun Gothic"/>
                <a:cs typeface="Malgun Gothic"/>
              </a:rPr>
              <a:t>tetap </a:t>
            </a:r>
            <a:r>
              <a:rPr sz="2450" spc="-10" dirty="0">
                <a:latin typeface="Malgun Gothic"/>
                <a:cs typeface="Malgun Gothic"/>
              </a:rPr>
              <a:t>konstan, </a:t>
            </a:r>
            <a:r>
              <a:rPr sz="2450" spc="15" dirty="0">
                <a:latin typeface="Malgun Gothic"/>
                <a:cs typeface="Malgun Gothic"/>
              </a:rPr>
              <a:t>speerti </a:t>
            </a:r>
            <a:r>
              <a:rPr sz="2450" spc="-5" dirty="0">
                <a:latin typeface="Malgun Gothic"/>
                <a:cs typeface="Malgun Gothic"/>
              </a:rPr>
              <a:t>suhu </a:t>
            </a:r>
            <a:r>
              <a:rPr sz="245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(temperature),</a:t>
            </a:r>
            <a:r>
              <a:rPr sz="2450" spc="-5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kekuatan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ionic, dan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komposisi</a:t>
            </a:r>
            <a:r>
              <a:rPr sz="2450" spc="-4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solven.</a:t>
            </a:r>
            <a:endParaRPr sz="2450">
              <a:latin typeface="Malgun Gothic"/>
              <a:cs typeface="Malgun Gothic"/>
            </a:endParaRPr>
          </a:p>
          <a:p>
            <a:pPr marL="262255" marR="8890" indent="-250190" algn="just">
              <a:lnSpc>
                <a:spcPct val="100200"/>
              </a:lnSpc>
              <a:spcBef>
                <a:spcPts val="10"/>
              </a:spcBef>
              <a:buFont typeface="Microsoft Sans Serif"/>
              <a:buChar char="•"/>
              <a:tabLst>
                <a:tab pos="262890" algn="l"/>
              </a:tabLst>
            </a:pPr>
            <a:r>
              <a:rPr sz="2450" dirty="0">
                <a:latin typeface="Malgun Gothic"/>
                <a:cs typeface="Malgun Gothic"/>
              </a:rPr>
              <a:t>Bila pH </a:t>
            </a:r>
            <a:r>
              <a:rPr sz="2450" spc="-5" dirty="0">
                <a:latin typeface="Malgun Gothic"/>
                <a:cs typeface="Malgun Gothic"/>
              </a:rPr>
              <a:t>larutan dijaga </a:t>
            </a:r>
            <a:r>
              <a:rPr sz="2450" spc="-10" dirty="0">
                <a:latin typeface="Malgun Gothic"/>
                <a:cs typeface="Malgun Gothic"/>
              </a:rPr>
              <a:t>konstan </a:t>
            </a:r>
            <a:r>
              <a:rPr sz="2450" spc="5" dirty="0">
                <a:latin typeface="Malgun Gothic"/>
                <a:cs typeface="Malgun Gothic"/>
              </a:rPr>
              <a:t>dengan </a:t>
            </a:r>
            <a:r>
              <a:rPr sz="2450" spc="-5" dirty="0">
                <a:latin typeface="Malgun Gothic"/>
                <a:cs typeface="Malgun Gothic"/>
              </a:rPr>
              <a:t>dapar (buffer) </a:t>
            </a:r>
            <a:r>
              <a:rPr sz="2450" dirty="0">
                <a:latin typeface="Malgun Gothic"/>
                <a:cs typeface="Malgun Gothic"/>
              </a:rPr>
              <a:t>maka akan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ada </a:t>
            </a:r>
            <a:r>
              <a:rPr sz="2450" spc="-5" dirty="0">
                <a:latin typeface="Malgun Gothic"/>
                <a:cs typeface="Malgun Gothic"/>
              </a:rPr>
              <a:t>kemungkinan dapat </a:t>
            </a:r>
            <a:r>
              <a:rPr sz="2450" spc="-10" dirty="0">
                <a:latin typeface="Malgun Gothic"/>
                <a:cs typeface="Malgun Gothic"/>
              </a:rPr>
              <a:t>dapat mempercepat </a:t>
            </a:r>
            <a:r>
              <a:rPr sz="2450" dirty="0">
                <a:latin typeface="Malgun Gothic"/>
                <a:cs typeface="Malgun Gothic"/>
              </a:rPr>
              <a:t>degradasi dengan 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berperilaku</a:t>
            </a:r>
            <a:r>
              <a:rPr sz="2450" spc="-5" dirty="0">
                <a:latin typeface="Malgun Gothic"/>
                <a:cs typeface="Malgun Gothic"/>
              </a:rPr>
              <a:t> sebagai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spc="-25" dirty="0">
                <a:latin typeface="Malgun Gothic"/>
                <a:cs typeface="Malgun Gothic"/>
              </a:rPr>
              <a:t>katalisator.</a:t>
            </a:r>
            <a:endParaRPr sz="2450">
              <a:latin typeface="Malgun Gothic"/>
              <a:cs typeface="Malgun Gothic"/>
            </a:endParaRPr>
          </a:p>
          <a:p>
            <a:pPr marL="262255" marR="5080" indent="-250190" algn="just">
              <a:lnSpc>
                <a:spcPct val="99600"/>
              </a:lnSpc>
              <a:spcBef>
                <a:spcPts val="10"/>
              </a:spcBef>
              <a:buFont typeface="Microsoft Sans Serif"/>
              <a:buChar char="•"/>
              <a:tabLst>
                <a:tab pos="262890" algn="l"/>
              </a:tabLst>
            </a:pPr>
            <a:r>
              <a:rPr sz="2450" dirty="0">
                <a:latin typeface="Malgun Gothic"/>
                <a:cs typeface="Malgun Gothic"/>
              </a:rPr>
              <a:t>Dari </a:t>
            </a:r>
            <a:r>
              <a:rPr sz="2450" spc="-5" dirty="0">
                <a:latin typeface="Malgun Gothic"/>
                <a:cs typeface="Malgun Gothic"/>
              </a:rPr>
              <a:t>hasil </a:t>
            </a:r>
            <a:r>
              <a:rPr sz="2450" spc="-10" dirty="0">
                <a:latin typeface="Malgun Gothic"/>
                <a:cs typeface="Malgun Gothic"/>
              </a:rPr>
              <a:t>percobaan </a:t>
            </a:r>
            <a:r>
              <a:rPr sz="2450" dirty="0">
                <a:latin typeface="Malgun Gothic"/>
                <a:cs typeface="Malgun Gothic"/>
              </a:rPr>
              <a:t>yang disebut </a:t>
            </a:r>
            <a:r>
              <a:rPr sz="2450" spc="10" dirty="0">
                <a:latin typeface="Malgun Gothic"/>
                <a:cs typeface="Malgun Gothic"/>
              </a:rPr>
              <a:t>kurva </a:t>
            </a:r>
            <a:r>
              <a:rPr sz="2450" dirty="0">
                <a:latin typeface="Malgun Gothic"/>
                <a:cs typeface="Malgun Gothic"/>
              </a:rPr>
              <a:t>(plot) antara </a:t>
            </a:r>
            <a:r>
              <a:rPr sz="2450" spc="5" dirty="0">
                <a:latin typeface="Malgun Gothic"/>
                <a:cs typeface="Malgun Gothic"/>
              </a:rPr>
              <a:t>k </a:t>
            </a:r>
            <a:r>
              <a:rPr sz="2450" spc="-10" dirty="0">
                <a:latin typeface="Malgun Gothic"/>
                <a:cs typeface="Malgun Gothic"/>
              </a:rPr>
              <a:t>vs </a:t>
            </a:r>
            <a:r>
              <a:rPr sz="2450" dirty="0">
                <a:latin typeface="Malgun Gothic"/>
                <a:cs typeface="Malgun Gothic"/>
              </a:rPr>
              <a:t>pH 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atau </a:t>
            </a:r>
            <a:r>
              <a:rPr sz="2450" spc="5" dirty="0">
                <a:latin typeface="Malgun Gothic"/>
                <a:cs typeface="Malgun Gothic"/>
              </a:rPr>
              <a:t>log k </a:t>
            </a:r>
            <a:r>
              <a:rPr sz="2450" spc="-10" dirty="0">
                <a:latin typeface="Malgun Gothic"/>
                <a:cs typeface="Malgun Gothic"/>
              </a:rPr>
              <a:t>vs </a:t>
            </a:r>
            <a:r>
              <a:rPr sz="2450" spc="-5" dirty="0">
                <a:latin typeface="Malgun Gothic"/>
                <a:cs typeface="Malgun Gothic"/>
              </a:rPr>
              <a:t>pH. </a:t>
            </a:r>
            <a:r>
              <a:rPr sz="2450" spc="10" dirty="0">
                <a:latin typeface="Times New Roman"/>
                <a:cs typeface="Times New Roman"/>
              </a:rPr>
              <a:t>→ </a:t>
            </a:r>
            <a:r>
              <a:rPr sz="2450" spc="-5" dirty="0">
                <a:latin typeface="Times New Roman"/>
                <a:cs typeface="Times New Roman"/>
              </a:rPr>
              <a:t>plot ini disebut sebagai profil </a:t>
            </a:r>
            <a:r>
              <a:rPr sz="2450" spc="-10" dirty="0">
                <a:latin typeface="Times New Roman"/>
                <a:cs typeface="Times New Roman"/>
              </a:rPr>
              <a:t>kecepatan atau </a:t>
            </a:r>
            <a:r>
              <a:rPr sz="2450" dirty="0">
                <a:latin typeface="Times New Roman"/>
                <a:cs typeface="Times New Roman"/>
              </a:rPr>
              <a:t>pH- 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rate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profile.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2005583"/>
            <a:ext cx="7857744" cy="428853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443" y="2186940"/>
            <a:ext cx="9627235" cy="4150360"/>
            <a:chOff x="504443" y="2186940"/>
            <a:chExt cx="9627235" cy="4150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3" y="2186940"/>
              <a:ext cx="6071616" cy="198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4403" y="4169664"/>
              <a:ext cx="6070092" cy="21000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60876" y="4136135"/>
              <a:ext cx="6137275" cy="2167255"/>
            </a:xfrm>
            <a:custGeom>
              <a:avLst/>
              <a:gdLst/>
              <a:ahLst/>
              <a:cxnLst/>
              <a:rect l="l" t="t" r="r" b="b"/>
              <a:pathLst>
                <a:path w="6137275" h="2167254">
                  <a:moveTo>
                    <a:pt x="0" y="0"/>
                  </a:moveTo>
                  <a:lnTo>
                    <a:pt x="6137148" y="0"/>
                  </a:lnTo>
                  <a:lnTo>
                    <a:pt x="6137148" y="2167128"/>
                  </a:lnTo>
                  <a:lnTo>
                    <a:pt x="0" y="2167128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7387" y="1933955"/>
            <a:ext cx="6207760" cy="3131820"/>
            <a:chOff x="437387" y="1933955"/>
            <a:chExt cx="6207760" cy="31318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3" y="2001012"/>
              <a:ext cx="6073139" cy="29977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0915" y="1967483"/>
              <a:ext cx="6140450" cy="3065145"/>
            </a:xfrm>
            <a:custGeom>
              <a:avLst/>
              <a:gdLst/>
              <a:ahLst/>
              <a:cxnLst/>
              <a:rect l="l" t="t" r="r" b="b"/>
              <a:pathLst>
                <a:path w="6140450" h="3065145">
                  <a:moveTo>
                    <a:pt x="0" y="0"/>
                  </a:moveTo>
                  <a:lnTo>
                    <a:pt x="6140196" y="0"/>
                  </a:lnTo>
                  <a:lnTo>
                    <a:pt x="6140196" y="3064764"/>
                  </a:lnTo>
                  <a:lnTo>
                    <a:pt x="0" y="3064764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0813" y="5487387"/>
            <a:ext cx="6600190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1550" b="1" spc="10" dirty="0">
                <a:latin typeface="Malgun Gothic"/>
                <a:cs typeface="Malgun Gothic"/>
              </a:rPr>
              <a:t>Representative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drug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substances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that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exhibit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V-type</a:t>
            </a:r>
            <a:r>
              <a:rPr sz="1550" b="1" spc="-3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pH-rate</a:t>
            </a:r>
            <a:r>
              <a:rPr sz="1550" b="1" spc="-2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profiles: </a:t>
            </a:r>
            <a:r>
              <a:rPr sz="1550" b="1" spc="-53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diltiazem</a:t>
            </a:r>
            <a:r>
              <a:rPr sz="1550" b="1" spc="-3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(80°C);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(b)</a:t>
            </a:r>
            <a:r>
              <a:rPr sz="1550" b="1" spc="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fenprostalene</a:t>
            </a:r>
            <a:r>
              <a:rPr sz="1550" b="1" spc="-2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(80°C);</a:t>
            </a:r>
            <a:r>
              <a:rPr sz="1550" b="1" spc="5" dirty="0">
                <a:latin typeface="Malgun Gothic"/>
                <a:cs typeface="Malgun Gothic"/>
              </a:rPr>
              <a:t> (c)</a:t>
            </a:r>
            <a:r>
              <a:rPr sz="1550" b="1" spc="2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E09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(25°C).</a:t>
            </a:r>
            <a:endParaRPr sz="15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3" y="2037588"/>
            <a:ext cx="6914387" cy="404926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1272" y="1854708"/>
            <a:ext cx="10048240" cy="4932045"/>
            <a:chOff x="271272" y="1854708"/>
            <a:chExt cx="10048240" cy="49320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2" y="1854708"/>
              <a:ext cx="5887211" cy="2046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1164" y="3901440"/>
              <a:ext cx="5577839" cy="28849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7387" y="1851660"/>
            <a:ext cx="6369050" cy="3857625"/>
            <a:chOff x="437387" y="1851660"/>
            <a:chExt cx="6369050" cy="38576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3" y="1918716"/>
              <a:ext cx="6236207" cy="37231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0915" y="1885188"/>
              <a:ext cx="6301740" cy="3790315"/>
            </a:xfrm>
            <a:custGeom>
              <a:avLst/>
              <a:gdLst/>
              <a:ahLst/>
              <a:cxnLst/>
              <a:rect l="l" t="t" r="r" b="b"/>
              <a:pathLst>
                <a:path w="6301740" h="3790315">
                  <a:moveTo>
                    <a:pt x="0" y="0"/>
                  </a:moveTo>
                  <a:lnTo>
                    <a:pt x="6301739" y="0"/>
                  </a:lnTo>
                  <a:lnTo>
                    <a:pt x="6301739" y="3790188"/>
                  </a:lnTo>
                  <a:lnTo>
                    <a:pt x="0" y="3790188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1418" y="6008589"/>
            <a:ext cx="7929880" cy="508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0" dirty="0">
                <a:latin typeface="Malgun Gothic"/>
                <a:cs typeface="Malgun Gothic"/>
              </a:rPr>
              <a:t>Representative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drug</a:t>
            </a:r>
            <a:r>
              <a:rPr sz="1550" b="1" spc="-2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substances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that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exhibit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U-type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pH-rate</a:t>
            </a:r>
            <a:r>
              <a:rPr sz="1550" b="1" spc="5" dirty="0">
                <a:latin typeface="Malgun Gothic"/>
                <a:cs typeface="Malgun Gothic"/>
              </a:rPr>
              <a:t> profiles:</a:t>
            </a:r>
            <a:endParaRPr sz="1550">
              <a:latin typeface="Malgun Gothic"/>
              <a:cs typeface="Malgun Gothic"/>
            </a:endParaRPr>
          </a:p>
          <a:p>
            <a:pPr marL="1219200">
              <a:lnSpc>
                <a:spcPct val="100000"/>
              </a:lnSpc>
              <a:spcBef>
                <a:spcPts val="40"/>
              </a:spcBef>
            </a:pPr>
            <a:r>
              <a:rPr sz="1550" b="1" spc="10" dirty="0">
                <a:latin typeface="Malgun Gothic"/>
                <a:cs typeface="Malgun Gothic"/>
              </a:rPr>
              <a:t>(a)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cephalothin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(35°C);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(b)</a:t>
            </a:r>
            <a:r>
              <a:rPr sz="1550" b="1" spc="2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cephaloridine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(35°C);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(c)</a:t>
            </a:r>
            <a:r>
              <a:rPr sz="1550" b="1" spc="15" dirty="0">
                <a:latin typeface="Malgun Gothic"/>
                <a:cs typeface="Malgun Gothic"/>
              </a:rPr>
              <a:t> cefotaxime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(25°C).</a:t>
            </a:r>
            <a:endParaRPr sz="15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479" y="2117804"/>
            <a:ext cx="9185910" cy="339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262255" algn="l"/>
                <a:tab pos="262890" algn="l"/>
              </a:tabLst>
            </a:pPr>
            <a:r>
              <a:rPr sz="2450" spc="-5" dirty="0">
                <a:latin typeface="Malgun Gothic"/>
                <a:cs typeface="Malgun Gothic"/>
              </a:rPr>
              <a:t>Harga </a:t>
            </a:r>
            <a:r>
              <a:rPr sz="2450" spc="10" dirty="0">
                <a:latin typeface="Malgun Gothic"/>
                <a:cs typeface="Malgun Gothic"/>
              </a:rPr>
              <a:t>k2 </a:t>
            </a:r>
            <a:r>
              <a:rPr sz="2450" spc="-5" dirty="0">
                <a:latin typeface="Malgun Gothic"/>
                <a:cs typeface="Malgun Gothic"/>
              </a:rPr>
              <a:t>dapat diperoleh dari </a:t>
            </a:r>
            <a:r>
              <a:rPr sz="2450" spc="-15" dirty="0">
                <a:latin typeface="Malgun Gothic"/>
                <a:cs typeface="Malgun Gothic"/>
              </a:rPr>
              <a:t>profil </a:t>
            </a:r>
            <a:r>
              <a:rPr sz="2450" spc="-10" dirty="0">
                <a:latin typeface="Malgun Gothic"/>
                <a:cs typeface="Malgun Gothic"/>
              </a:rPr>
              <a:t>pH-kecepatan pada </a:t>
            </a:r>
            <a:r>
              <a:rPr sz="2450" spc="-5" dirty="0">
                <a:latin typeface="Malgun Gothic"/>
                <a:cs typeface="Malgun Gothic"/>
              </a:rPr>
              <a:t>harga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pH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intermediate</a:t>
            </a:r>
            <a:endParaRPr sz="2450">
              <a:latin typeface="Malgun Gothic"/>
              <a:cs typeface="Malgun Gothic"/>
            </a:endParaRPr>
          </a:p>
          <a:p>
            <a:pPr marL="262255" marR="455295" indent="-250190">
              <a:lnSpc>
                <a:spcPct val="100200"/>
              </a:lnSpc>
              <a:spcBef>
                <a:spcPts val="5"/>
              </a:spcBef>
              <a:buFont typeface="Microsoft Sans Serif"/>
              <a:buChar char="•"/>
              <a:tabLst>
                <a:tab pos="262255" algn="l"/>
                <a:tab pos="262890" algn="l"/>
              </a:tabLst>
            </a:pPr>
            <a:r>
              <a:rPr sz="2450" dirty="0">
                <a:latin typeface="Malgun Gothic"/>
                <a:cs typeface="Malgun Gothic"/>
              </a:rPr>
              <a:t>Kalau </a:t>
            </a:r>
            <a:r>
              <a:rPr sz="2450" spc="-5" dirty="0">
                <a:latin typeface="Malgun Gothic"/>
                <a:cs typeface="Malgun Gothic"/>
              </a:rPr>
              <a:t>harga </a:t>
            </a:r>
            <a:r>
              <a:rPr sz="2450" dirty="0">
                <a:latin typeface="Malgun Gothic"/>
                <a:cs typeface="Malgun Gothic"/>
              </a:rPr>
              <a:t>n, </a:t>
            </a:r>
            <a:r>
              <a:rPr sz="2450" spc="5" dirty="0">
                <a:latin typeface="Malgun Gothic"/>
                <a:cs typeface="Malgun Gothic"/>
              </a:rPr>
              <a:t>m, k1, </a:t>
            </a:r>
            <a:r>
              <a:rPr sz="2450" spc="10" dirty="0">
                <a:latin typeface="Malgun Gothic"/>
                <a:cs typeface="Malgun Gothic"/>
              </a:rPr>
              <a:t>k2 </a:t>
            </a:r>
            <a:r>
              <a:rPr sz="2450" dirty="0">
                <a:latin typeface="Malgun Gothic"/>
                <a:cs typeface="Malgun Gothic"/>
              </a:rPr>
              <a:t>dan </a:t>
            </a:r>
            <a:r>
              <a:rPr sz="2450" spc="10" dirty="0">
                <a:latin typeface="Malgun Gothic"/>
                <a:cs typeface="Malgun Gothic"/>
              </a:rPr>
              <a:t>k3 </a:t>
            </a:r>
            <a:r>
              <a:rPr sz="2450" spc="-5" dirty="0">
                <a:latin typeface="Malgun Gothic"/>
                <a:cs typeface="Malgun Gothic"/>
              </a:rPr>
              <a:t>diketahui </a:t>
            </a:r>
            <a:r>
              <a:rPr sz="2450" spc="5" dirty="0">
                <a:latin typeface="Malgun Gothic"/>
                <a:cs typeface="Malgun Gothic"/>
              </a:rPr>
              <a:t>maka </a:t>
            </a:r>
            <a:r>
              <a:rPr sz="2450" spc="-15" dirty="0">
                <a:latin typeface="Malgun Gothic"/>
                <a:cs typeface="Malgun Gothic"/>
              </a:rPr>
              <a:t>profil </a:t>
            </a:r>
            <a:r>
              <a:rPr sz="2450" spc="5" dirty="0">
                <a:latin typeface="Malgun Gothic"/>
                <a:cs typeface="Malgun Gothic"/>
              </a:rPr>
              <a:t>pH- </a:t>
            </a:r>
            <a:r>
              <a:rPr sz="2450" spc="10" dirty="0">
                <a:latin typeface="Malgun Gothic"/>
                <a:cs typeface="Malgun Gothic"/>
              </a:rPr>
              <a:t> </a:t>
            </a:r>
            <a:r>
              <a:rPr sz="2450" spc="-10" dirty="0">
                <a:latin typeface="Malgun Gothic"/>
                <a:cs typeface="Malgun Gothic"/>
              </a:rPr>
              <a:t>kecepatan </a:t>
            </a:r>
            <a:r>
              <a:rPr sz="2450" spc="-5" dirty="0">
                <a:latin typeface="Malgun Gothic"/>
                <a:cs typeface="Malgun Gothic"/>
              </a:rPr>
              <a:t>dapat </a:t>
            </a:r>
            <a:r>
              <a:rPr sz="2450" spc="5" dirty="0">
                <a:latin typeface="Malgun Gothic"/>
                <a:cs typeface="Malgun Gothic"/>
              </a:rPr>
              <a:t>dibuat. </a:t>
            </a:r>
            <a:r>
              <a:rPr sz="2450" dirty="0">
                <a:latin typeface="Malgun Gothic"/>
                <a:cs typeface="Malgun Gothic"/>
              </a:rPr>
              <a:t>Selanjutnya </a:t>
            </a:r>
            <a:r>
              <a:rPr sz="2450" spc="-15" dirty="0">
                <a:latin typeface="Malgun Gothic"/>
                <a:cs typeface="Malgun Gothic"/>
              </a:rPr>
              <a:t>profil </a:t>
            </a:r>
            <a:r>
              <a:rPr sz="2450" spc="5" dirty="0">
                <a:latin typeface="Malgun Gothic"/>
                <a:cs typeface="Malgun Gothic"/>
              </a:rPr>
              <a:t>ini </a:t>
            </a:r>
            <a:r>
              <a:rPr sz="2450" dirty="0">
                <a:latin typeface="Malgun Gothic"/>
                <a:cs typeface="Malgun Gothic"/>
              </a:rPr>
              <a:t>dibandingkan </a:t>
            </a:r>
            <a:r>
              <a:rPr sz="2450" spc="-85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dengan </a:t>
            </a:r>
            <a:r>
              <a:rPr sz="2450" dirty="0">
                <a:latin typeface="Malgun Gothic"/>
                <a:cs typeface="Malgun Gothic"/>
              </a:rPr>
              <a:t>data </a:t>
            </a:r>
            <a:r>
              <a:rPr sz="2450" spc="-5" dirty="0">
                <a:latin typeface="Malgun Gothic"/>
                <a:cs typeface="Malgun Gothic"/>
              </a:rPr>
              <a:t>percobaan </a:t>
            </a:r>
            <a:r>
              <a:rPr sz="2450" dirty="0">
                <a:latin typeface="Malgun Gothic"/>
                <a:cs typeface="Malgun Gothic"/>
              </a:rPr>
              <a:t>(eksperimental). </a:t>
            </a:r>
            <a:r>
              <a:rPr sz="2450" spc="5" dirty="0">
                <a:latin typeface="Malgun Gothic"/>
                <a:cs typeface="Malgun Gothic"/>
              </a:rPr>
              <a:t>Bila </a:t>
            </a:r>
            <a:r>
              <a:rPr sz="2450" spc="-5" dirty="0">
                <a:latin typeface="Malgun Gothic"/>
                <a:cs typeface="Malgun Gothic"/>
              </a:rPr>
              <a:t>kedua </a:t>
            </a:r>
            <a:r>
              <a:rPr sz="2450" spc="-15" dirty="0">
                <a:latin typeface="Malgun Gothic"/>
                <a:cs typeface="Malgun Gothic"/>
              </a:rPr>
              <a:t>profil 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bersesuaian maka </a:t>
            </a:r>
            <a:r>
              <a:rPr sz="2450" spc="-10" dirty="0">
                <a:latin typeface="Malgun Gothic"/>
                <a:cs typeface="Malgun Gothic"/>
              </a:rPr>
              <a:t>kecepatan </a:t>
            </a:r>
            <a:r>
              <a:rPr sz="2450" spc="-5" dirty="0">
                <a:latin typeface="Malgun Gothic"/>
                <a:cs typeface="Malgun Gothic"/>
              </a:rPr>
              <a:t>reaksi </a:t>
            </a:r>
            <a:r>
              <a:rPr sz="2450" dirty="0">
                <a:latin typeface="Malgun Gothic"/>
                <a:cs typeface="Malgun Gothic"/>
              </a:rPr>
              <a:t>hipotetik betul-betul 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mendeskripsikan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system</a:t>
            </a:r>
            <a:r>
              <a:rPr sz="2450" spc="-25" dirty="0">
                <a:latin typeface="Malgun Gothic"/>
                <a:cs typeface="Malgun Gothic"/>
              </a:rPr>
              <a:t> </a:t>
            </a:r>
            <a:r>
              <a:rPr sz="2450" spc="5" dirty="0">
                <a:latin typeface="Malgun Gothic"/>
                <a:cs typeface="Malgun Gothic"/>
              </a:rPr>
              <a:t>yang</a:t>
            </a:r>
            <a:r>
              <a:rPr sz="2450" spc="-3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diteliti.</a:t>
            </a:r>
            <a:endParaRPr sz="2450">
              <a:latin typeface="Malgun Gothic"/>
              <a:cs typeface="Malgun Gothic"/>
            </a:endParaRPr>
          </a:p>
          <a:p>
            <a:pPr marL="262255" marR="170815" indent="-250190">
              <a:lnSpc>
                <a:spcPts val="2950"/>
              </a:lnSpc>
              <a:spcBef>
                <a:spcPts val="90"/>
              </a:spcBef>
              <a:buFont typeface="Microsoft Sans Serif"/>
              <a:buChar char="•"/>
              <a:tabLst>
                <a:tab pos="262255" algn="l"/>
                <a:tab pos="262890" algn="l"/>
              </a:tabLst>
            </a:pPr>
            <a:r>
              <a:rPr sz="2450" spc="-10" dirty="0">
                <a:latin typeface="Malgun Gothic"/>
                <a:cs typeface="Malgun Gothic"/>
              </a:rPr>
              <a:t>Reaksi </a:t>
            </a:r>
            <a:r>
              <a:rPr sz="2450" dirty="0">
                <a:latin typeface="Malgun Gothic"/>
                <a:cs typeface="Malgun Gothic"/>
              </a:rPr>
              <a:t>degradasi </a:t>
            </a:r>
            <a:r>
              <a:rPr sz="2450" spc="-5" dirty="0">
                <a:latin typeface="Malgun Gothic"/>
                <a:cs typeface="Malgun Gothic"/>
              </a:rPr>
              <a:t>streptovitacin </a:t>
            </a:r>
            <a:r>
              <a:rPr sz="2450" spc="5" dirty="0">
                <a:latin typeface="Malgun Gothic"/>
                <a:cs typeface="Malgun Gothic"/>
              </a:rPr>
              <a:t>A yaitu </a:t>
            </a:r>
            <a:r>
              <a:rPr sz="2450" spc="-5" dirty="0">
                <a:latin typeface="Malgun Gothic"/>
                <a:cs typeface="Malgun Gothic"/>
              </a:rPr>
              <a:t>proses </a:t>
            </a:r>
            <a:r>
              <a:rPr sz="2450" dirty="0">
                <a:latin typeface="Malgun Gothic"/>
                <a:cs typeface="Malgun Gothic"/>
              </a:rPr>
              <a:t>dehidrasinya </a:t>
            </a:r>
            <a:r>
              <a:rPr sz="2450" spc="5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dapat</a:t>
            </a:r>
            <a:r>
              <a:rPr sz="2450" spc="-15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digambarkan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spc="-5" dirty="0">
                <a:latin typeface="Malgun Gothic"/>
                <a:cs typeface="Malgun Gothic"/>
              </a:rPr>
              <a:t>sebagai</a:t>
            </a:r>
            <a:r>
              <a:rPr sz="2450" spc="-35" dirty="0">
                <a:latin typeface="Malgun Gothic"/>
                <a:cs typeface="Malgun Gothic"/>
              </a:rPr>
              <a:t> </a:t>
            </a:r>
            <a:r>
              <a:rPr sz="2450" spc="-15" dirty="0">
                <a:latin typeface="Malgun Gothic"/>
                <a:cs typeface="Malgun Gothic"/>
              </a:rPr>
              <a:t>profil </a:t>
            </a:r>
            <a:r>
              <a:rPr sz="2450" spc="-5" dirty="0">
                <a:latin typeface="Malgun Gothic"/>
                <a:cs typeface="Malgun Gothic"/>
              </a:rPr>
              <a:t>pH-kecepatan</a:t>
            </a:r>
            <a:r>
              <a:rPr sz="2450" spc="-20" dirty="0">
                <a:latin typeface="Malgun Gothic"/>
                <a:cs typeface="Malgun Gothic"/>
              </a:rPr>
              <a:t> </a:t>
            </a:r>
            <a:r>
              <a:rPr sz="2450" dirty="0">
                <a:latin typeface="Malgun Gothic"/>
                <a:cs typeface="Malgun Gothic"/>
              </a:rPr>
              <a:t>berbentuk</a:t>
            </a:r>
            <a:r>
              <a:rPr sz="2450" spc="-10" dirty="0">
                <a:latin typeface="Malgun Gothic"/>
                <a:cs typeface="Malgun Gothic"/>
              </a:rPr>
              <a:t> </a:t>
            </a:r>
            <a:r>
              <a:rPr sz="2450" spc="-155" dirty="0">
                <a:latin typeface="Malgun Gothic"/>
                <a:cs typeface="Malgun Gothic"/>
              </a:rPr>
              <a:t>V.</a:t>
            </a:r>
            <a:endParaRPr sz="24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990" y="2070581"/>
            <a:ext cx="3725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12420" algn="l"/>
                <a:tab pos="313055" algn="l"/>
              </a:tabLst>
            </a:pPr>
            <a:r>
              <a:rPr sz="2800" spc="-10" dirty="0">
                <a:latin typeface="Malgun Gothic"/>
                <a:cs typeface="Malgun Gothic"/>
              </a:rPr>
              <a:t>Persamaan</a:t>
            </a:r>
            <a:r>
              <a:rPr sz="2800" spc="-95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Arrhenius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4680" y="2225040"/>
            <a:ext cx="1670685" cy="1804670"/>
          </a:xfrm>
          <a:custGeom>
            <a:avLst/>
            <a:gdLst/>
            <a:ahLst/>
            <a:cxnLst/>
            <a:rect l="l" t="t" r="r" b="b"/>
            <a:pathLst>
              <a:path w="1670684" h="1804670">
                <a:moveTo>
                  <a:pt x="0" y="0"/>
                </a:moveTo>
                <a:lnTo>
                  <a:pt x="65532" y="1737359"/>
                </a:lnTo>
              </a:path>
              <a:path w="1670684" h="1804670">
                <a:moveTo>
                  <a:pt x="65532" y="1737359"/>
                </a:moveTo>
                <a:lnTo>
                  <a:pt x="1670304" y="1737359"/>
                </a:lnTo>
              </a:path>
              <a:path w="1670684" h="1804670">
                <a:moveTo>
                  <a:pt x="0" y="201168"/>
                </a:moveTo>
                <a:lnTo>
                  <a:pt x="1603248" y="1804416"/>
                </a:lnTo>
              </a:path>
              <a:path w="1670684" h="1804670">
                <a:moveTo>
                  <a:pt x="867156" y="1069848"/>
                </a:moveTo>
                <a:lnTo>
                  <a:pt x="1670304" y="1069848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7145" y="2989548"/>
            <a:ext cx="876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-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ΔE/2,303R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4032" y="4021359"/>
            <a:ext cx="30543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latin typeface="Times New Roman"/>
                <a:cs typeface="Times New Roman"/>
              </a:rPr>
              <a:t>1/T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2020" y="2959138"/>
            <a:ext cx="50038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latin typeface="Times New Roman"/>
                <a:cs typeface="Times New Roman"/>
              </a:rPr>
              <a:t>Log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Times New Roman"/>
                <a:cs typeface="Times New Roman"/>
              </a:rPr>
              <a:t>k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9710" y="2586989"/>
            <a:ext cx="3827145" cy="784860"/>
            <a:chOff x="1489710" y="2586989"/>
            <a:chExt cx="3827145" cy="784860"/>
          </a:xfrm>
        </p:grpSpPr>
        <p:sp>
          <p:nvSpPr>
            <p:cNvPr id="8" name="object 8"/>
            <p:cNvSpPr/>
            <p:nvPr/>
          </p:nvSpPr>
          <p:spPr>
            <a:xfrm>
              <a:off x="1501140" y="2598419"/>
              <a:ext cx="3804285" cy="762000"/>
            </a:xfrm>
            <a:custGeom>
              <a:avLst/>
              <a:gdLst/>
              <a:ahLst/>
              <a:cxnLst/>
              <a:rect l="l" t="t" r="r" b="b"/>
              <a:pathLst>
                <a:path w="3804285" h="762000">
                  <a:moveTo>
                    <a:pt x="3675888" y="762000"/>
                  </a:moveTo>
                  <a:lnTo>
                    <a:pt x="126491" y="762000"/>
                  </a:lnTo>
                  <a:lnTo>
                    <a:pt x="77152" y="752094"/>
                  </a:lnTo>
                  <a:lnTo>
                    <a:pt x="36956" y="725042"/>
                  </a:lnTo>
                  <a:lnTo>
                    <a:pt x="9905" y="684847"/>
                  </a:lnTo>
                  <a:lnTo>
                    <a:pt x="0" y="635507"/>
                  </a:lnTo>
                  <a:lnTo>
                    <a:pt x="0" y="126491"/>
                  </a:lnTo>
                  <a:lnTo>
                    <a:pt x="9905" y="77152"/>
                  </a:lnTo>
                  <a:lnTo>
                    <a:pt x="36956" y="36956"/>
                  </a:lnTo>
                  <a:lnTo>
                    <a:pt x="77152" y="9905"/>
                  </a:lnTo>
                  <a:lnTo>
                    <a:pt x="126491" y="0"/>
                  </a:lnTo>
                  <a:lnTo>
                    <a:pt x="3675888" y="0"/>
                  </a:lnTo>
                  <a:lnTo>
                    <a:pt x="3725465" y="9905"/>
                  </a:lnTo>
                  <a:lnTo>
                    <a:pt x="3766184" y="36956"/>
                  </a:lnTo>
                  <a:lnTo>
                    <a:pt x="3793759" y="77152"/>
                  </a:lnTo>
                  <a:lnTo>
                    <a:pt x="3803903" y="126491"/>
                  </a:lnTo>
                  <a:lnTo>
                    <a:pt x="3803903" y="635507"/>
                  </a:lnTo>
                  <a:lnTo>
                    <a:pt x="3793759" y="684847"/>
                  </a:lnTo>
                  <a:lnTo>
                    <a:pt x="3766184" y="725042"/>
                  </a:lnTo>
                  <a:lnTo>
                    <a:pt x="3725465" y="752094"/>
                  </a:lnTo>
                  <a:lnTo>
                    <a:pt x="3675888" y="762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1140" y="2598419"/>
              <a:ext cx="3804285" cy="762000"/>
            </a:xfrm>
            <a:custGeom>
              <a:avLst/>
              <a:gdLst/>
              <a:ahLst/>
              <a:cxnLst/>
              <a:rect l="l" t="t" r="r" b="b"/>
              <a:pathLst>
                <a:path w="3804285" h="762000">
                  <a:moveTo>
                    <a:pt x="0" y="126491"/>
                  </a:moveTo>
                  <a:lnTo>
                    <a:pt x="9905" y="77152"/>
                  </a:lnTo>
                  <a:lnTo>
                    <a:pt x="36956" y="36956"/>
                  </a:lnTo>
                  <a:lnTo>
                    <a:pt x="77152" y="9905"/>
                  </a:lnTo>
                  <a:lnTo>
                    <a:pt x="126491" y="0"/>
                  </a:lnTo>
                  <a:lnTo>
                    <a:pt x="3675888" y="0"/>
                  </a:lnTo>
                  <a:lnTo>
                    <a:pt x="3725465" y="9905"/>
                  </a:lnTo>
                  <a:lnTo>
                    <a:pt x="3766184" y="36956"/>
                  </a:lnTo>
                  <a:lnTo>
                    <a:pt x="3793759" y="77152"/>
                  </a:lnTo>
                  <a:lnTo>
                    <a:pt x="3803903" y="126491"/>
                  </a:lnTo>
                  <a:lnTo>
                    <a:pt x="3803903" y="635507"/>
                  </a:lnTo>
                  <a:lnTo>
                    <a:pt x="3793759" y="684847"/>
                  </a:lnTo>
                  <a:lnTo>
                    <a:pt x="3766184" y="725042"/>
                  </a:lnTo>
                  <a:lnTo>
                    <a:pt x="3725465" y="752094"/>
                  </a:lnTo>
                  <a:lnTo>
                    <a:pt x="3675888" y="762000"/>
                  </a:lnTo>
                  <a:lnTo>
                    <a:pt x="126491" y="762000"/>
                  </a:lnTo>
                  <a:lnTo>
                    <a:pt x="77152" y="752094"/>
                  </a:lnTo>
                  <a:lnTo>
                    <a:pt x="36956" y="725042"/>
                  </a:lnTo>
                  <a:lnTo>
                    <a:pt x="9905" y="684847"/>
                  </a:lnTo>
                  <a:lnTo>
                    <a:pt x="0" y="635507"/>
                  </a:lnTo>
                  <a:lnTo>
                    <a:pt x="0" y="126491"/>
                  </a:lnTo>
                  <a:close/>
                </a:path>
              </a:pathLst>
            </a:custGeom>
            <a:ln w="228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73252" y="2774681"/>
            <a:ext cx="226060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5" dirty="0">
                <a:latin typeface="Malgun Gothic"/>
                <a:cs typeface="Malgun Gothic"/>
              </a:rPr>
              <a:t>k</a:t>
            </a:r>
            <a:r>
              <a:rPr sz="2450" b="1" spc="-40" dirty="0">
                <a:latin typeface="Malgun Gothic"/>
                <a:cs typeface="Malgun Gothic"/>
              </a:rPr>
              <a:t> </a:t>
            </a:r>
            <a:r>
              <a:rPr sz="2450" b="1" spc="5" dirty="0">
                <a:latin typeface="Malgun Gothic"/>
                <a:cs typeface="Malgun Gothic"/>
              </a:rPr>
              <a:t>= </a:t>
            </a:r>
            <a:r>
              <a:rPr sz="2450" b="1" spc="-5" dirty="0">
                <a:latin typeface="Malgun Gothic"/>
                <a:cs typeface="Malgun Gothic"/>
              </a:rPr>
              <a:t>A.</a:t>
            </a:r>
            <a:r>
              <a:rPr sz="2450" b="1" spc="-30" dirty="0">
                <a:latin typeface="Malgun Gothic"/>
                <a:cs typeface="Malgun Gothic"/>
              </a:rPr>
              <a:t> </a:t>
            </a:r>
            <a:r>
              <a:rPr sz="2450" b="1" spc="-5" dirty="0">
                <a:latin typeface="Malgun Gothic"/>
                <a:cs typeface="Malgun Gothic"/>
              </a:rPr>
              <a:t>e-ΔE/RT</a:t>
            </a:r>
            <a:endParaRPr sz="2450">
              <a:latin typeface="Malgun Gothic"/>
              <a:cs typeface="Malgun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92423" y="3427476"/>
            <a:ext cx="67310" cy="434340"/>
          </a:xfrm>
          <a:custGeom>
            <a:avLst/>
            <a:gdLst/>
            <a:ahLst/>
            <a:cxnLst/>
            <a:rect l="l" t="t" r="r" b="b"/>
            <a:pathLst>
              <a:path w="67310" h="434339">
                <a:moveTo>
                  <a:pt x="38100" y="377952"/>
                </a:moveTo>
                <a:lnTo>
                  <a:pt x="28956" y="377952"/>
                </a:lnTo>
                <a:lnTo>
                  <a:pt x="28956" y="0"/>
                </a:lnTo>
                <a:lnTo>
                  <a:pt x="38100" y="0"/>
                </a:lnTo>
                <a:lnTo>
                  <a:pt x="38100" y="377952"/>
                </a:lnTo>
                <a:close/>
              </a:path>
              <a:path w="67310" h="434339">
                <a:moveTo>
                  <a:pt x="33528" y="434339"/>
                </a:moveTo>
                <a:lnTo>
                  <a:pt x="0" y="367284"/>
                </a:lnTo>
                <a:lnTo>
                  <a:pt x="28956" y="367284"/>
                </a:lnTo>
                <a:lnTo>
                  <a:pt x="28956" y="377952"/>
                </a:lnTo>
                <a:lnTo>
                  <a:pt x="61722" y="377952"/>
                </a:lnTo>
                <a:lnTo>
                  <a:pt x="33528" y="434339"/>
                </a:lnTo>
                <a:close/>
              </a:path>
              <a:path w="67310" h="434339">
                <a:moveTo>
                  <a:pt x="61722" y="377952"/>
                </a:moveTo>
                <a:lnTo>
                  <a:pt x="38100" y="377952"/>
                </a:lnTo>
                <a:lnTo>
                  <a:pt x="38100" y="367284"/>
                </a:lnTo>
                <a:lnTo>
                  <a:pt x="67056" y="367284"/>
                </a:lnTo>
                <a:lnTo>
                  <a:pt x="61722" y="37795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3621" y="3861290"/>
            <a:ext cx="5017135" cy="2511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92455" algn="ctr">
              <a:lnSpc>
                <a:spcPct val="100000"/>
              </a:lnSpc>
              <a:spcBef>
                <a:spcPts val="110"/>
              </a:spcBef>
            </a:pPr>
            <a:r>
              <a:rPr sz="2450" spc="-5" dirty="0">
                <a:latin typeface="Times New Roman"/>
                <a:cs typeface="Times New Roman"/>
              </a:rPr>
              <a:t>log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k</a:t>
            </a:r>
            <a:r>
              <a:rPr sz="2450" i="1" spc="-4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=</a:t>
            </a:r>
            <a:r>
              <a:rPr sz="2450" i="1" spc="-3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log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A</a:t>
            </a:r>
            <a:r>
              <a:rPr sz="2450" i="1" spc="-7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–</a:t>
            </a:r>
            <a:r>
              <a:rPr sz="2450" i="1" spc="-30" dirty="0">
                <a:latin typeface="Times New Roman"/>
                <a:cs typeface="Times New Roman"/>
              </a:rPr>
              <a:t> </a:t>
            </a:r>
            <a:r>
              <a:rPr sz="2450" i="1" spc="-10" dirty="0">
                <a:latin typeface="Arial"/>
                <a:cs typeface="Arial"/>
              </a:rPr>
              <a:t>Δ</a:t>
            </a:r>
            <a:r>
              <a:rPr sz="2450" i="1" spc="-10" dirty="0">
                <a:latin typeface="Times New Roman"/>
                <a:cs typeface="Times New Roman"/>
              </a:rPr>
              <a:t>E/2,303</a:t>
            </a:r>
            <a:r>
              <a:rPr sz="2450" i="1" spc="-75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.</a:t>
            </a:r>
            <a:r>
              <a:rPr sz="2450" i="1" spc="-80" dirty="0">
                <a:latin typeface="Times New Roman"/>
                <a:cs typeface="Times New Roman"/>
              </a:rPr>
              <a:t> </a:t>
            </a:r>
            <a:r>
              <a:rPr sz="2450" i="1" spc="-5" dirty="0">
                <a:latin typeface="Times New Roman"/>
                <a:cs typeface="Times New Roman"/>
              </a:rPr>
              <a:t>1/RT</a:t>
            </a:r>
            <a:endParaRPr sz="24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80"/>
              </a:spcBef>
            </a:pPr>
            <a:r>
              <a:rPr sz="2100" spc="-5" dirty="0">
                <a:latin typeface="Malgun Gothic"/>
                <a:cs typeface="Malgun Gothic"/>
              </a:rPr>
              <a:t>Keterangan:</a:t>
            </a:r>
            <a:endParaRPr sz="2100">
              <a:latin typeface="Malgun Gothic"/>
              <a:cs typeface="Malgun Gothic"/>
            </a:endParaRPr>
          </a:p>
          <a:p>
            <a:pPr marL="38100" marR="2240915">
              <a:lnSpc>
                <a:spcPct val="120000"/>
              </a:lnSpc>
              <a:spcBef>
                <a:spcPts val="10"/>
              </a:spcBef>
            </a:pP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 </a:t>
            </a:r>
            <a:r>
              <a:rPr sz="2100" spc="-10" dirty="0">
                <a:latin typeface="Malgun Gothic"/>
                <a:cs typeface="Malgun Gothic"/>
              </a:rPr>
              <a:t>tetapan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laju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 </a:t>
            </a:r>
            <a:r>
              <a:rPr sz="2100" spc="-72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ΔE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energi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aktivasi</a:t>
            </a:r>
            <a:endParaRPr sz="2100">
              <a:latin typeface="Malgun Gothic"/>
              <a:cs typeface="Malgun Gothic"/>
            </a:endParaRPr>
          </a:p>
          <a:p>
            <a:pPr marL="38100" marR="30480">
              <a:lnSpc>
                <a:spcPct val="120000"/>
              </a:lnSpc>
              <a:spcBef>
                <a:spcPts val="15"/>
              </a:spcBef>
            </a:pPr>
            <a:r>
              <a:rPr sz="2100" dirty="0">
                <a:latin typeface="Malgun Gothic"/>
                <a:cs typeface="Malgun Gothic"/>
              </a:rPr>
              <a:t>R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tetapan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gas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(=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1,987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kal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spc="-35" dirty="0">
                <a:latin typeface="Malgun Gothic"/>
                <a:cs typeface="Malgun Gothic"/>
              </a:rPr>
              <a:t>/(der.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mol)) </a:t>
            </a:r>
            <a:r>
              <a:rPr sz="2100" spc="-72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T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temperature</a:t>
            </a:r>
            <a:r>
              <a:rPr sz="2100" dirty="0">
                <a:latin typeface="Malgun Gothic"/>
                <a:cs typeface="Malgun Gothic"/>
              </a:rPr>
              <a:t> (</a:t>
            </a:r>
            <a:r>
              <a:rPr sz="2100" baseline="25793" dirty="0">
                <a:latin typeface="Malgun Gothic"/>
                <a:cs typeface="Malgun Gothic"/>
              </a:rPr>
              <a:t>o</a:t>
            </a:r>
            <a:r>
              <a:rPr sz="2100" dirty="0">
                <a:latin typeface="Malgun Gothic"/>
                <a:cs typeface="Malgun Gothic"/>
              </a:rPr>
              <a:t>C +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273)</a:t>
            </a:r>
            <a:endParaRPr sz="2100">
              <a:latin typeface="Malgun Gothic"/>
              <a:cs typeface="Malgun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353312"/>
            <a:ext cx="4520183" cy="58369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03812" y="1383292"/>
            <a:ext cx="350520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3150" b="1" spc="-4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150" b="1" spc="-5" dirty="0">
                <a:solidFill>
                  <a:srgbClr val="FFFFFF"/>
                </a:solidFill>
                <a:latin typeface="Malgun Gothic"/>
                <a:cs typeface="Malgun Gothic"/>
              </a:rPr>
              <a:t>SUHU</a:t>
            </a:r>
            <a:endParaRPr sz="31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1964436"/>
            <a:ext cx="8293607" cy="39608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72" y="2087879"/>
            <a:ext cx="7107935" cy="249478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0" y="1665732"/>
            <a:ext cx="6547103" cy="503072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47" y="1947672"/>
            <a:ext cx="7287767" cy="483869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183" y="2066544"/>
            <a:ext cx="8534400" cy="425957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3" y="1950720"/>
            <a:ext cx="8036051" cy="480974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3" y="1839467"/>
            <a:ext cx="7374635" cy="462686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2066544"/>
            <a:ext cx="8761476" cy="409955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3" y="1950720"/>
            <a:ext cx="9079991" cy="36941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040" y="1883663"/>
            <a:ext cx="7486015" cy="4189729"/>
            <a:chOff x="701040" y="1883663"/>
            <a:chExt cx="7486015" cy="41897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" y="1950719"/>
              <a:ext cx="7351775" cy="40553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4568" y="1917191"/>
              <a:ext cx="7419340" cy="4122420"/>
            </a:xfrm>
            <a:custGeom>
              <a:avLst/>
              <a:gdLst/>
              <a:ahLst/>
              <a:cxnLst/>
              <a:rect l="l" t="t" r="r" b="b"/>
              <a:pathLst>
                <a:path w="7419340" h="4122420">
                  <a:moveTo>
                    <a:pt x="0" y="0"/>
                  </a:moveTo>
                  <a:lnTo>
                    <a:pt x="7418831" y="0"/>
                  </a:lnTo>
                  <a:lnTo>
                    <a:pt x="7418831" y="4122420"/>
                  </a:lnTo>
                  <a:lnTo>
                    <a:pt x="0" y="4122420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1418" y="6148868"/>
            <a:ext cx="7587615" cy="508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5" dirty="0">
                <a:latin typeface="Malgun Gothic"/>
                <a:cs typeface="Malgun Gothic"/>
              </a:rPr>
              <a:t>The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pH-rate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profile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for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hydrolysis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-5" dirty="0">
                <a:latin typeface="Malgun Gothic"/>
                <a:cs typeface="Malgun Gothic"/>
              </a:rPr>
              <a:t>of</a:t>
            </a:r>
            <a:r>
              <a:rPr sz="1550" b="1" spc="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fenclorac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at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37°C</a:t>
            </a:r>
            <a:endParaRPr sz="1550">
              <a:latin typeface="Malgun Gothic"/>
              <a:cs typeface="Malgun Gothic"/>
            </a:endParaRPr>
          </a:p>
          <a:p>
            <a:pPr marL="1786255">
              <a:lnSpc>
                <a:spcPct val="100000"/>
              </a:lnSpc>
              <a:spcBef>
                <a:spcPts val="40"/>
              </a:spcBef>
            </a:pPr>
            <a:r>
              <a:rPr sz="1550" b="1" spc="20" dirty="0">
                <a:latin typeface="Malgun Gothic"/>
                <a:cs typeface="Malgun Gothic"/>
              </a:rPr>
              <a:t>by</a:t>
            </a:r>
            <a:r>
              <a:rPr sz="1550" b="1" spc="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a</a:t>
            </a:r>
            <a:r>
              <a:rPr sz="1550" b="1" spc="10" dirty="0">
                <a:latin typeface="Malgun Gothic"/>
                <a:cs typeface="Malgun Gothic"/>
              </a:rPr>
              <a:t> reaction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involving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intramolecular nucleophilic</a:t>
            </a:r>
            <a:r>
              <a:rPr sz="1550" b="1" spc="2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catalysis.</a:t>
            </a:r>
            <a:endParaRPr sz="15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273" y="1979158"/>
            <a:ext cx="9333230" cy="182245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87655" indent="-250190">
              <a:lnSpc>
                <a:spcPct val="100000"/>
              </a:lnSpc>
              <a:spcBef>
                <a:spcPts val="615"/>
              </a:spcBef>
              <a:buFont typeface="Microsoft Sans Serif"/>
              <a:buChar char="•"/>
              <a:tabLst>
                <a:tab pos="287655" algn="l"/>
                <a:tab pos="288290" algn="l"/>
              </a:tabLst>
            </a:pPr>
            <a:r>
              <a:rPr sz="2100" dirty="0">
                <a:latin typeface="Malgun Gothic"/>
                <a:cs typeface="Malgun Gothic"/>
              </a:rPr>
              <a:t>La</a:t>
            </a:r>
            <a:r>
              <a:rPr sz="2100" spc="5" dirty="0">
                <a:latin typeface="Malgun Gothic"/>
                <a:cs typeface="Malgun Gothic"/>
              </a:rPr>
              <a:t>j</a:t>
            </a:r>
            <a:r>
              <a:rPr sz="2100" dirty="0">
                <a:latin typeface="Malgun Gothic"/>
                <a:cs typeface="Malgun Gothic"/>
              </a:rPr>
              <a:t>u </a:t>
            </a:r>
            <a:r>
              <a:rPr sz="2100" spc="-10" dirty="0">
                <a:latin typeface="Malgun Gothic"/>
                <a:cs typeface="Malgun Gothic"/>
              </a:rPr>
              <a:t>r</a:t>
            </a:r>
            <a:r>
              <a:rPr sz="2100" spc="-15" dirty="0">
                <a:latin typeface="Malgun Gothic"/>
                <a:cs typeface="Malgun Gothic"/>
              </a:rPr>
              <a:t>e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5" dirty="0">
                <a:latin typeface="Malgun Gothic"/>
                <a:cs typeface="Malgun Gothic"/>
              </a:rPr>
              <a:t>k</a:t>
            </a:r>
            <a:r>
              <a:rPr sz="2100" spc="10" dirty="0">
                <a:latin typeface="Malgun Gothic"/>
                <a:cs typeface="Malgun Gothic"/>
              </a:rPr>
              <a:t>s</a:t>
            </a:r>
            <a:r>
              <a:rPr sz="2100" dirty="0">
                <a:latin typeface="Malgun Gothic"/>
                <a:cs typeface="Malgun Gothic"/>
              </a:rPr>
              <a:t>i</a:t>
            </a:r>
            <a:r>
              <a:rPr sz="2100" spc="-2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5" dirty="0">
                <a:latin typeface="Malgun Gothic"/>
                <a:cs typeface="Malgun Gothic"/>
              </a:rPr>
              <a:t>k</a:t>
            </a:r>
            <a:r>
              <a:rPr sz="2100" dirty="0">
                <a:latin typeface="Malgun Gothic"/>
                <a:cs typeface="Malgun Gothic"/>
              </a:rPr>
              <a:t>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20" dirty="0">
                <a:latin typeface="Malgun Gothic"/>
                <a:cs typeface="Malgun Gothic"/>
              </a:rPr>
              <a:t>n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5" dirty="0">
                <a:latin typeface="Malgun Gothic"/>
                <a:cs typeface="Malgun Gothic"/>
              </a:rPr>
              <a:t>i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2-</a:t>
            </a:r>
            <a:r>
              <a:rPr sz="2100" dirty="0">
                <a:latin typeface="Malgun Gothic"/>
                <a:cs typeface="Malgun Gothic"/>
              </a:rPr>
              <a:t>3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k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5" dirty="0">
                <a:latin typeface="Malgun Gothic"/>
                <a:cs typeface="Malgun Gothic"/>
              </a:rPr>
              <a:t>l</a:t>
            </a:r>
            <a:r>
              <a:rPr sz="2100" dirty="0">
                <a:latin typeface="Malgun Gothic"/>
                <a:cs typeface="Malgun Gothic"/>
              </a:rPr>
              <a:t>i u</a:t>
            </a:r>
            <a:r>
              <a:rPr sz="2100" spc="-20" dirty="0">
                <a:latin typeface="Malgun Gothic"/>
                <a:cs typeface="Malgun Gothic"/>
              </a:rPr>
              <a:t>n</a:t>
            </a:r>
            <a:r>
              <a:rPr sz="2100" spc="10" dirty="0">
                <a:latin typeface="Malgun Gothic"/>
                <a:cs typeface="Malgun Gothic"/>
              </a:rPr>
              <a:t>t</a:t>
            </a:r>
            <a:r>
              <a:rPr sz="2100" spc="-20" dirty="0">
                <a:latin typeface="Malgun Gothic"/>
                <a:cs typeface="Malgun Gothic"/>
              </a:rPr>
              <a:t>u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10" dirty="0">
                <a:latin typeface="Malgun Gothic"/>
                <a:cs typeface="Malgun Gothic"/>
              </a:rPr>
              <a:t>s</a:t>
            </a:r>
            <a:r>
              <a:rPr sz="2100" spc="-15" dirty="0">
                <a:latin typeface="Malgun Gothic"/>
                <a:cs typeface="Malgun Gothic"/>
              </a:rPr>
              <a:t>e</a:t>
            </a:r>
            <a:r>
              <a:rPr sz="2100" spc="10" dirty="0">
                <a:latin typeface="Malgun Gothic"/>
                <a:cs typeface="Malgun Gothic"/>
              </a:rPr>
              <a:t>t</a:t>
            </a:r>
            <a:r>
              <a:rPr sz="2100" spc="-15" dirty="0">
                <a:latin typeface="Malgun Gothic"/>
                <a:cs typeface="Malgun Gothic"/>
              </a:rPr>
              <a:t>i</a:t>
            </a:r>
            <a:r>
              <a:rPr sz="2100" dirty="0">
                <a:latin typeface="Malgun Gothic"/>
                <a:cs typeface="Malgun Gothic"/>
              </a:rPr>
              <a:t>ap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5" dirty="0">
                <a:latin typeface="Malgun Gothic"/>
                <a:cs typeface="Malgun Gothic"/>
              </a:rPr>
              <a:t>k</a:t>
            </a:r>
            <a:r>
              <a:rPr sz="2100" spc="10" dirty="0">
                <a:latin typeface="Malgun Gothic"/>
                <a:cs typeface="Malgun Gothic"/>
              </a:rPr>
              <a:t>e</a:t>
            </a:r>
            <a:r>
              <a:rPr sz="2100" dirty="0">
                <a:latin typeface="Malgun Gothic"/>
                <a:cs typeface="Malgun Gothic"/>
              </a:rPr>
              <a:t>na</a:t>
            </a:r>
            <a:r>
              <a:rPr sz="2100" spc="-15" dirty="0">
                <a:latin typeface="Malgun Gothic"/>
                <a:cs typeface="Malgun Gothic"/>
              </a:rPr>
              <a:t>i</a:t>
            </a:r>
            <a:r>
              <a:rPr sz="2100" spc="5" dirty="0">
                <a:latin typeface="Malgun Gothic"/>
                <a:cs typeface="Malgun Gothic"/>
              </a:rPr>
              <a:t>k</a:t>
            </a:r>
            <a:r>
              <a:rPr sz="2100" dirty="0">
                <a:latin typeface="Malgun Gothic"/>
                <a:cs typeface="Malgun Gothic"/>
              </a:rPr>
              <a:t>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s</a:t>
            </a:r>
            <a:r>
              <a:rPr sz="2100" dirty="0">
                <a:latin typeface="Malgun Gothic"/>
                <a:cs typeface="Malgun Gothic"/>
              </a:rPr>
              <a:t>uhu </a:t>
            </a:r>
            <a:r>
              <a:rPr sz="2100" spc="-5" dirty="0">
                <a:latin typeface="Malgun Gothic"/>
                <a:cs typeface="Malgun Gothic"/>
              </a:rPr>
              <a:t>1</a:t>
            </a:r>
            <a:r>
              <a:rPr sz="2100" dirty="0">
                <a:latin typeface="Malgun Gothic"/>
                <a:cs typeface="Malgun Gothic"/>
              </a:rPr>
              <a:t>0</a:t>
            </a:r>
            <a:r>
              <a:rPr sz="1200" spc="7" baseline="69444" dirty="0">
                <a:latin typeface="Malgun Gothic"/>
                <a:cs typeface="Malgun Gothic"/>
              </a:rPr>
              <a:t>o</a:t>
            </a:r>
            <a:r>
              <a:rPr sz="2100" dirty="0">
                <a:latin typeface="Malgun Gothic"/>
                <a:cs typeface="Malgun Gothic"/>
              </a:rPr>
              <a:t>C</a:t>
            </a:r>
            <a:endParaRPr sz="2100">
              <a:latin typeface="Malgun Gothic"/>
              <a:cs typeface="Malgun Gothic"/>
            </a:endParaRPr>
          </a:p>
          <a:p>
            <a:pPr marL="287655" indent="-250190">
              <a:lnSpc>
                <a:spcPct val="100000"/>
              </a:lnSpc>
              <a:spcBef>
                <a:spcPts val="515"/>
              </a:spcBef>
              <a:buFont typeface="Microsoft Sans Serif"/>
              <a:buChar char="•"/>
              <a:tabLst>
                <a:tab pos="287655" algn="l"/>
                <a:tab pos="288290" algn="l"/>
              </a:tabLst>
            </a:pPr>
            <a:r>
              <a:rPr sz="2100" spc="-5" dirty="0">
                <a:latin typeface="Malgun Gothic"/>
                <a:cs typeface="Malgun Gothic"/>
              </a:rPr>
              <a:t>Dengan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menentukan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harga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pada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berbagai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suhu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menggambarkan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1</a:t>
            </a:r>
            <a:endParaRPr sz="2100">
              <a:latin typeface="Malgun Gothic"/>
              <a:cs typeface="Malgun Gothic"/>
            </a:endParaRPr>
          </a:p>
          <a:p>
            <a:pPr marL="287655">
              <a:lnSpc>
                <a:spcPct val="100000"/>
              </a:lnSpc>
            </a:pPr>
            <a:r>
              <a:rPr sz="2100" spc="-10" dirty="0">
                <a:latin typeface="Malgun Gothic"/>
                <a:cs typeface="Malgun Gothic"/>
              </a:rPr>
              <a:t>/T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vs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log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45" dirty="0">
                <a:latin typeface="Malgun Gothic"/>
                <a:cs typeface="Malgun Gothic"/>
              </a:rPr>
              <a:t>k,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diperoleh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ΔE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dari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kemiringan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garis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dan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dari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intersep</a:t>
            </a:r>
            <a:endParaRPr sz="2100">
              <a:latin typeface="Malgun Gothic"/>
              <a:cs typeface="Malgun Gothic"/>
            </a:endParaRPr>
          </a:p>
          <a:p>
            <a:pPr marL="287655" marR="161290" indent="-250190">
              <a:lnSpc>
                <a:spcPct val="100000"/>
              </a:lnSpc>
              <a:spcBef>
                <a:spcPts val="515"/>
              </a:spcBef>
              <a:buFont typeface="Microsoft Sans Serif"/>
              <a:buChar char="•"/>
              <a:tabLst>
                <a:tab pos="287655" algn="l"/>
                <a:tab pos="288290" algn="l"/>
              </a:tabLst>
            </a:pPr>
            <a:r>
              <a:rPr sz="2100" spc="-10" dirty="0">
                <a:latin typeface="Malgun Gothic"/>
                <a:cs typeface="Malgun Gothic"/>
              </a:rPr>
              <a:t>Persamaan</a:t>
            </a:r>
            <a:r>
              <a:rPr sz="2100" spc="4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Arrhenius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tidak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berlaku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bagi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20" dirty="0">
                <a:latin typeface="Malgun Gothic"/>
                <a:cs typeface="Malgun Gothic"/>
              </a:rPr>
              <a:t>eksplosif,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enzimatis, </a:t>
            </a:r>
            <a:r>
              <a:rPr sz="2100" spc="-7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reaksi peragian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341" y="2072191"/>
            <a:ext cx="3284854" cy="2320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5" dirty="0">
                <a:latin typeface="Malgun Gothic"/>
                <a:cs typeface="Malgun Gothic"/>
              </a:rPr>
              <a:t>HIDROLISIS</a:t>
            </a:r>
            <a:r>
              <a:rPr sz="2450" b="1" spc="-40" dirty="0">
                <a:latin typeface="Malgun Gothic"/>
                <a:cs typeface="Malgun Gothic"/>
              </a:rPr>
              <a:t> </a:t>
            </a:r>
            <a:r>
              <a:rPr sz="2450" b="1" dirty="0">
                <a:latin typeface="Malgun Gothic"/>
                <a:cs typeface="Malgun Gothic"/>
              </a:rPr>
              <a:t>ASPIRIN</a:t>
            </a:r>
            <a:endParaRPr sz="2450">
              <a:latin typeface="Malgun Gothic"/>
              <a:cs typeface="Malgun Gothic"/>
            </a:endParaRPr>
          </a:p>
          <a:p>
            <a:pPr marL="12700" marR="5080">
              <a:lnSpc>
                <a:spcPct val="99900"/>
              </a:lnSpc>
              <a:spcBef>
                <a:spcPts val="2535"/>
              </a:spcBef>
            </a:pPr>
            <a:r>
              <a:rPr sz="2100" spc="-5" dirty="0">
                <a:latin typeface="Malgun Gothic"/>
                <a:cs typeface="Malgun Gothic"/>
              </a:rPr>
              <a:t>Aspirin mengalami 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hidrolisis</a:t>
            </a:r>
            <a:r>
              <a:rPr sz="2100" spc="-10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pada</a:t>
            </a:r>
            <a:r>
              <a:rPr sz="2100" spc="-5" dirty="0">
                <a:latin typeface="Malgun Gothic"/>
                <a:cs typeface="Malgun Gothic"/>
              </a:rPr>
              <a:t> 25</a:t>
            </a:r>
            <a:r>
              <a:rPr sz="2100" spc="-5" dirty="0">
                <a:latin typeface="Times New Roman"/>
                <a:cs typeface="Times New Roman"/>
              </a:rPr>
              <a:t>ºC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dengan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profil pH-kecepatan bentuk 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sigmoid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dan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juga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berbentuk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V.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Harga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pKa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=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3.6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24855" y="1772411"/>
            <a:ext cx="4605655" cy="4020820"/>
            <a:chOff x="5324855" y="1772411"/>
            <a:chExt cx="4605655" cy="4020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1912" y="1839467"/>
              <a:ext cx="4471416" cy="3886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58383" y="1805939"/>
              <a:ext cx="4538980" cy="3953510"/>
            </a:xfrm>
            <a:custGeom>
              <a:avLst/>
              <a:gdLst/>
              <a:ahLst/>
              <a:cxnLst/>
              <a:rect l="l" t="t" r="r" b="b"/>
              <a:pathLst>
                <a:path w="4538980" h="3953510">
                  <a:moveTo>
                    <a:pt x="0" y="0"/>
                  </a:moveTo>
                  <a:lnTo>
                    <a:pt x="4538472" y="0"/>
                  </a:lnTo>
                  <a:lnTo>
                    <a:pt x="4538472" y="3953256"/>
                  </a:lnTo>
                  <a:lnTo>
                    <a:pt x="0" y="3953256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59982" y="5968991"/>
            <a:ext cx="422973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550" b="1" spc="15" dirty="0">
                <a:latin typeface="Malgun Gothic"/>
                <a:cs typeface="Malgun Gothic"/>
              </a:rPr>
              <a:t>The pH-rate </a:t>
            </a:r>
            <a:r>
              <a:rPr sz="1550" b="1" spc="5" dirty="0">
                <a:latin typeface="Malgun Gothic"/>
                <a:cs typeface="Malgun Gothic"/>
              </a:rPr>
              <a:t>profile </a:t>
            </a:r>
            <a:r>
              <a:rPr sz="1550" b="1" spc="10" dirty="0">
                <a:latin typeface="Malgun Gothic"/>
                <a:cs typeface="Malgun Gothic"/>
              </a:rPr>
              <a:t>for hydrolysis </a:t>
            </a:r>
            <a:r>
              <a:rPr sz="1550" b="1" spc="-5" dirty="0">
                <a:latin typeface="Malgun Gothic"/>
                <a:cs typeface="Malgun Gothic"/>
              </a:rPr>
              <a:t>of </a:t>
            </a:r>
            <a:r>
              <a:rPr sz="1550" b="1" spc="15" dirty="0">
                <a:latin typeface="Malgun Gothic"/>
                <a:cs typeface="Malgun Gothic"/>
              </a:rPr>
              <a:t>aspirin </a:t>
            </a:r>
            <a:r>
              <a:rPr sz="1550" b="1" spc="-530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at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17°C</a:t>
            </a:r>
            <a:endParaRPr sz="1550">
              <a:latin typeface="Malgun Gothic"/>
              <a:cs typeface="Malgun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43" y="4902707"/>
            <a:ext cx="4671059" cy="104241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341" y="2072191"/>
            <a:ext cx="308673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5" dirty="0">
                <a:latin typeface="Malgun Gothic"/>
                <a:cs typeface="Malgun Gothic"/>
              </a:rPr>
              <a:t>HIDROLISIS</a:t>
            </a:r>
            <a:r>
              <a:rPr sz="2450" b="1" spc="-55" dirty="0">
                <a:latin typeface="Malgun Gothic"/>
                <a:cs typeface="Malgun Gothic"/>
              </a:rPr>
              <a:t> </a:t>
            </a:r>
            <a:r>
              <a:rPr sz="2450" b="1" dirty="0">
                <a:latin typeface="Malgun Gothic"/>
                <a:cs typeface="Malgun Gothic"/>
              </a:rPr>
              <a:t>ASPIRIN</a:t>
            </a:r>
            <a:endParaRPr sz="2450">
              <a:latin typeface="Malgun Gothic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443" y="2891027"/>
            <a:ext cx="4701539" cy="24124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375" y="5617464"/>
            <a:ext cx="8566403" cy="88239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972" y="2073623"/>
            <a:ext cx="940689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Malgun Gothic"/>
                <a:cs typeface="Malgun Gothic"/>
              </a:rPr>
              <a:t>3.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5" dirty="0">
                <a:latin typeface="Malgun Gothic"/>
                <a:cs typeface="Malgun Gothic"/>
              </a:rPr>
              <a:t>Kurva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Bentuk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Lonceng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(Bell-shaped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10" dirty="0">
                <a:latin typeface="Malgun Gothic"/>
                <a:cs typeface="Malgun Gothic"/>
              </a:rPr>
              <a:t>curves)</a:t>
            </a:r>
            <a:endParaRPr sz="2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Malgun Gothic"/>
              <a:cs typeface="Malgun Gothic"/>
            </a:endParaRPr>
          </a:p>
          <a:p>
            <a:pPr marL="38100" marR="30480">
              <a:lnSpc>
                <a:spcPts val="1900"/>
              </a:lnSpc>
            </a:pPr>
            <a:r>
              <a:rPr sz="1550" b="1" spc="20" dirty="0">
                <a:latin typeface="Malgun Gothic"/>
                <a:cs typeface="Malgun Gothic"/>
              </a:rPr>
              <a:t>When </a:t>
            </a:r>
            <a:r>
              <a:rPr sz="1550" b="1" spc="15" dirty="0">
                <a:latin typeface="Malgun Gothic"/>
                <a:cs typeface="Malgun Gothic"/>
              </a:rPr>
              <a:t>a drug has </a:t>
            </a:r>
            <a:r>
              <a:rPr sz="1550" b="1" spc="10" dirty="0">
                <a:latin typeface="Malgun Gothic"/>
                <a:cs typeface="Malgun Gothic"/>
              </a:rPr>
              <a:t>at least </a:t>
            </a:r>
            <a:r>
              <a:rPr sz="1550" b="1" spc="15" dirty="0">
                <a:latin typeface="Malgun Gothic"/>
                <a:cs typeface="Malgun Gothic"/>
              </a:rPr>
              <a:t>two </a:t>
            </a:r>
            <a:r>
              <a:rPr sz="1550" b="1" spc="10" dirty="0">
                <a:latin typeface="Malgun Gothic"/>
                <a:cs typeface="Malgun Gothic"/>
              </a:rPr>
              <a:t>ionizable </a:t>
            </a:r>
            <a:r>
              <a:rPr sz="1550" b="1" spc="15" dirty="0">
                <a:latin typeface="Malgun Gothic"/>
                <a:cs typeface="Malgun Gothic"/>
              </a:rPr>
              <a:t>groups and </a:t>
            </a:r>
            <a:r>
              <a:rPr sz="1550" b="1" spc="10" dirty="0">
                <a:latin typeface="Malgun Gothic"/>
                <a:cs typeface="Malgun Gothic"/>
              </a:rPr>
              <a:t>the </a:t>
            </a:r>
            <a:r>
              <a:rPr sz="1550" b="1" spc="20" dirty="0">
                <a:latin typeface="Malgun Gothic"/>
                <a:cs typeface="Malgun Gothic"/>
              </a:rPr>
              <a:t>most </a:t>
            </a:r>
            <a:r>
              <a:rPr sz="1550" b="1" spc="10" dirty="0">
                <a:latin typeface="Malgun Gothic"/>
                <a:cs typeface="Malgun Gothic"/>
              </a:rPr>
              <a:t>reactive </a:t>
            </a:r>
            <a:r>
              <a:rPr sz="1550" b="1" spc="15" dirty="0">
                <a:latin typeface="Malgun Gothic"/>
                <a:cs typeface="Malgun Gothic"/>
              </a:rPr>
              <a:t>species </a:t>
            </a:r>
            <a:r>
              <a:rPr sz="1550" b="1" spc="5" dirty="0">
                <a:latin typeface="Malgun Gothic"/>
                <a:cs typeface="Malgun Gothic"/>
              </a:rPr>
              <a:t>is </a:t>
            </a:r>
            <a:r>
              <a:rPr sz="1550" b="1" spc="10" dirty="0">
                <a:latin typeface="Malgun Gothic"/>
                <a:cs typeface="Malgun Gothic"/>
              </a:rPr>
              <a:t>the intermediate </a:t>
            </a:r>
            <a:r>
              <a:rPr sz="1550" b="1" spc="-53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species </a:t>
            </a:r>
            <a:r>
              <a:rPr sz="1550" b="1" spc="10" dirty="0">
                <a:latin typeface="Malgun Gothic"/>
                <a:cs typeface="Malgun Gothic"/>
              </a:rPr>
              <a:t>(e.g., </a:t>
            </a:r>
            <a:r>
              <a:rPr sz="1550" b="1" spc="20" dirty="0">
                <a:latin typeface="Malgun Gothic"/>
                <a:cs typeface="Malgun Gothic"/>
              </a:rPr>
              <a:t>HA. </a:t>
            </a:r>
            <a:r>
              <a:rPr sz="1550" b="1" spc="10" dirty="0">
                <a:latin typeface="Malgun Gothic"/>
                <a:cs typeface="Malgun Gothic"/>
              </a:rPr>
              <a:t>for dibasic acid H</a:t>
            </a:r>
            <a:r>
              <a:rPr sz="1575" b="1" spc="15" baseline="-21164" dirty="0">
                <a:latin typeface="Malgun Gothic"/>
                <a:cs typeface="Malgun Gothic"/>
              </a:rPr>
              <a:t>2</a:t>
            </a:r>
            <a:r>
              <a:rPr sz="1550" b="1" spc="10" dirty="0">
                <a:latin typeface="Malgun Gothic"/>
                <a:cs typeface="Malgun Gothic"/>
              </a:rPr>
              <a:t>A), </a:t>
            </a:r>
            <a:r>
              <a:rPr sz="1550" b="1" spc="15" dirty="0">
                <a:latin typeface="Malgun Gothic"/>
                <a:cs typeface="Malgun Gothic"/>
              </a:rPr>
              <a:t>bell-shaped pH-rate </a:t>
            </a:r>
            <a:r>
              <a:rPr sz="1550" b="1" spc="5" dirty="0">
                <a:latin typeface="Malgun Gothic"/>
                <a:cs typeface="Malgun Gothic"/>
              </a:rPr>
              <a:t>profiles </a:t>
            </a:r>
            <a:r>
              <a:rPr sz="1550" b="1" spc="15" dirty="0">
                <a:latin typeface="Malgun Gothic"/>
                <a:cs typeface="Malgun Gothic"/>
              </a:rPr>
              <a:t>can </a:t>
            </a:r>
            <a:r>
              <a:rPr sz="1550" b="1" spc="20" dirty="0">
                <a:latin typeface="Malgun Gothic"/>
                <a:cs typeface="Malgun Gothic"/>
              </a:rPr>
              <a:t>be seen </a:t>
            </a:r>
            <a:r>
              <a:rPr sz="1550" b="1" spc="10" dirty="0">
                <a:latin typeface="Malgun Gothic"/>
                <a:cs typeface="Malgun Gothic"/>
              </a:rPr>
              <a:t>with the </a:t>
            </a:r>
            <a:r>
              <a:rPr sz="1550" b="1" spc="25" dirty="0">
                <a:latin typeface="Malgun Gothic"/>
                <a:cs typeface="Malgun Gothic"/>
              </a:rPr>
              <a:t>pH </a:t>
            </a:r>
            <a:r>
              <a:rPr sz="1550" b="1" spc="5" dirty="0">
                <a:latin typeface="Malgun Gothic"/>
                <a:cs typeface="Malgun Gothic"/>
              </a:rPr>
              <a:t>of </a:t>
            </a:r>
            <a:r>
              <a:rPr sz="1550" b="1" spc="10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maximum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degradation</a:t>
            </a:r>
            <a:r>
              <a:rPr sz="1550" b="1" spc="-3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occurring</a:t>
            </a:r>
            <a:r>
              <a:rPr sz="1550" b="1" spc="3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at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the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25" dirty="0">
                <a:latin typeface="Malgun Gothic"/>
                <a:cs typeface="Malgun Gothic"/>
              </a:rPr>
              <a:t>pH</a:t>
            </a:r>
            <a:r>
              <a:rPr sz="1550" b="1" spc="15" dirty="0">
                <a:latin typeface="Malgun Gothic"/>
                <a:cs typeface="Malgun Gothic"/>
              </a:rPr>
              <a:t> corresponding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to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the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isoelectric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point,</a:t>
            </a:r>
            <a:r>
              <a:rPr sz="1550" b="1" spc="-25" dirty="0">
                <a:latin typeface="Malgun Gothic"/>
                <a:cs typeface="Malgun Gothic"/>
              </a:rPr>
              <a:t> </a:t>
            </a:r>
            <a:r>
              <a:rPr sz="1550" b="1" spc="-325" dirty="0">
                <a:latin typeface="Malgun Gothic"/>
                <a:cs typeface="Malgun Gothic"/>
              </a:rPr>
              <a:t>(p</a:t>
            </a:r>
            <a:r>
              <a:rPr sz="1650" b="1" i="1" spc="-325" dirty="0">
                <a:latin typeface="Arial"/>
                <a:cs typeface="Arial"/>
              </a:rPr>
              <a:t>Ka</a:t>
            </a:r>
            <a:r>
              <a:rPr sz="1550" b="1" spc="-325" dirty="0">
                <a:latin typeface="Malgun Gothic"/>
                <a:cs typeface="Malgun Gothic"/>
              </a:rPr>
              <a:t>1</a:t>
            </a:r>
            <a:r>
              <a:rPr sz="1550" b="1" spc="-220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+</a:t>
            </a:r>
            <a:r>
              <a:rPr sz="1550" b="1" spc="15" dirty="0">
                <a:latin typeface="Malgun Gothic"/>
                <a:cs typeface="Malgun Gothic"/>
              </a:rPr>
              <a:t> </a:t>
            </a:r>
            <a:r>
              <a:rPr sz="1550" b="1" spc="-409" dirty="0">
                <a:latin typeface="Malgun Gothic"/>
                <a:cs typeface="Malgun Gothic"/>
              </a:rPr>
              <a:t>p</a:t>
            </a:r>
            <a:r>
              <a:rPr sz="1650" b="1" i="1" spc="-409" dirty="0">
                <a:latin typeface="Arial"/>
                <a:cs typeface="Arial"/>
              </a:rPr>
              <a:t>Ka</a:t>
            </a:r>
            <a:r>
              <a:rPr sz="1550" b="1" spc="-409" dirty="0">
                <a:latin typeface="Malgun Gothic"/>
                <a:cs typeface="Malgun Gothic"/>
              </a:rPr>
              <a:t>2</a:t>
            </a:r>
            <a:endParaRPr sz="1550">
              <a:latin typeface="Malgun Gothic"/>
              <a:cs typeface="Malgun Gothic"/>
            </a:endParaRPr>
          </a:p>
          <a:p>
            <a:pPr marL="38100">
              <a:lnSpc>
                <a:spcPts val="1805"/>
              </a:lnSpc>
            </a:pPr>
            <a:r>
              <a:rPr sz="1550" b="1" spc="10" dirty="0">
                <a:latin typeface="Malgun Gothic"/>
                <a:cs typeface="Malgun Gothic"/>
              </a:rPr>
              <a:t>)/2.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At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this </a:t>
            </a:r>
            <a:r>
              <a:rPr sz="1550" b="1" spc="20" dirty="0">
                <a:latin typeface="Malgun Gothic"/>
                <a:cs typeface="Malgun Gothic"/>
              </a:rPr>
              <a:t>pH,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the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concentration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-5" dirty="0">
                <a:latin typeface="Malgun Gothic"/>
                <a:cs typeface="Malgun Gothic"/>
              </a:rPr>
              <a:t>of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the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intermediate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species</a:t>
            </a:r>
            <a:r>
              <a:rPr sz="1550" b="1" spc="5" dirty="0">
                <a:latin typeface="Malgun Gothic"/>
                <a:cs typeface="Malgun Gothic"/>
              </a:rPr>
              <a:t> is</a:t>
            </a:r>
            <a:r>
              <a:rPr sz="1550" b="1" spc="25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maximum.</a:t>
            </a:r>
            <a:endParaRPr sz="1550">
              <a:latin typeface="Malgun Gothic"/>
              <a:cs typeface="Malgun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6319" y="3781044"/>
            <a:ext cx="4037329" cy="2731135"/>
            <a:chOff x="1036319" y="3781044"/>
            <a:chExt cx="4037329" cy="27311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5" y="3846576"/>
              <a:ext cx="3902963" cy="25984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9847" y="3814572"/>
              <a:ext cx="3970020" cy="2664460"/>
            </a:xfrm>
            <a:custGeom>
              <a:avLst/>
              <a:gdLst/>
              <a:ahLst/>
              <a:cxnLst/>
              <a:rect l="l" t="t" r="r" b="b"/>
              <a:pathLst>
                <a:path w="3970020" h="2664460">
                  <a:moveTo>
                    <a:pt x="0" y="0"/>
                  </a:moveTo>
                  <a:lnTo>
                    <a:pt x="3970019" y="0"/>
                  </a:lnTo>
                  <a:lnTo>
                    <a:pt x="3970019" y="2663951"/>
                  </a:lnTo>
                  <a:lnTo>
                    <a:pt x="0" y="2663951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74444" y="5709870"/>
            <a:ext cx="382333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1550" b="1" spc="15" dirty="0">
                <a:latin typeface="Malgun Gothic"/>
                <a:cs typeface="Malgun Gothic"/>
              </a:rPr>
              <a:t>The pH-rate </a:t>
            </a:r>
            <a:r>
              <a:rPr sz="1550" b="1" spc="5" dirty="0">
                <a:latin typeface="Malgun Gothic"/>
                <a:cs typeface="Malgun Gothic"/>
              </a:rPr>
              <a:t>profile </a:t>
            </a:r>
            <a:r>
              <a:rPr sz="1550" b="1" spc="10" dirty="0">
                <a:latin typeface="Malgun Gothic"/>
                <a:cs typeface="Malgun Gothic"/>
              </a:rPr>
              <a:t>for decarboxylation </a:t>
            </a:r>
            <a:r>
              <a:rPr sz="1550" b="1" spc="-530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of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4-aminosalicylic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acid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at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25°C.</a:t>
            </a:r>
            <a:endParaRPr sz="15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8655" y="1950720"/>
            <a:ext cx="7136892" cy="437997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6632" y="1950720"/>
            <a:ext cx="7193280" cy="427329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6319" y="1883663"/>
            <a:ext cx="6163310" cy="4220210"/>
            <a:chOff x="1036319" y="1883663"/>
            <a:chExt cx="6163310" cy="42202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5" y="1950719"/>
              <a:ext cx="6028943" cy="4085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9847" y="1917191"/>
              <a:ext cx="6096000" cy="4152900"/>
            </a:xfrm>
            <a:custGeom>
              <a:avLst/>
              <a:gdLst/>
              <a:ahLst/>
              <a:cxnLst/>
              <a:rect l="l" t="t" r="r" b="b"/>
              <a:pathLst>
                <a:path w="6096000" h="4152900">
                  <a:moveTo>
                    <a:pt x="0" y="0"/>
                  </a:moveTo>
                  <a:lnTo>
                    <a:pt x="6096000" y="0"/>
                  </a:lnTo>
                  <a:lnTo>
                    <a:pt x="6096000" y="4152900"/>
                  </a:lnTo>
                  <a:lnTo>
                    <a:pt x="0" y="4152900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1418" y="6310328"/>
            <a:ext cx="631253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5" dirty="0">
                <a:latin typeface="Malgun Gothic"/>
                <a:cs typeface="Malgun Gothic"/>
              </a:rPr>
              <a:t>The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pH-rate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5" dirty="0">
                <a:latin typeface="Malgun Gothic"/>
                <a:cs typeface="Malgun Gothic"/>
              </a:rPr>
              <a:t>profile</a:t>
            </a:r>
            <a:r>
              <a:rPr sz="1550" b="1" spc="-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for</a:t>
            </a:r>
            <a:r>
              <a:rPr sz="1550" b="1" spc="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hydrolysis</a:t>
            </a:r>
            <a:r>
              <a:rPr sz="1550" b="1" spc="-5" dirty="0">
                <a:latin typeface="Malgun Gothic"/>
                <a:cs typeface="Malgun Gothic"/>
              </a:rPr>
              <a:t> of</a:t>
            </a:r>
            <a:r>
              <a:rPr sz="1550" b="1" spc="10" dirty="0">
                <a:latin typeface="Malgun Gothic"/>
                <a:cs typeface="Malgun Gothic"/>
              </a:rPr>
              <a:t> hydrochlorothiazide</a:t>
            </a:r>
            <a:r>
              <a:rPr sz="1550" b="1" spc="-20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at</a:t>
            </a:r>
            <a:r>
              <a:rPr sz="1550" b="1" spc="-10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60°C.</a:t>
            </a:r>
            <a:endParaRPr sz="15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150620"/>
            <a:ext cx="4520183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373" y="1179040"/>
            <a:ext cx="2618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Malgun Gothic"/>
                <a:cs typeface="Malgun Gothic"/>
              </a:rPr>
              <a:t>PENGARUH</a:t>
            </a:r>
            <a:r>
              <a:rPr sz="2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Malgun Gothic"/>
                <a:cs typeface="Malgun Gothic"/>
              </a:rPr>
              <a:t>pH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106" y="5741892"/>
            <a:ext cx="602551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1550" b="1" spc="15" dirty="0">
                <a:latin typeface="Malgun Gothic"/>
                <a:cs typeface="Malgun Gothic"/>
              </a:rPr>
              <a:t>The pH-rate </a:t>
            </a:r>
            <a:r>
              <a:rPr sz="1550" b="1" spc="5" dirty="0">
                <a:latin typeface="Malgun Gothic"/>
                <a:cs typeface="Malgun Gothic"/>
              </a:rPr>
              <a:t>profile </a:t>
            </a:r>
            <a:r>
              <a:rPr sz="1550" b="1" spc="10" dirty="0">
                <a:latin typeface="Malgun Gothic"/>
                <a:cs typeface="Malgun Gothic"/>
              </a:rPr>
              <a:t>for hydrolysis </a:t>
            </a:r>
            <a:r>
              <a:rPr sz="1550" b="1" spc="-5" dirty="0">
                <a:latin typeface="Malgun Gothic"/>
                <a:cs typeface="Malgun Gothic"/>
              </a:rPr>
              <a:t>of </a:t>
            </a:r>
            <a:r>
              <a:rPr sz="1550" b="1" spc="10" dirty="0">
                <a:latin typeface="Malgun Gothic"/>
                <a:cs typeface="Malgun Gothic"/>
              </a:rPr>
              <a:t>benzylpenicillin </a:t>
            </a:r>
            <a:r>
              <a:rPr sz="1550" b="1" spc="15" dirty="0">
                <a:latin typeface="Malgun Gothic"/>
                <a:cs typeface="Malgun Gothic"/>
              </a:rPr>
              <a:t>catalyzed </a:t>
            </a:r>
            <a:r>
              <a:rPr sz="1550" b="1" spc="-530" dirty="0">
                <a:latin typeface="Malgun Gothic"/>
                <a:cs typeface="Malgun Gothic"/>
              </a:rPr>
              <a:t> </a:t>
            </a:r>
            <a:r>
              <a:rPr sz="1550" b="1" spc="20" dirty="0">
                <a:latin typeface="Malgun Gothic"/>
                <a:cs typeface="Malgun Gothic"/>
              </a:rPr>
              <a:t>by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3,6</a:t>
            </a:r>
            <a:r>
              <a:rPr sz="1550" b="1" spc="-2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bis(dimethylaminomethyl)catechol</a:t>
            </a:r>
            <a:r>
              <a:rPr sz="1550" b="1" spc="-15" dirty="0">
                <a:latin typeface="Malgun Gothic"/>
                <a:cs typeface="Malgun Gothic"/>
              </a:rPr>
              <a:t> </a:t>
            </a:r>
            <a:r>
              <a:rPr sz="1550" b="1" spc="10" dirty="0">
                <a:latin typeface="Malgun Gothic"/>
                <a:cs typeface="Malgun Gothic"/>
              </a:rPr>
              <a:t>at</a:t>
            </a:r>
            <a:r>
              <a:rPr sz="1550" b="1" dirty="0">
                <a:latin typeface="Malgun Gothic"/>
                <a:cs typeface="Malgun Gothic"/>
              </a:rPr>
              <a:t> </a:t>
            </a:r>
            <a:r>
              <a:rPr sz="1550" b="1" spc="15" dirty="0">
                <a:latin typeface="Malgun Gothic"/>
                <a:cs typeface="Malgun Gothic"/>
              </a:rPr>
              <a:t>31.5°C.</a:t>
            </a:r>
            <a:endParaRPr sz="1550">
              <a:latin typeface="Malgun Gothic"/>
              <a:cs typeface="Malgun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5027" y="1959863"/>
            <a:ext cx="6114415" cy="3754120"/>
            <a:chOff x="605027" y="1959863"/>
            <a:chExt cx="6114415" cy="3754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083" y="2026919"/>
              <a:ext cx="5980176" cy="3619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8555" y="1993391"/>
              <a:ext cx="6047740" cy="3686810"/>
            </a:xfrm>
            <a:custGeom>
              <a:avLst/>
              <a:gdLst/>
              <a:ahLst/>
              <a:cxnLst/>
              <a:rect l="l" t="t" r="r" b="b"/>
              <a:pathLst>
                <a:path w="6047740" h="3686810">
                  <a:moveTo>
                    <a:pt x="0" y="0"/>
                  </a:moveTo>
                  <a:lnTo>
                    <a:pt x="6047231" y="0"/>
                  </a:lnTo>
                  <a:lnTo>
                    <a:pt x="6047231" y="3686556"/>
                  </a:lnTo>
                  <a:lnTo>
                    <a:pt x="0" y="3686556"/>
                  </a:lnTo>
                  <a:lnTo>
                    <a:pt x="0" y="0"/>
                  </a:lnTo>
                  <a:close/>
                </a:path>
              </a:pathLst>
            </a:custGeom>
            <a:ln w="6705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472" y="1965960"/>
            <a:ext cx="4443983" cy="4157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6205" y="2134361"/>
          <a:ext cx="8939529" cy="428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marL="505459">
                        <a:lnSpc>
                          <a:spcPts val="2085"/>
                        </a:lnSpc>
                      </a:pPr>
                      <a:r>
                        <a:rPr sz="1750" b="1" spc="-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Zona</a:t>
                      </a:r>
                      <a:r>
                        <a:rPr sz="175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Iklim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marL="640715">
                        <a:lnSpc>
                          <a:spcPts val="2085"/>
                        </a:lnSpc>
                      </a:pPr>
                      <a:r>
                        <a:rPr sz="175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Tempat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2000"/>
                        </a:lnSpc>
                      </a:pPr>
                      <a:r>
                        <a:rPr sz="175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Suhu</a:t>
                      </a:r>
                      <a:r>
                        <a:rPr sz="1750" b="1" spc="-6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rata2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750" b="1" spc="-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tahunan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2000"/>
                        </a:lnSpc>
                      </a:pPr>
                      <a:r>
                        <a:rPr sz="1750" b="1" spc="-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Kelembapan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R="5841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udara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00"/>
                        </a:lnSpc>
                      </a:pPr>
                      <a:r>
                        <a:rPr sz="1750" b="1" spc="-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Kondisi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R="1905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750" b="1" spc="-1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Penyimpanan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solidFill>
                      <a:srgbClr val="806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73">
                <a:tc>
                  <a:txBody>
                    <a:bodyPr/>
                    <a:lstStyle/>
                    <a:p>
                      <a:pPr marL="78740">
                        <a:lnSpc>
                          <a:spcPts val="1930"/>
                        </a:lnSpc>
                      </a:pP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I.</a:t>
                      </a:r>
                      <a:r>
                        <a:rPr sz="1750" b="1" spc="-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25" dirty="0">
                          <a:latin typeface="Malgun Gothic"/>
                          <a:cs typeface="Malgun Gothic"/>
                        </a:rPr>
                        <a:t>Temperate</a:t>
                      </a:r>
                      <a:r>
                        <a:rPr sz="1750" b="1" spc="-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cli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mate/Sedang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B w="9525">
                      <a:solidFill>
                        <a:srgbClr val="7C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930"/>
                        </a:lnSpc>
                      </a:pPr>
                      <a:r>
                        <a:rPr sz="1750" spc="-15" dirty="0">
                          <a:latin typeface="Malgun Gothic"/>
                          <a:cs typeface="Malgun Gothic"/>
                        </a:rPr>
                        <a:t>Eropa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Utara,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83820" marR="360680">
                        <a:lnSpc>
                          <a:spcPct val="103400"/>
                        </a:lnSpc>
                        <a:spcBef>
                          <a:spcPts val="345"/>
                        </a:spcBef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K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a</a:t>
                      </a:r>
                      <a:r>
                        <a:rPr sz="1750" spc="-15" dirty="0">
                          <a:latin typeface="Malgun Gothic"/>
                          <a:cs typeface="Malgun Gothic"/>
                        </a:rPr>
                        <a:t>n</a:t>
                      </a:r>
                      <a:r>
                        <a:rPr sz="1750" spc="15" dirty="0">
                          <a:latin typeface="Malgun Gothic"/>
                          <a:cs typeface="Malgun Gothic"/>
                        </a:rPr>
                        <a:t>a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d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a,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I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n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g</a:t>
                      </a:r>
                      <a:r>
                        <a:rPr sz="1750" spc="10" dirty="0">
                          <a:latin typeface="Malgun Gothic"/>
                          <a:cs typeface="Malgun Gothic"/>
                        </a:rPr>
                        <a:t>g</a:t>
                      </a:r>
                      <a:r>
                        <a:rPr sz="1750" spc="-10" dirty="0">
                          <a:latin typeface="Malgun Gothic"/>
                          <a:cs typeface="Malgun Gothic"/>
                        </a:rPr>
                        <a:t>r</a:t>
                      </a:r>
                      <a:r>
                        <a:rPr sz="1750" spc="5" dirty="0">
                          <a:latin typeface="Malgun Gothic"/>
                          <a:cs typeface="Malgun Gothic"/>
                        </a:rPr>
                        <a:t>i</a:t>
                      </a:r>
                      <a:r>
                        <a:rPr sz="1750" spc="-10" dirty="0">
                          <a:latin typeface="Malgun Gothic"/>
                          <a:cs typeface="Malgun Gothic"/>
                        </a:rPr>
                        <a:t>s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, 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Rusia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B w="9525">
                      <a:solidFill>
                        <a:srgbClr val="7C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010"/>
                        </a:lnSpc>
                      </a:pPr>
                      <a:r>
                        <a:rPr sz="1750" dirty="0">
                          <a:latin typeface="Malgun Gothic"/>
                          <a:cs typeface="Malgun Gothic"/>
                        </a:rPr>
                        <a:t>&lt;</a:t>
                      </a:r>
                      <a:r>
                        <a:rPr sz="175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atau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=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 15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B w="9525">
                      <a:solidFill>
                        <a:srgbClr val="7C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010"/>
                        </a:lnSpc>
                      </a:pPr>
                      <a:r>
                        <a:rPr sz="1750" spc="-45" dirty="0">
                          <a:latin typeface="Malgun Gothic"/>
                          <a:cs typeface="Malgun Gothic"/>
                        </a:rPr>
                        <a:t>Tanpa</a:t>
                      </a:r>
                      <a:r>
                        <a:rPr sz="1750" spc="-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batas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B w="9525">
                      <a:solidFill>
                        <a:srgbClr val="7C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10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21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C/45%RH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B w="9525">
                      <a:solidFill>
                        <a:srgbClr val="7C6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208">
                <a:tc>
                  <a:txBody>
                    <a:bodyPr/>
                    <a:lstStyle/>
                    <a:p>
                      <a:pPr marL="78740">
                        <a:lnSpc>
                          <a:spcPts val="1970"/>
                        </a:lnSpc>
                      </a:pP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II.Mediteranean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10" dirty="0">
                          <a:latin typeface="Malgun Gothic"/>
                          <a:cs typeface="Malgun Gothic"/>
                        </a:rPr>
                        <a:t>dan</a:t>
                      </a:r>
                      <a:r>
                        <a:rPr sz="1750" b="1" spc="-4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subtropik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T w="9525">
                      <a:solidFill>
                        <a:srgbClr val="7C60A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970"/>
                        </a:lnSpc>
                      </a:pPr>
                      <a:r>
                        <a:rPr sz="1750" spc="-15" dirty="0">
                          <a:latin typeface="Malgun Gothic"/>
                          <a:cs typeface="Malgun Gothic"/>
                        </a:rPr>
                        <a:t>Eropa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Selatan,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83820" marR="224790">
                        <a:lnSpc>
                          <a:spcPct val="103400"/>
                        </a:lnSpc>
                        <a:spcBef>
                          <a:spcPts val="345"/>
                        </a:spcBef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Jepang.</a:t>
                      </a:r>
                      <a:r>
                        <a:rPr sz="1750" spc="-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Amerika </a:t>
                      </a:r>
                      <a:r>
                        <a:rPr sz="1750" spc="-60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Serikat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T w="9525">
                      <a:solidFill>
                        <a:srgbClr val="7C60A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055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15-22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T w="9525">
                      <a:solidFill>
                        <a:srgbClr val="7C60A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055"/>
                        </a:lnSpc>
                      </a:pPr>
                      <a:r>
                        <a:rPr sz="1750" spc="-45" dirty="0">
                          <a:latin typeface="Malgun Gothic"/>
                          <a:cs typeface="Malgun Gothic"/>
                        </a:rPr>
                        <a:t>Tanpa</a:t>
                      </a:r>
                      <a:r>
                        <a:rPr sz="1750" spc="-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batas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T w="9525">
                      <a:solidFill>
                        <a:srgbClr val="7C60A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55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25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C/60%RH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7C60A0"/>
                      </a:solidFill>
                      <a:prstDash val="solid"/>
                    </a:lnL>
                    <a:lnR w="9525">
                      <a:solidFill>
                        <a:srgbClr val="7C60A0"/>
                      </a:solidFill>
                      <a:prstDash val="solid"/>
                    </a:lnR>
                    <a:lnT w="9525">
                      <a:solidFill>
                        <a:srgbClr val="7C60A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79">
                <a:tc>
                  <a:txBody>
                    <a:bodyPr/>
                    <a:lstStyle/>
                    <a:p>
                      <a:pPr marL="78740">
                        <a:lnSpc>
                          <a:spcPts val="1960"/>
                        </a:lnSpc>
                      </a:pPr>
                      <a:r>
                        <a:rPr sz="1750" b="1" spc="-10" dirty="0">
                          <a:latin typeface="Malgun Gothic"/>
                          <a:cs typeface="Malgun Gothic"/>
                        </a:rPr>
                        <a:t>III.Panas</a:t>
                      </a:r>
                      <a:r>
                        <a:rPr sz="1750" b="1" spc="-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dan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5" dirty="0">
                          <a:latin typeface="Malgun Gothic"/>
                          <a:cs typeface="Malgun Gothic"/>
                        </a:rPr>
                        <a:t>kering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960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Sahara,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Arab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Saudi,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Australia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039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&gt;22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039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&lt;60%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39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30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C/35%RH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636">
                <a:tc>
                  <a:txBody>
                    <a:bodyPr/>
                    <a:lstStyle/>
                    <a:p>
                      <a:pPr marL="78740">
                        <a:lnSpc>
                          <a:spcPts val="1970"/>
                        </a:lnSpc>
                      </a:pPr>
                      <a:r>
                        <a:rPr sz="1750" b="1" spc="-35" dirty="0">
                          <a:latin typeface="Malgun Gothic"/>
                          <a:cs typeface="Malgun Gothic"/>
                        </a:rPr>
                        <a:t>IV.Panas</a:t>
                      </a:r>
                      <a:r>
                        <a:rPr sz="1750" b="1" spc="-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b="1" spc="-10" dirty="0">
                          <a:latin typeface="Malgun Gothic"/>
                          <a:cs typeface="Malgun Gothic"/>
                        </a:rPr>
                        <a:t>dan </a:t>
                      </a:r>
                      <a:r>
                        <a:rPr sz="1750" b="1" dirty="0">
                          <a:latin typeface="Malgun Gothic"/>
                          <a:cs typeface="Malgun Gothic"/>
                        </a:rPr>
                        <a:t>l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10" dirty="0">
                          <a:latin typeface="Malgun Gothic"/>
                          <a:cs typeface="Malgun Gothic"/>
                        </a:rPr>
                        <a:t>embab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970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Afrika</a:t>
                      </a:r>
                      <a:r>
                        <a:rPr sz="1750" spc="-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35" dirty="0">
                          <a:latin typeface="Malgun Gothic"/>
                          <a:cs typeface="Malgun Gothic"/>
                        </a:rPr>
                        <a:t>Tengah,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83820" marR="868044">
                        <a:lnSpc>
                          <a:spcPct val="120000"/>
                        </a:lnSpc>
                      </a:pPr>
                      <a:r>
                        <a:rPr sz="1750" dirty="0">
                          <a:latin typeface="Malgun Gothic"/>
                          <a:cs typeface="Malgun Gothic"/>
                        </a:rPr>
                        <a:t>I</a:t>
                      </a:r>
                      <a:r>
                        <a:rPr sz="1750" spc="-15" dirty="0">
                          <a:latin typeface="Malgun Gothic"/>
                          <a:cs typeface="Malgun Gothic"/>
                        </a:rPr>
                        <a:t>n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d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on</a:t>
                      </a:r>
                      <a:r>
                        <a:rPr sz="1750" spc="-10" dirty="0">
                          <a:latin typeface="Malgun Gothic"/>
                          <a:cs typeface="Malgun Gothic"/>
                        </a:rPr>
                        <a:t>es</a:t>
                      </a:r>
                      <a:r>
                        <a:rPr sz="1750" spc="5" dirty="0">
                          <a:latin typeface="Malgun Gothic"/>
                          <a:cs typeface="Malgun Gothic"/>
                        </a:rPr>
                        <a:t>i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a, 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Filipina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055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&gt;22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70"/>
                        </a:lnSpc>
                      </a:pPr>
                      <a:r>
                        <a:rPr sz="1750" dirty="0">
                          <a:latin typeface="Malgun Gothic"/>
                          <a:cs typeface="Malgun Gothic"/>
                        </a:rPr>
                        <a:t>&lt;</a:t>
                      </a:r>
                      <a:r>
                        <a:rPr sz="1750" spc="-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atau</a:t>
                      </a:r>
                      <a:r>
                        <a:rPr sz="17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=</a:t>
                      </a:r>
                      <a:r>
                        <a:rPr sz="1750" spc="-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750" dirty="0">
                          <a:latin typeface="Malgun Gothic"/>
                          <a:cs typeface="Malgun Gothic"/>
                        </a:rPr>
                        <a:t>6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0%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55"/>
                        </a:lnSpc>
                      </a:pPr>
                      <a:r>
                        <a:rPr sz="1750" spc="-5" dirty="0">
                          <a:latin typeface="Malgun Gothic"/>
                          <a:cs typeface="Malgun Gothic"/>
                        </a:rPr>
                        <a:t>30</a:t>
                      </a:r>
                      <a:r>
                        <a:rPr sz="900" spc="-5" dirty="0"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750" spc="-5" dirty="0">
                          <a:latin typeface="Malgun Gothic"/>
                          <a:cs typeface="Malgun Gothic"/>
                        </a:rPr>
                        <a:t>C/70%RH</a:t>
                      </a:r>
                      <a:endParaRPr sz="17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8" y="4344422"/>
            <a:ext cx="4848225" cy="11811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15"/>
              </a:spcBef>
            </a:pPr>
            <a:r>
              <a:rPr sz="2100" spc="-5" dirty="0">
                <a:latin typeface="Malgun Gothic"/>
                <a:cs typeface="Malgun Gothic"/>
              </a:rPr>
              <a:t>Berapakah:</a:t>
            </a:r>
            <a:endParaRPr sz="2100">
              <a:latin typeface="Malgun Gothic"/>
              <a:cs typeface="Malgun Gothic"/>
            </a:endParaRPr>
          </a:p>
          <a:p>
            <a:pPr marL="331470" indent="-293370">
              <a:lnSpc>
                <a:spcPct val="100000"/>
              </a:lnSpc>
              <a:spcBef>
                <a:spcPts val="515"/>
              </a:spcBef>
              <a:buAutoNum type="alphaLcPeriod"/>
              <a:tabLst>
                <a:tab pos="331470" algn="l"/>
              </a:tabLst>
            </a:pPr>
            <a:r>
              <a:rPr sz="2100" spc="-10" dirty="0">
                <a:latin typeface="Malgun Gothic"/>
                <a:cs typeface="Malgun Gothic"/>
              </a:rPr>
              <a:t>Ea</a:t>
            </a:r>
            <a:r>
              <a:rPr sz="2100" spc="-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?</a:t>
            </a:r>
            <a:endParaRPr sz="2100">
              <a:latin typeface="Malgun Gothic"/>
              <a:cs typeface="Malgun Gothic"/>
            </a:endParaRPr>
          </a:p>
          <a:p>
            <a:pPr marL="349885" indent="-312420">
              <a:lnSpc>
                <a:spcPct val="100000"/>
              </a:lnSpc>
              <a:spcBef>
                <a:spcPts val="505"/>
              </a:spcBef>
              <a:buAutoNum type="alphaLcPeriod"/>
              <a:tabLst>
                <a:tab pos="350520" algn="l"/>
              </a:tabLst>
            </a:pPr>
            <a:r>
              <a:rPr sz="2100" spc="-5" dirty="0">
                <a:latin typeface="Malgun Gothic"/>
                <a:cs typeface="Malgun Gothic"/>
              </a:rPr>
              <a:t>Calculate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at </a:t>
            </a:r>
            <a:r>
              <a:rPr sz="2100" spc="-10" dirty="0">
                <a:latin typeface="Malgun Gothic"/>
                <a:cs typeface="Malgun Gothic"/>
              </a:rPr>
              <a:t>25</a:t>
            </a:r>
            <a:r>
              <a:rPr sz="2100" spc="-15" baseline="25793" dirty="0">
                <a:latin typeface="Malgun Gothic"/>
                <a:cs typeface="Malgun Gothic"/>
              </a:rPr>
              <a:t>o</a:t>
            </a:r>
            <a:r>
              <a:rPr sz="2100" spc="-10" dirty="0">
                <a:latin typeface="Malgun Gothic"/>
                <a:cs typeface="Malgun Gothic"/>
              </a:rPr>
              <a:t>C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and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the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5" dirty="0">
                <a:latin typeface="Malgun Gothic"/>
                <a:cs typeface="Malgun Gothic"/>
              </a:rPr>
              <a:t>shelf-life</a:t>
            </a:r>
            <a:endParaRPr sz="21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578" y="1439691"/>
            <a:ext cx="961834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595959"/>
                </a:solidFill>
                <a:latin typeface="Malgun Gothic"/>
                <a:cs typeface="Malgun Gothic"/>
              </a:rPr>
              <a:t>CONTOH</a:t>
            </a:r>
            <a:r>
              <a:rPr sz="2100" b="1" spc="-50" dirty="0">
                <a:solidFill>
                  <a:srgbClr val="595959"/>
                </a:solidFill>
                <a:latin typeface="Malgun Gothic"/>
                <a:cs typeface="Malgun Gothic"/>
              </a:rPr>
              <a:t> </a:t>
            </a:r>
            <a:r>
              <a:rPr sz="2100" b="1" spc="-10" dirty="0">
                <a:solidFill>
                  <a:srgbClr val="595959"/>
                </a:solidFill>
                <a:latin typeface="Malgun Gothic"/>
                <a:cs typeface="Malgun Gothic"/>
              </a:rPr>
              <a:t>SOAL</a:t>
            </a:r>
            <a:endParaRPr sz="2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Malgun Gothic"/>
                <a:cs typeface="Malgun Gothic"/>
              </a:rPr>
              <a:t>1.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The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rate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constant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(k)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for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degradation</a:t>
            </a:r>
            <a:r>
              <a:rPr sz="2100" spc="65" dirty="0">
                <a:latin typeface="Malgun Gothic"/>
                <a:cs typeface="Malgun Gothic"/>
              </a:rPr>
              <a:t> </a:t>
            </a:r>
            <a:r>
              <a:rPr sz="2100" spc="-25" dirty="0">
                <a:latin typeface="Malgun Gothic"/>
                <a:cs typeface="Malgun Gothic"/>
              </a:rPr>
              <a:t>of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5-fluorouracil</a:t>
            </a:r>
            <a:r>
              <a:rPr sz="2100" spc="5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at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pH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9.90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as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follows.</a:t>
            </a:r>
            <a:endParaRPr sz="21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3168" y="2773680"/>
            <a:ext cx="7139940" cy="1312545"/>
            <a:chOff x="963168" y="2773680"/>
            <a:chExt cx="7139940" cy="1312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4" y="2779775"/>
              <a:ext cx="7127748" cy="1299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33900" y="2773680"/>
              <a:ext cx="0" cy="1312545"/>
            </a:xfrm>
            <a:custGeom>
              <a:avLst/>
              <a:gdLst/>
              <a:ahLst/>
              <a:cxnLst/>
              <a:rect l="l" t="t" r="r" b="b"/>
              <a:pathLst>
                <a:path h="1312545">
                  <a:moveTo>
                    <a:pt x="0" y="0"/>
                  </a:moveTo>
                  <a:lnTo>
                    <a:pt x="0" y="1312163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3168" y="3104388"/>
              <a:ext cx="7139940" cy="0"/>
            </a:xfrm>
            <a:custGeom>
              <a:avLst/>
              <a:gdLst/>
              <a:ahLst/>
              <a:cxnLst/>
              <a:rect l="l" t="t" r="r" b="b"/>
              <a:pathLst>
                <a:path w="7139940">
                  <a:moveTo>
                    <a:pt x="0" y="0"/>
                  </a:moveTo>
                  <a:lnTo>
                    <a:pt x="713993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3168" y="2773680"/>
              <a:ext cx="7139940" cy="1312545"/>
            </a:xfrm>
            <a:custGeom>
              <a:avLst/>
              <a:gdLst/>
              <a:ahLst/>
              <a:cxnLst/>
              <a:rect l="l" t="t" r="r" b="b"/>
              <a:pathLst>
                <a:path w="7139940" h="1312545">
                  <a:moveTo>
                    <a:pt x="0" y="655319"/>
                  </a:moveTo>
                  <a:lnTo>
                    <a:pt x="7139939" y="655319"/>
                  </a:lnTo>
                </a:path>
                <a:path w="7139940" h="1312545">
                  <a:moveTo>
                    <a:pt x="0" y="981455"/>
                  </a:moveTo>
                  <a:lnTo>
                    <a:pt x="7139939" y="981455"/>
                  </a:lnTo>
                </a:path>
                <a:path w="7139940" h="1312545">
                  <a:moveTo>
                    <a:pt x="6095" y="0"/>
                  </a:moveTo>
                  <a:lnTo>
                    <a:pt x="6095" y="1312163"/>
                  </a:lnTo>
                </a:path>
                <a:path w="7139940" h="1312545">
                  <a:moveTo>
                    <a:pt x="7133844" y="0"/>
                  </a:moveTo>
                  <a:lnTo>
                    <a:pt x="7133844" y="1312163"/>
                  </a:lnTo>
                </a:path>
                <a:path w="7139940" h="1312545">
                  <a:moveTo>
                    <a:pt x="0" y="6095"/>
                  </a:moveTo>
                  <a:lnTo>
                    <a:pt x="7139939" y="6095"/>
                  </a:lnTo>
                </a:path>
                <a:path w="7139940" h="1312545">
                  <a:moveTo>
                    <a:pt x="0" y="1306067"/>
                  </a:moveTo>
                  <a:lnTo>
                    <a:pt x="7139939" y="1306067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46610" y="2752717"/>
          <a:ext cx="4714875" cy="1333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645">
                <a:tc>
                  <a:txBody>
                    <a:bodyPr/>
                    <a:lstStyle/>
                    <a:p>
                      <a:pPr marR="119761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550" b="1" spc="-2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Temp</a:t>
                      </a:r>
                      <a:r>
                        <a:rPr sz="1550" b="1" spc="-6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sz="1575" b="1" spc="15" baseline="47619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o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C)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120523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550" b="1" spc="2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K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(sec</a:t>
                      </a:r>
                      <a:r>
                        <a:rPr sz="1575" b="1" spc="7" baseline="23809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-1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)(10</a:t>
                      </a:r>
                      <a:r>
                        <a:rPr sz="1575" b="1" spc="7" baseline="31746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6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marR="11982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60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120332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0.118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marR="11982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70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20586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0.32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31">
                <a:tc>
                  <a:txBody>
                    <a:bodyPr/>
                    <a:lstStyle/>
                    <a:p>
                      <a:pPr marR="11982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spc="15" dirty="0">
                          <a:latin typeface="Malgun Gothic"/>
                          <a:cs typeface="Malgun Gothic"/>
                        </a:rPr>
                        <a:t>80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120586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spc="10" dirty="0">
                          <a:latin typeface="Malgun Gothic"/>
                          <a:cs typeface="Malgun Gothic"/>
                        </a:rPr>
                        <a:t>0.96</a:t>
                      </a:r>
                      <a:endParaRPr sz="155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280" y="2139333"/>
            <a:ext cx="6670675" cy="34893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75920" indent="-300355">
              <a:lnSpc>
                <a:spcPct val="100000"/>
              </a:lnSpc>
              <a:spcBef>
                <a:spcPts val="615"/>
              </a:spcBef>
              <a:buFont typeface="Microsoft Sans Serif"/>
              <a:buChar char="•"/>
              <a:tabLst>
                <a:tab pos="375920" algn="l"/>
                <a:tab pos="376555" algn="l"/>
              </a:tabLst>
            </a:pPr>
            <a:r>
              <a:rPr sz="2100" spc="-5" dirty="0">
                <a:latin typeface="Malgun Gothic"/>
                <a:cs typeface="Malgun Gothic"/>
              </a:rPr>
              <a:t>Jawab:</a:t>
            </a:r>
            <a:endParaRPr sz="2100">
              <a:latin typeface="Malgun Gothic"/>
              <a:cs typeface="Malgun Gothic"/>
            </a:endParaRPr>
          </a:p>
          <a:p>
            <a:pPr marL="76200">
              <a:lnSpc>
                <a:spcPct val="100000"/>
              </a:lnSpc>
              <a:spcBef>
                <a:spcPts val="515"/>
              </a:spcBef>
              <a:tabLst>
                <a:tab pos="881380" algn="l"/>
                <a:tab pos="1257300" algn="l"/>
                <a:tab pos="2105660" algn="l"/>
                <a:tab pos="2404110" algn="l"/>
              </a:tabLst>
            </a:pPr>
            <a:r>
              <a:rPr sz="2100" dirty="0">
                <a:latin typeface="Malgun Gothic"/>
                <a:cs typeface="Malgun Gothic"/>
              </a:rPr>
              <a:t>log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	=	log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A	-	</a:t>
            </a:r>
            <a:r>
              <a:rPr sz="2100" spc="-5" dirty="0">
                <a:latin typeface="Malgun Gothic"/>
                <a:cs typeface="Malgun Gothic"/>
              </a:rPr>
              <a:t>(Ea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2.303R)(1/T)</a:t>
            </a:r>
            <a:endParaRPr sz="2100">
              <a:latin typeface="Malgun Gothic"/>
              <a:cs typeface="Malgun Gothic"/>
            </a:endParaRPr>
          </a:p>
          <a:p>
            <a:pPr marL="369570" indent="-293370">
              <a:lnSpc>
                <a:spcPct val="100000"/>
              </a:lnSpc>
              <a:spcBef>
                <a:spcPts val="505"/>
              </a:spcBef>
              <a:buAutoNum type="alphaLcPeriod"/>
              <a:tabLst>
                <a:tab pos="369570" algn="l"/>
              </a:tabLst>
            </a:pPr>
            <a:r>
              <a:rPr sz="2100" spc="-15" dirty="0">
                <a:latin typeface="Malgun Gothic"/>
                <a:cs typeface="Malgun Gothic"/>
              </a:rPr>
              <a:t>from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the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Arrhenius</a:t>
            </a:r>
            <a:r>
              <a:rPr sz="2100" spc="2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plot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icrosoft Yi Baiti"/>
                <a:cs typeface="Microsoft Yi Baiti"/>
              </a:rPr>
              <a:t></a:t>
            </a:r>
            <a:r>
              <a:rPr sz="2100" spc="-10" dirty="0">
                <a:latin typeface="Malgun Gothic"/>
                <a:cs typeface="Malgun Gothic"/>
              </a:rPr>
              <a:t>the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slope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-</a:t>
            </a:r>
            <a:r>
              <a:rPr sz="2100" spc="-5" dirty="0">
                <a:latin typeface="Malgun Gothic"/>
                <a:cs typeface="Malgun Gothic"/>
              </a:rPr>
              <a:t> 5.35</a:t>
            </a:r>
            <a:r>
              <a:rPr sz="2100" spc="3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2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–3</a:t>
            </a:r>
            <a:endParaRPr sz="2100" baseline="25793">
              <a:latin typeface="Malgun Gothic"/>
              <a:cs typeface="Malgun Gothic"/>
            </a:endParaRPr>
          </a:p>
          <a:p>
            <a:pPr marL="359410">
              <a:lnSpc>
                <a:spcPct val="100000"/>
              </a:lnSpc>
              <a:spcBef>
                <a:spcPts val="515"/>
              </a:spcBef>
              <a:tabLst>
                <a:tab pos="2231390" algn="l"/>
                <a:tab pos="2607310" algn="l"/>
              </a:tabLst>
            </a:pPr>
            <a:r>
              <a:rPr sz="2100" dirty="0">
                <a:latin typeface="Malgun Gothic"/>
                <a:cs typeface="Malgun Gothic"/>
              </a:rPr>
              <a:t>-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Ea /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2.303</a:t>
            </a:r>
            <a:r>
              <a:rPr sz="2100" spc="4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R	=	-</a:t>
            </a:r>
            <a:r>
              <a:rPr sz="2100" spc="-10" dirty="0">
                <a:latin typeface="Malgun Gothic"/>
                <a:cs typeface="Malgun Gothic"/>
              </a:rPr>
              <a:t> 5.35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-7" baseline="25793" dirty="0">
                <a:latin typeface="Malgun Gothic"/>
                <a:cs typeface="Malgun Gothic"/>
              </a:rPr>
              <a:t>–3</a:t>
            </a:r>
            <a:endParaRPr sz="2100" baseline="25793">
              <a:latin typeface="Malgun Gothic"/>
              <a:cs typeface="Malgun Gothic"/>
            </a:endParaRPr>
          </a:p>
          <a:p>
            <a:pPr marL="1400175">
              <a:lnSpc>
                <a:spcPct val="100000"/>
              </a:lnSpc>
              <a:spcBef>
                <a:spcPts val="490"/>
              </a:spcBef>
              <a:tabLst>
                <a:tab pos="2223770" algn="l"/>
                <a:tab pos="2602230" algn="l"/>
              </a:tabLst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2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Ea	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0" dirty="0">
                <a:latin typeface="Malgun Gothic"/>
                <a:cs typeface="Malgun Gothic"/>
              </a:rPr>
              <a:t>24.5</a:t>
            </a:r>
            <a:r>
              <a:rPr sz="2100" spc="-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kcal/mol</a:t>
            </a:r>
            <a:endParaRPr sz="2100">
              <a:latin typeface="Malgun Gothic"/>
              <a:cs typeface="Malgun Gothic"/>
            </a:endParaRPr>
          </a:p>
          <a:p>
            <a:pPr marL="76200" marR="1463675">
              <a:lnSpc>
                <a:spcPct val="120000"/>
              </a:lnSpc>
              <a:spcBef>
                <a:spcPts val="25"/>
              </a:spcBef>
              <a:buAutoNum type="alphaLcPeriod" startAt="2"/>
              <a:tabLst>
                <a:tab pos="388620" algn="l"/>
                <a:tab pos="2162175" algn="l"/>
              </a:tabLst>
            </a:pPr>
            <a:r>
              <a:rPr sz="2100" spc="-5" dirty="0">
                <a:latin typeface="Malgun Gothic"/>
                <a:cs typeface="Malgun Gothic"/>
              </a:rPr>
              <a:t>extrapolation</a:t>
            </a:r>
            <a:r>
              <a:rPr sz="2100" spc="30" dirty="0">
                <a:latin typeface="Malgun Gothic"/>
                <a:cs typeface="Malgun Gothic"/>
              </a:rPr>
              <a:t> </a:t>
            </a:r>
            <a:r>
              <a:rPr sz="2100" spc="-20" dirty="0">
                <a:latin typeface="Malgun Gothic"/>
                <a:cs typeface="Malgun Gothic"/>
              </a:rPr>
              <a:t>to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temperature</a:t>
            </a:r>
            <a:r>
              <a:rPr sz="210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of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25</a:t>
            </a:r>
            <a:r>
              <a:rPr sz="2100" spc="-15" baseline="25793" dirty="0">
                <a:latin typeface="Malgun Gothic"/>
                <a:cs typeface="Malgun Gothic"/>
              </a:rPr>
              <a:t>o</a:t>
            </a:r>
            <a:r>
              <a:rPr sz="2100" spc="-10" dirty="0">
                <a:latin typeface="Malgun Gothic"/>
                <a:cs typeface="Malgun Gothic"/>
              </a:rPr>
              <a:t>C: 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log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k</a:t>
            </a:r>
            <a:r>
              <a:rPr sz="2100" spc="-7" baseline="-19841" dirty="0">
                <a:latin typeface="Malgun Gothic"/>
                <a:cs typeface="Malgun Gothic"/>
              </a:rPr>
              <a:t>25</a:t>
            </a:r>
            <a:r>
              <a:rPr sz="2100" spc="390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-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8.86	</a:t>
            </a:r>
            <a:r>
              <a:rPr sz="2100" spc="-30" dirty="0">
                <a:latin typeface="Microsoft Yi Baiti"/>
                <a:cs typeface="Microsoft Yi Baiti"/>
              </a:rPr>
              <a:t></a:t>
            </a:r>
            <a:r>
              <a:rPr sz="2100" spc="-195" dirty="0">
                <a:latin typeface="Microsoft Yi Baiti"/>
                <a:cs typeface="Microsoft Yi Baiti"/>
              </a:rPr>
              <a:t> </a:t>
            </a:r>
            <a:r>
              <a:rPr sz="2100" dirty="0">
                <a:latin typeface="Malgun Gothic"/>
                <a:cs typeface="Malgun Gothic"/>
              </a:rPr>
              <a:t>k</a:t>
            </a:r>
            <a:r>
              <a:rPr sz="2100" baseline="-19841" dirty="0">
                <a:latin typeface="Malgun Gothic"/>
                <a:cs typeface="Malgun Gothic"/>
              </a:rPr>
              <a:t>25</a:t>
            </a:r>
            <a:r>
              <a:rPr sz="2100" spc="36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</a:t>
            </a:r>
            <a:r>
              <a:rPr sz="2100" spc="5" dirty="0">
                <a:latin typeface="Malgun Gothic"/>
                <a:cs typeface="Malgun Gothic"/>
              </a:rPr>
              <a:t> </a:t>
            </a:r>
            <a:r>
              <a:rPr sz="2100" spc="-10" dirty="0">
                <a:latin typeface="Malgun Gothic"/>
                <a:cs typeface="Malgun Gothic"/>
              </a:rPr>
              <a:t>1.38</a:t>
            </a:r>
            <a:r>
              <a:rPr sz="2100" spc="2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5" dirty="0">
                <a:latin typeface="Malgun Gothic"/>
                <a:cs typeface="Malgun Gothic"/>
              </a:rPr>
              <a:t> 10</a:t>
            </a:r>
            <a:r>
              <a:rPr sz="2100" spc="-7" baseline="25793" dirty="0">
                <a:latin typeface="Malgun Gothic"/>
                <a:cs typeface="Malgun Gothic"/>
              </a:rPr>
              <a:t>–9</a:t>
            </a:r>
            <a:r>
              <a:rPr sz="2100" spc="397" baseline="25793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sec</a:t>
            </a:r>
            <a:r>
              <a:rPr sz="2100" baseline="25793" dirty="0">
                <a:latin typeface="Malgun Gothic"/>
                <a:cs typeface="Malgun Gothic"/>
              </a:rPr>
              <a:t>–1</a:t>
            </a:r>
            <a:endParaRPr sz="2100" baseline="25793">
              <a:latin typeface="Malgun Gothic"/>
              <a:cs typeface="Malgun Gothic"/>
            </a:endParaRPr>
          </a:p>
          <a:p>
            <a:pPr marL="927735">
              <a:lnSpc>
                <a:spcPct val="100000"/>
              </a:lnSpc>
              <a:spcBef>
                <a:spcPts val="515"/>
              </a:spcBef>
              <a:tabLst>
                <a:tab pos="1687830" algn="l"/>
                <a:tab pos="3050540" algn="l"/>
                <a:tab pos="3429635" algn="l"/>
              </a:tabLst>
            </a:pPr>
            <a:r>
              <a:rPr sz="2100" spc="-5" dirty="0">
                <a:latin typeface="Malgun Gothic"/>
                <a:cs typeface="Malgun Gothic"/>
              </a:rPr>
              <a:t>t</a:t>
            </a:r>
            <a:r>
              <a:rPr sz="2100" spc="-7" baseline="-19841" dirty="0">
                <a:latin typeface="Malgun Gothic"/>
                <a:cs typeface="Malgun Gothic"/>
              </a:rPr>
              <a:t>90</a:t>
            </a:r>
            <a:r>
              <a:rPr sz="2100" spc="397" baseline="-19841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=	</a:t>
            </a:r>
            <a:r>
              <a:rPr sz="2100" spc="-10" dirty="0">
                <a:latin typeface="Malgun Gothic"/>
                <a:cs typeface="Malgun Gothic"/>
              </a:rPr>
              <a:t>0.105</a:t>
            </a:r>
            <a:r>
              <a:rPr sz="2100" spc="5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/</a:t>
            </a:r>
            <a:r>
              <a:rPr sz="2100" spc="10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k	=	</a:t>
            </a:r>
            <a:r>
              <a:rPr sz="2100" spc="-10" dirty="0">
                <a:latin typeface="Malgun Gothic"/>
                <a:cs typeface="Malgun Gothic"/>
              </a:rPr>
              <a:t>7.6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x</a:t>
            </a:r>
            <a:r>
              <a:rPr sz="2100" spc="-30" dirty="0">
                <a:latin typeface="Malgun Gothic"/>
                <a:cs typeface="Malgun Gothic"/>
              </a:rPr>
              <a:t> </a:t>
            </a:r>
            <a:r>
              <a:rPr sz="2100" spc="-5" dirty="0">
                <a:latin typeface="Malgun Gothic"/>
                <a:cs typeface="Malgun Gothic"/>
              </a:rPr>
              <a:t>10</a:t>
            </a:r>
            <a:r>
              <a:rPr sz="2100" spc="1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7</a:t>
            </a:r>
            <a:r>
              <a:rPr sz="2100" spc="-5" dirty="0">
                <a:latin typeface="Malgun Gothic"/>
                <a:cs typeface="Malgun Gothic"/>
              </a:rPr>
              <a:t> </a:t>
            </a:r>
            <a:r>
              <a:rPr sz="2100" dirty="0">
                <a:latin typeface="Malgun Gothic"/>
                <a:cs typeface="Malgun Gothic"/>
              </a:rPr>
              <a:t>sec</a:t>
            </a:r>
            <a:endParaRPr sz="2100">
              <a:latin typeface="Malgun Gothic"/>
              <a:cs typeface="Malgun Gothic"/>
            </a:endParaRPr>
          </a:p>
          <a:p>
            <a:pPr marL="927735">
              <a:lnSpc>
                <a:spcPct val="100000"/>
              </a:lnSpc>
              <a:spcBef>
                <a:spcPts val="505"/>
              </a:spcBef>
            </a:pPr>
            <a:r>
              <a:rPr sz="2100" b="1" spc="-5" dirty="0">
                <a:latin typeface="Malgun Gothic"/>
                <a:cs typeface="Malgun Gothic"/>
              </a:rPr>
              <a:t>t</a:t>
            </a:r>
            <a:r>
              <a:rPr sz="2100" b="1" spc="-7" baseline="-19841" dirty="0">
                <a:latin typeface="Malgun Gothic"/>
                <a:cs typeface="Malgun Gothic"/>
              </a:rPr>
              <a:t>90</a:t>
            </a:r>
            <a:r>
              <a:rPr sz="2100" b="1" spc="352" baseline="-19841" dirty="0">
                <a:latin typeface="Malgun Gothic"/>
                <a:cs typeface="Malgun Gothic"/>
              </a:rPr>
              <a:t> </a:t>
            </a:r>
            <a:r>
              <a:rPr sz="2100" b="1" dirty="0">
                <a:latin typeface="Malgun Gothic"/>
                <a:cs typeface="Malgun Gothic"/>
              </a:rPr>
              <a:t>=</a:t>
            </a:r>
            <a:r>
              <a:rPr sz="2100" b="1" spc="-20" dirty="0">
                <a:latin typeface="Malgun Gothic"/>
                <a:cs typeface="Malgun Gothic"/>
              </a:rPr>
              <a:t> </a:t>
            </a:r>
            <a:r>
              <a:rPr sz="2100" b="1" spc="-5" dirty="0">
                <a:latin typeface="Malgun Gothic"/>
                <a:cs typeface="Malgun Gothic"/>
              </a:rPr>
              <a:t>2.4</a:t>
            </a:r>
            <a:r>
              <a:rPr sz="2100" b="1" dirty="0">
                <a:latin typeface="Malgun Gothic"/>
                <a:cs typeface="Malgun Gothic"/>
              </a:rPr>
              <a:t> </a:t>
            </a:r>
            <a:r>
              <a:rPr sz="2100" b="1" spc="-10" dirty="0">
                <a:latin typeface="Malgun Gothic"/>
                <a:cs typeface="Malgun Gothic"/>
              </a:rPr>
              <a:t>years</a:t>
            </a:r>
            <a:endParaRPr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2617</Words>
  <Application>Microsoft Office PowerPoint</Application>
  <PresentationFormat>Custom</PresentationFormat>
  <Paragraphs>384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Malgun Gothic</vt:lpstr>
      <vt:lpstr>Arial</vt:lpstr>
      <vt:lpstr>Calibri</vt:lpstr>
      <vt:lpstr>Cambria</vt:lpstr>
      <vt:lpstr>Comic Sans MS</vt:lpstr>
      <vt:lpstr>Microsoft Sans Serif</vt:lpstr>
      <vt:lpstr>Microsoft Yi Baiti</vt:lpstr>
      <vt:lpstr>Times New Roman</vt:lpstr>
      <vt:lpstr>Wingdings</vt:lpstr>
      <vt:lpstr>Office Theme</vt:lpstr>
      <vt:lpstr>PowerPoint Presentation</vt:lpstr>
      <vt:lpstr>PowerPoint Presentation</vt:lpstr>
      <vt:lpstr>CAPAIAN PEMBELAJARAN</vt:lpstr>
      <vt:lpstr>OUTLINE</vt:lpstr>
      <vt:lpstr>PENGARUH SUHU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KALKULASI HARGA Q10</vt:lpstr>
      <vt:lpstr>PowerPoint Presentation</vt:lpstr>
      <vt:lpstr>PowerPoint Presentation</vt:lpstr>
      <vt:lpstr>Jawab:  a.</vt:lpstr>
      <vt:lpstr>PowerPoint Presentation</vt:lpstr>
      <vt:lpstr>Metode Perkiraan “shelf-life” karena Perubahan Suhu  t90 t90</vt:lpstr>
      <vt:lpstr>Contoh soal:</vt:lpstr>
      <vt:lpstr>2. Produk obat dengan t90 = 1 (satu) tahun pada 5oC. Obat itu disimpan dal  am suhu kamar (25oC) selama 1(satu) bulan. Bila obat itu dikembalikan ke d  alam refrigerator (5oC), berapa t90 ?</vt:lpstr>
      <vt:lpstr>PowerPoint Presentation</vt:lpstr>
      <vt:lpstr>PENGARUH MEDIA  PELARUT</vt:lpstr>
      <vt:lpstr>RT K* CACB γAγB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Solven yang biasa dipakai dan polaritasnya</vt:lpstr>
      <vt:lpstr>PowerPoint Presentation</vt:lpstr>
      <vt:lpstr>PowerPoint Presentation</vt:lpstr>
      <vt:lpstr>Influence of solvents on rate constants</vt:lpstr>
      <vt:lpstr>PowerPoint Presentation</vt:lpstr>
      <vt:lpstr>PowerPoint Presentation</vt:lpstr>
      <vt:lpstr>PowerPoint Presentation</vt:lpstr>
      <vt:lpstr>PowerPoint Presentation</vt:lpstr>
      <vt:lpstr>PENGARUH KATALISIS</vt:lpstr>
      <vt:lpstr>PENGARUH KATALISIS</vt:lpstr>
      <vt:lpstr>PENGARUH KATALISIS</vt:lpstr>
      <vt:lpstr>PENGARUH KATALISIS</vt:lpstr>
      <vt:lpstr>PENGARUH KATALISIS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PENGARUH pH</vt:lpstr>
      <vt:lpstr>PowerPoint Presentation</vt:lpstr>
      <vt:lpstr>PENGARUH pH</vt:lpstr>
      <vt:lpstr>PENGARUH pH</vt:lpstr>
      <vt:lpstr>PENGARUH pH</vt:lpstr>
      <vt:lpstr>PENGARUH pH</vt:lpstr>
      <vt:lpstr>PENGARUH 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STABILITAS OBAT 2</dc:title>
  <dc:creator>DELL</dc:creator>
  <cp:lastModifiedBy>Dyani Primasari Sukamdi</cp:lastModifiedBy>
  <cp:revision>4</cp:revision>
  <dcterms:created xsi:type="dcterms:W3CDTF">2023-11-07T08:05:05Z</dcterms:created>
  <dcterms:modified xsi:type="dcterms:W3CDTF">2024-11-13T02:51:56Z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2020-11-02T00:00:00Z</vt:filetime>
  </property>
  <property fmtid="{D5CDD505-2E9C-101B-9397-08002B2CF9AE}" pid="3" name="LastSaved">
    <vt:filetime>2023-11-07T00:00:00Z</vt:filetime>
  </property>
</Properties>
</file>