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20"/>
  </p:notesMasterIdLst>
  <p:sldIdLst>
    <p:sldId id="256" r:id="rId3"/>
    <p:sldId id="304" r:id="rId4"/>
    <p:sldId id="258" r:id="rId5"/>
    <p:sldId id="260" r:id="rId6"/>
    <p:sldId id="315" r:id="rId7"/>
    <p:sldId id="262" r:id="rId8"/>
    <p:sldId id="263" r:id="rId9"/>
    <p:sldId id="305" r:id="rId10"/>
    <p:sldId id="308" r:id="rId11"/>
    <p:sldId id="306" r:id="rId12"/>
    <p:sldId id="261" r:id="rId13"/>
    <p:sldId id="316" r:id="rId14"/>
    <p:sldId id="317" r:id="rId15"/>
    <p:sldId id="318" r:id="rId16"/>
    <p:sldId id="319" r:id="rId17"/>
    <p:sldId id="265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7AE17-87CC-4FA5-8447-8055C5DE551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90AB6-9F69-43AC-B990-82888028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051A-823F-4FE5-8566-4C1FE41BD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7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912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78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972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951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91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1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6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8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79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ink/LECTURE%20TOPICS.pdf" TargetMode="External"/><Relationship Id="rId2" Type="http://schemas.openxmlformats.org/officeDocument/2006/relationships/hyperlink" Target="Link/SKILLS%20LABORATORY%20TOPICS.docx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FFE7BBE5-FE60-48D7-9EEC-CE04994F1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3" b="9326"/>
          <a:stretch/>
        </p:blipFill>
        <p:spPr>
          <a:xfrm>
            <a:off x="-3" y="47754"/>
            <a:ext cx="1607130" cy="911876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29A9160-1530-45DC-8452-A1E4EAF7194A}"/>
              </a:ext>
            </a:extLst>
          </p:cNvPr>
          <p:cNvSpPr txBox="1">
            <a:spLocks noChangeArrowheads="1"/>
          </p:cNvSpPr>
          <p:nvPr/>
        </p:nvSpPr>
        <p:spPr>
          <a:xfrm>
            <a:off x="3075709" y="152400"/>
            <a:ext cx="8956962" cy="1627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17600" b="1" dirty="0">
                <a:solidFill>
                  <a:srgbClr val="4EE0EA"/>
                </a:solidFill>
                <a:latin typeface="Calibri" panose="020F0502020204030204" pitchFamily="34" charset="0"/>
                <a:ea typeface="LiSu" pitchFamily="49" charset="-122"/>
                <a:sym typeface="MS PGothic" panose="020B0600070205080204" pitchFamily="34" charset="-128"/>
              </a:rPr>
              <a:t>PENGANTAR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id-ID" altLang="en-US" sz="12800" b="1" dirty="0">
                <a:latin typeface="Calibri" panose="020F0502020204030204" pitchFamily="34" charset="0"/>
                <a:ea typeface="LiSu" pitchFamily="49" charset="-122"/>
                <a:sym typeface="MS PGothic" panose="020B0600070205080204" pitchFamily="34" charset="-128"/>
              </a:rPr>
              <a:t>BLOK 23 </a:t>
            </a:r>
            <a:r>
              <a:rPr lang="en-US" altLang="en-US" sz="12800" b="1" dirty="0">
                <a:latin typeface="Calibri" panose="020F0502020204030204" pitchFamily="34" charset="0"/>
                <a:ea typeface="LiSu" pitchFamily="49" charset="-122"/>
                <a:sym typeface="MS PGothic" panose="020B0600070205080204" pitchFamily="34" charset="-128"/>
              </a:rPr>
              <a:t>KEGAWATDARURATAN DAN FORENSIK</a:t>
            </a:r>
            <a:endParaRPr lang="id-ID" altLang="en-US" sz="12800" b="1" dirty="0">
              <a:latin typeface="Calibri" panose="020F0502020204030204" pitchFamily="34" charset="0"/>
              <a:ea typeface="LiSu" pitchFamily="49" charset="-122"/>
              <a:sym typeface="MS PGothic" panose="020B0600070205080204" pitchFamily="34" charset="-128"/>
            </a:endParaRPr>
          </a:p>
          <a:p>
            <a:pPr>
              <a:buFontTx/>
              <a:buNone/>
            </a:pPr>
            <a:endParaRPr lang="id-ID" altLang="en-US" sz="3600" b="1" dirty="0">
              <a:latin typeface="Calibri" panose="020F0502020204030204" pitchFamily="34" charset="0"/>
              <a:ea typeface="LiSu" pitchFamily="49" charset="-122"/>
              <a:sym typeface="MS PGothic" panose="020B0600070205080204" pitchFamily="34" charset="-128"/>
            </a:endParaRPr>
          </a:p>
          <a:p>
            <a:pPr algn="ctr">
              <a:buFontTx/>
              <a:buNone/>
            </a:pPr>
            <a:endParaRPr lang="en-US" altLang="en-US" sz="3600" b="1" dirty="0">
              <a:latin typeface="Calibri" panose="020F0502020204030204" pitchFamily="34" charset="0"/>
              <a:ea typeface="LiSu" pitchFamily="49" charset="-122"/>
              <a:sym typeface="MS PGothic" panose="020B0600070205080204" pitchFamily="34" charset="-128"/>
            </a:endParaRPr>
          </a:p>
          <a:p>
            <a:pPr algn="ctr">
              <a:buFontTx/>
              <a:buNone/>
            </a:pPr>
            <a:endParaRPr lang="id-ID" altLang="en-US" sz="3600" b="1" dirty="0">
              <a:latin typeface="Calibri" panose="020F0502020204030204" pitchFamily="34" charset="0"/>
              <a:ea typeface="LiSu" pitchFamily="49" charset="-122"/>
              <a:sym typeface="MS PGothic" panose="020B0600070205080204" pitchFamily="34" charset="-128"/>
            </a:endParaRPr>
          </a:p>
          <a:p>
            <a:pPr algn="ctr">
              <a:buFontTx/>
              <a:buNone/>
            </a:pPr>
            <a:r>
              <a:rPr lang="id-ID" altLang="en-US" dirty="0">
                <a:latin typeface="Calibri" panose="020F0502020204030204" pitchFamily="34" charset="0"/>
                <a:ea typeface="LiSu" pitchFamily="49" charset="-122"/>
                <a:sym typeface="MS PGothic" panose="020B0600070205080204" pitchFamily="34" charset="-128"/>
              </a:rPr>
              <a:t>	</a:t>
            </a:r>
          </a:p>
        </p:txBody>
      </p:sp>
      <p:pic>
        <p:nvPicPr>
          <p:cNvPr id="8" name="Picture 7" descr="logo4.png">
            <a:extLst>
              <a:ext uri="{FF2B5EF4-FFF2-40B4-BE49-F238E27FC236}">
                <a16:creationId xmlns:a16="http://schemas.microsoft.com/office/drawing/2014/main" id="{54F7B9AE-9597-4D88-971A-CFB7209EC0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425"/>
            <a:ext cx="1304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22D779B-7DF8-451B-BEA0-BFCFB4989B01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116637"/>
            <a:ext cx="10887075" cy="741363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92500" lnSpcReduction="1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7D03D-3F22-497E-A729-D778C3B024EA}"/>
              </a:ext>
            </a:extLst>
          </p:cNvPr>
          <p:cNvSpPr txBox="1"/>
          <p:nvPr/>
        </p:nvSpPr>
        <p:spPr>
          <a:xfrm>
            <a:off x="7980218" y="5512207"/>
            <a:ext cx="3462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DR. dr. </a:t>
            </a:r>
            <a:r>
              <a:rPr lang="en-US" dirty="0" err="1">
                <a:latin typeface="Calibri" panose="020F0502020204030204" pitchFamily="34" charset="0"/>
              </a:rPr>
              <a:t>Ardi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Pramono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M.Kes</a:t>
            </a:r>
            <a:r>
              <a:rPr lang="en-US" dirty="0">
                <a:latin typeface="Calibri" panose="020F0502020204030204" pitchFamily="34" charset="0"/>
              </a:rPr>
              <a:t>, Sp.An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92A6F-504E-4E45-86E9-45B0F9EF7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49" y="2741123"/>
            <a:ext cx="1847851" cy="2592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719DA-C3B9-4EAA-BF71-21DD471CCD3C}"/>
              </a:ext>
            </a:extLst>
          </p:cNvPr>
          <p:cNvSpPr txBox="1"/>
          <p:nvPr/>
        </p:nvSpPr>
        <p:spPr>
          <a:xfrm>
            <a:off x="3756092" y="5428420"/>
            <a:ext cx="3462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  <a:ea typeface="LiSu" pitchFamily="49" charset="-122"/>
                <a:sym typeface="MS PGothic" panose="020B0600070205080204" pitchFamily="34" charset="-128"/>
              </a:rPr>
              <a:t>dr. </a:t>
            </a:r>
            <a:r>
              <a:rPr lang="en-US" altLang="en-US" sz="1800" dirty="0">
                <a:latin typeface="Calibri" panose="020F0502020204030204" pitchFamily="34" charset="0"/>
                <a:ea typeface="LiSu" pitchFamily="49" charset="-122"/>
                <a:sym typeface="MS PGothic" panose="020B0600070205080204" pitchFamily="34" charset="-128"/>
              </a:rPr>
              <a:t>NOVA MARYANI, MMR, Sp.An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E78BE-39BE-49A4-AB85-AC29C9469B78}"/>
              </a:ext>
            </a:extLst>
          </p:cNvPr>
          <p:cNvSpPr txBox="1"/>
          <p:nvPr/>
        </p:nvSpPr>
        <p:spPr>
          <a:xfrm>
            <a:off x="4168915" y="2183095"/>
            <a:ext cx="1927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  <a:ea typeface="LiSu" pitchFamily="49" charset="-122"/>
                <a:sym typeface="MS PGothic" panose="020B0600070205080204" pitchFamily="34" charset="-128"/>
              </a:rPr>
              <a:t>PJ BLOK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DA1AE-789E-4040-AC1F-5ACBB37EEFF0}"/>
              </a:ext>
            </a:extLst>
          </p:cNvPr>
          <p:cNvSpPr txBox="1"/>
          <p:nvPr/>
        </p:nvSpPr>
        <p:spPr>
          <a:xfrm>
            <a:off x="8558873" y="1975318"/>
            <a:ext cx="1927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  <a:ea typeface="LiSu" pitchFamily="49" charset="-122"/>
                <a:sym typeface="MS PGothic" panose="020B0600070205080204" pitchFamily="34" charset="-128"/>
              </a:rPr>
              <a:t>WA PJ BLOK</a:t>
            </a:r>
            <a:endParaRPr 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2E925E-1654-2D5B-7FBC-91C8CE93B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7" t="22184" r="52700" b="9770"/>
          <a:stretch/>
        </p:blipFill>
        <p:spPr bwMode="auto">
          <a:xfrm>
            <a:off x="8558874" y="2624910"/>
            <a:ext cx="1707720" cy="28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75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FA41-CED4-48C8-AED3-2B2BAF8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7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0" dirty="0" err="1"/>
              <a:t>Kegiatan</a:t>
            </a:r>
            <a:r>
              <a:rPr lang="en-US" sz="3600" b="1" i="0" dirty="0"/>
              <a:t> </a:t>
            </a:r>
            <a:r>
              <a:rPr lang="en-US" sz="3600" b="1" i="0" dirty="0" err="1"/>
              <a:t>Perkuliahan</a:t>
            </a:r>
            <a:endParaRPr lang="en-US" sz="3600" b="1" i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72E8F4-852C-43E1-97F2-3B6062D55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79512"/>
              </p:ext>
            </p:extLst>
          </p:nvPr>
        </p:nvGraphicFramePr>
        <p:xfrm>
          <a:off x="274320" y="980830"/>
          <a:ext cx="11551918" cy="56836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2532">
                  <a:extLst>
                    <a:ext uri="{9D8B030D-6E8A-4147-A177-3AD203B41FA5}">
                      <a16:colId xmlns:a16="http://schemas.microsoft.com/office/drawing/2014/main" val="2445934608"/>
                    </a:ext>
                  </a:extLst>
                </a:gridCol>
                <a:gridCol w="4409530">
                  <a:extLst>
                    <a:ext uri="{9D8B030D-6E8A-4147-A177-3AD203B41FA5}">
                      <a16:colId xmlns:a16="http://schemas.microsoft.com/office/drawing/2014/main" val="356073543"/>
                    </a:ext>
                  </a:extLst>
                </a:gridCol>
                <a:gridCol w="2048374">
                  <a:extLst>
                    <a:ext uri="{9D8B030D-6E8A-4147-A177-3AD203B41FA5}">
                      <a16:colId xmlns:a16="http://schemas.microsoft.com/office/drawing/2014/main" val="3528359280"/>
                    </a:ext>
                  </a:extLst>
                </a:gridCol>
                <a:gridCol w="3502197">
                  <a:extLst>
                    <a:ext uri="{9D8B030D-6E8A-4147-A177-3AD203B41FA5}">
                      <a16:colId xmlns:a16="http://schemas.microsoft.com/office/drawing/2014/main" val="3082894990"/>
                    </a:ext>
                  </a:extLst>
                </a:gridCol>
                <a:gridCol w="1019285">
                  <a:extLst>
                    <a:ext uri="{9D8B030D-6E8A-4147-A177-3AD203B41FA5}">
                      <a16:colId xmlns:a16="http://schemas.microsoft.com/office/drawing/2014/main" val="3181017454"/>
                    </a:ext>
                  </a:extLst>
                </a:gridCol>
              </a:tblGrid>
              <a:tr h="346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Topics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Departemen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Lecturers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1587572652"/>
                  </a:ext>
                </a:extLst>
              </a:tr>
              <a:tr h="666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Clinical anatomy of trauma: head, neck, and vertebrae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Anatomy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Dr.dr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Sagiran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Sp.B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K-L,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M.Kes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3222193959"/>
                  </a:ext>
                </a:extLst>
              </a:tr>
              <a:tr h="666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Trauma Abdomen (dinding, organ solid dan organ berongga)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Surgery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Fadli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Robby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Sp.B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276449109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Trauma Urologi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dr. Prahara Yuri Sp.U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4129775820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Trauma Thorak &amp; Vaskuler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</a:rPr>
                        <a:t>dr. Nicko Rachmanio Sp.B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291771422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Cedera Kepala &amp; Tulang Belakang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dr. Adiguno, Sp.BS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2570976489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Penanganan awal trauma gawat darurat ortopedi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Ariffudin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Sp. OT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2050130954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Combustio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Nicko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Rachamnio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Sp.B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3990746006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Emergencies imaging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Radiology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Dr. Nurhayati Mkes, Sp.Rad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3344130829"/>
                  </a:ext>
                </a:extLst>
              </a:tr>
              <a:tr h="666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solidFill>
                            <a:schemeClr val="tx1"/>
                          </a:solidFill>
                          <a:effectLst/>
                        </a:rPr>
                        <a:t>Islamic Revealed for euthanasia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</a:rPr>
                        <a:t>PK3I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Dr.dr. Sagiran Sp.B K-L, M.Kes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3765774300"/>
                  </a:ext>
                </a:extLst>
              </a:tr>
              <a:tr h="666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solidFill>
                            <a:schemeClr val="tx1"/>
                          </a:solidFill>
                          <a:effectLst/>
                        </a:rPr>
                        <a:t>Handycap and dissability (Syariat dalam Kedaruratan)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</a:rPr>
                        <a:t>Dr. dr. Titiek Hidayati, M.Kes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479961672"/>
                  </a:ext>
                </a:extLst>
              </a:tr>
              <a:tr h="666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Bad Breaking News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IKK</a:t>
                      </a: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chemeClr val="bg1"/>
                          </a:solidFill>
                          <a:effectLst/>
                        </a:rPr>
                        <a:t>dr. Oryzati Hilman, MSc.CMFM, PhD, </a:t>
                      </a: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</a:rPr>
                        <a:t>Sp.DLP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468" marR="53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68" marR="53468" marT="0" marB="0" anchor="ctr"/>
                </a:tc>
                <a:extLst>
                  <a:ext uri="{0D108BD9-81ED-4DB2-BD59-A6C34878D82A}">
                    <a16:rowId xmlns:a16="http://schemas.microsoft.com/office/drawing/2014/main" val="121374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9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7363" y="1015826"/>
            <a:ext cx="2963476" cy="1061509"/>
          </a:xfrm>
        </p:spPr>
        <p:txBody>
          <a:bodyPr>
            <a:normAutofit/>
          </a:bodyPr>
          <a:lstStyle/>
          <a:p>
            <a:r>
              <a:rPr lang="en-US" dirty="0"/>
              <a:t>SKENARIO TUTORIAL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DBA4DE3-0CE0-4CEC-8BAC-8990EC276B7F}"/>
              </a:ext>
            </a:extLst>
          </p:cNvPr>
          <p:cNvSpPr txBox="1">
            <a:spLocks/>
          </p:cNvSpPr>
          <p:nvPr/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C0CDE5-970C-4CC4-BF43-0DA127E73E8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 descr="logo4.png">
            <a:extLst>
              <a:ext uri="{FF2B5EF4-FFF2-40B4-BE49-F238E27FC236}">
                <a16:creationId xmlns:a16="http://schemas.microsoft.com/office/drawing/2014/main" id="{D540DBAB-17AE-41F7-9B5B-6F8C3173D5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70783"/>
            <a:ext cx="1321797" cy="208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16CA3EE3-2E82-4DEA-A4A6-A13CBE49C266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202017"/>
            <a:ext cx="10887075" cy="655983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92500" lnSpcReduction="2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55C8B5F0-8E7C-BB75-FA18-189499FED8E2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153502287"/>
              </p:ext>
            </p:extLst>
          </p:nvPr>
        </p:nvGraphicFramePr>
        <p:xfrm>
          <a:off x="2057400" y="187672"/>
          <a:ext cx="9977201" cy="534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891">
                  <a:extLst>
                    <a:ext uri="{9D8B030D-6E8A-4147-A177-3AD203B41FA5}">
                      <a16:colId xmlns:a16="http://schemas.microsoft.com/office/drawing/2014/main" val="3169589808"/>
                    </a:ext>
                  </a:extLst>
                </a:gridCol>
                <a:gridCol w="2187216">
                  <a:extLst>
                    <a:ext uri="{9D8B030D-6E8A-4147-A177-3AD203B41FA5}">
                      <a16:colId xmlns:a16="http://schemas.microsoft.com/office/drawing/2014/main" val="2749315595"/>
                    </a:ext>
                  </a:extLst>
                </a:gridCol>
                <a:gridCol w="2021698">
                  <a:extLst>
                    <a:ext uri="{9D8B030D-6E8A-4147-A177-3AD203B41FA5}">
                      <a16:colId xmlns:a16="http://schemas.microsoft.com/office/drawing/2014/main" val="826929784"/>
                    </a:ext>
                  </a:extLst>
                </a:gridCol>
                <a:gridCol w="2021698">
                  <a:extLst>
                    <a:ext uri="{9D8B030D-6E8A-4147-A177-3AD203B41FA5}">
                      <a16:colId xmlns:a16="http://schemas.microsoft.com/office/drawing/2014/main" val="3955390915"/>
                    </a:ext>
                  </a:extLst>
                </a:gridCol>
                <a:gridCol w="2021698">
                  <a:extLst>
                    <a:ext uri="{9D8B030D-6E8A-4147-A177-3AD203B41FA5}">
                      <a16:colId xmlns:a16="http://schemas.microsoft.com/office/drawing/2014/main" val="1965071063"/>
                    </a:ext>
                  </a:extLst>
                </a:gridCol>
              </a:tblGrid>
              <a:tr h="504059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Skenario</a:t>
                      </a:r>
                      <a:r>
                        <a:rPr lang="en-US" sz="2800" dirty="0">
                          <a:effectLst/>
                        </a:rPr>
                        <a:t>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Skenario 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Skenario 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Skenario 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extLst>
                  <a:ext uri="{0D108BD9-81ED-4DB2-BD59-A6C34878D82A}">
                    <a16:rowId xmlns:a16="http://schemas.microsoft.com/office/drawing/2014/main" val="868782767"/>
                  </a:ext>
                </a:extLst>
              </a:tr>
              <a:tr h="21450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Bidang Terkait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Kardiologi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Anestesi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Bedah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Anestesi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Obsgin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Anestesi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Peny.Dalam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Anestesi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extLst>
                  <a:ext uri="{0D108BD9-81ED-4DB2-BD59-A6C34878D82A}">
                    <a16:rowId xmlns:a16="http://schemas.microsoft.com/office/drawing/2014/main" val="3278624934"/>
                  </a:ext>
                </a:extLst>
              </a:tr>
              <a:tr h="1038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Prosedur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CBL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CBL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CBL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CBL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extLst>
                  <a:ext uri="{0D108BD9-81ED-4DB2-BD59-A6C34878D82A}">
                    <a16:rowId xmlns:a16="http://schemas.microsoft.com/office/drawing/2014/main" val="4209896752"/>
                  </a:ext>
                </a:extLst>
              </a:tr>
              <a:tr h="485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Tugas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Ya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Tidak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extLst>
                  <a:ext uri="{0D108BD9-81ED-4DB2-BD59-A6C34878D82A}">
                    <a16:rowId xmlns:a16="http://schemas.microsoft.com/office/drawing/2014/main" val="582646273"/>
                  </a:ext>
                </a:extLst>
              </a:tr>
              <a:tr h="1038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Lain-Lain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Concept Map</a:t>
                      </a: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Concept Map</a:t>
                      </a: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 book</a:t>
                      </a:r>
                    </a:p>
                  </a:txBody>
                  <a:tcPr marL="65411" marR="65411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11" marR="65411" marT="0" marB="0"/>
                </a:tc>
                <a:extLst>
                  <a:ext uri="{0D108BD9-81ED-4DB2-BD59-A6C34878D82A}">
                    <a16:rowId xmlns:a16="http://schemas.microsoft.com/office/drawing/2014/main" val="404928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LAB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>
          <a:xfrm>
            <a:off x="3838352" y="0"/>
            <a:ext cx="8360640" cy="559572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ADB8BA3-BA75-46E7-BE63-0EDAB4078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592124"/>
              </p:ext>
            </p:extLst>
          </p:nvPr>
        </p:nvGraphicFramePr>
        <p:xfrm>
          <a:off x="1784020" y="2211420"/>
          <a:ext cx="9945757" cy="29072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571508">
                  <a:extLst>
                    <a:ext uri="{9D8B030D-6E8A-4147-A177-3AD203B41FA5}">
                      <a16:colId xmlns:a16="http://schemas.microsoft.com/office/drawing/2014/main" val="457141776"/>
                    </a:ext>
                  </a:extLst>
                </a:gridCol>
                <a:gridCol w="5317169">
                  <a:extLst>
                    <a:ext uri="{9D8B030D-6E8A-4147-A177-3AD203B41FA5}">
                      <a16:colId xmlns:a16="http://schemas.microsoft.com/office/drawing/2014/main" val="2653760608"/>
                    </a:ext>
                  </a:extLst>
                </a:gridCol>
                <a:gridCol w="1234192">
                  <a:extLst>
                    <a:ext uri="{9D8B030D-6E8A-4147-A177-3AD203B41FA5}">
                      <a16:colId xmlns:a16="http://schemas.microsoft.com/office/drawing/2014/main" val="134372102"/>
                    </a:ext>
                  </a:extLst>
                </a:gridCol>
                <a:gridCol w="2822888">
                  <a:extLst>
                    <a:ext uri="{9D8B030D-6E8A-4147-A177-3AD203B41FA5}">
                      <a16:colId xmlns:a16="http://schemas.microsoft.com/office/drawing/2014/main" val="182150380"/>
                    </a:ext>
                  </a:extLst>
                </a:gridCol>
              </a:tblGrid>
              <a:tr h="80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Topics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Duration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(Hours)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Keterangan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3203437"/>
                  </a:ext>
                </a:extLst>
              </a:tr>
              <a:tr h="634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Visum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et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Repertum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Offline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3333945"/>
                  </a:ext>
                </a:extLst>
              </a:tr>
              <a:tr h="76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Tatalaksana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Sumbatan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Jalan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nafas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BHD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Offline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1657421"/>
                  </a:ext>
                </a:extLst>
              </a:tr>
              <a:tr h="698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Terapi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Oksigen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dan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Intubasi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Offline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545504"/>
                  </a:ext>
                </a:extLst>
              </a:tr>
            </a:tbl>
          </a:graphicData>
        </a:graphic>
      </p:graphicFrame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35B965-8B31-4C3D-B2F7-CCCD9D466F15}"/>
              </a:ext>
            </a:extLst>
          </p:cNvPr>
          <p:cNvSpPr txBox="1">
            <a:spLocks/>
          </p:cNvSpPr>
          <p:nvPr/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C0CDE5-970C-4CC4-BF43-0DA127E73E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2D7E559-4283-427C-9237-8CC11BD8A0BC}"/>
              </a:ext>
            </a:extLst>
          </p:cNvPr>
          <p:cNvSpPr txBox="1">
            <a:spLocks/>
          </p:cNvSpPr>
          <p:nvPr/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C0CDE5-970C-4CC4-BF43-0DA127E73E8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 descr="logo4.png">
            <a:extLst>
              <a:ext uri="{FF2B5EF4-FFF2-40B4-BE49-F238E27FC236}">
                <a16:creationId xmlns:a16="http://schemas.microsoft.com/office/drawing/2014/main" id="{86DEAEE0-4DC2-4E0F-ABBF-74A4067CF5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783"/>
            <a:ext cx="1321797" cy="208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E089F1D-548B-4E1E-9FA3-4E3FA7071ABD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231835"/>
            <a:ext cx="10887075" cy="626165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85000" lnSpcReduction="2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Evaluasi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240" y="1565564"/>
            <a:ext cx="9699106" cy="3837709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b="1" dirty="0"/>
          </a:p>
          <a:p>
            <a:pPr lvl="0"/>
            <a:r>
              <a:rPr lang="en-US" sz="7200" b="1" dirty="0"/>
              <a:t>EB</a:t>
            </a:r>
            <a:r>
              <a:rPr lang="en-US" sz="7200" dirty="0"/>
              <a:t> (</a:t>
            </a:r>
            <a:r>
              <a:rPr lang="x-none" sz="7200" dirty="0"/>
              <a:t>CBT</a:t>
            </a:r>
            <a:r>
              <a:rPr lang="en-US" sz="7200" dirty="0"/>
              <a:t>): 60%</a:t>
            </a:r>
            <a:endParaRPr lang="en-US" sz="7200" b="1" dirty="0"/>
          </a:p>
          <a:p>
            <a:pPr lvl="0"/>
            <a:endParaRPr lang="en-US" sz="7200" b="1" dirty="0"/>
          </a:p>
          <a:p>
            <a:pPr lvl="0"/>
            <a:r>
              <a:rPr lang="en-US" sz="7200" b="1" dirty="0"/>
              <a:t>Nilai Akhir </a:t>
            </a:r>
            <a:r>
              <a:rPr lang="x-none" sz="7200" b="1" dirty="0"/>
              <a:t>Tutorial</a:t>
            </a:r>
            <a:r>
              <a:rPr lang="en-US" sz="7200" b="1" dirty="0"/>
              <a:t> </a:t>
            </a:r>
            <a:r>
              <a:rPr lang="x-none" sz="7200" dirty="0"/>
              <a:t>: </a:t>
            </a:r>
            <a:r>
              <a:rPr lang="en-US" sz="7200" dirty="0"/>
              <a:t>40%</a:t>
            </a:r>
          </a:p>
          <a:p>
            <a:pPr marL="0" lvl="0" indent="0">
              <a:buNone/>
            </a:pPr>
            <a:r>
              <a:rPr lang="id-ID" sz="7200" dirty="0"/>
              <a:t>(</a:t>
            </a:r>
            <a:r>
              <a:rPr lang="en-US" sz="7200" dirty="0"/>
              <a:t>40</a:t>
            </a:r>
            <a:r>
              <a:rPr lang="id-ID" sz="7200" dirty="0"/>
              <a:t>% nilai akti</a:t>
            </a:r>
            <a:r>
              <a:rPr lang="en-US" sz="7200" dirty="0"/>
              <a:t>vit</a:t>
            </a:r>
            <a:r>
              <a:rPr lang="id-ID" sz="7200" dirty="0"/>
              <a:t>as harian</a:t>
            </a:r>
            <a:r>
              <a:rPr lang="en-US" sz="7200" dirty="0"/>
              <a:t>, 25</a:t>
            </a:r>
            <a:r>
              <a:rPr lang="id-ID" sz="7200" dirty="0"/>
              <a:t>% nilai minikuis</a:t>
            </a:r>
            <a:r>
              <a:rPr lang="en-US" sz="7200" dirty="0"/>
              <a:t>, 25% </a:t>
            </a:r>
            <a:r>
              <a:rPr lang="en-US" sz="7200" dirty="0" err="1"/>
              <a:t>soca</a:t>
            </a:r>
            <a:r>
              <a:rPr lang="en-US" sz="7200" dirty="0"/>
              <a:t>, 10% </a:t>
            </a:r>
            <a:r>
              <a:rPr lang="en-US" sz="7200" dirty="0" err="1"/>
              <a:t>tugas</a:t>
            </a:r>
            <a:r>
              <a:rPr lang="en-US" sz="7200" dirty="0"/>
              <a:t>)</a:t>
            </a:r>
          </a:p>
          <a:p>
            <a:pPr marL="0" indent="0">
              <a:buNone/>
            </a:pPr>
            <a:endParaRPr lang="en-US" sz="7200" dirty="0"/>
          </a:p>
          <a:p>
            <a:pPr lvl="0"/>
            <a:r>
              <a:rPr lang="en-US" sz="7200" b="1" dirty="0"/>
              <a:t>Nilai </a:t>
            </a:r>
            <a:r>
              <a:rPr lang="en-US" sz="7200" b="1" dirty="0" err="1"/>
              <a:t>akhir</a:t>
            </a:r>
            <a:r>
              <a:rPr lang="en-US" sz="7200" b="1" dirty="0"/>
              <a:t> Skill Lab</a:t>
            </a:r>
          </a:p>
          <a:p>
            <a:pPr marL="0" lvl="0" indent="0">
              <a:buNone/>
            </a:pPr>
            <a:r>
              <a:rPr lang="en-US" sz="7200" dirty="0"/>
              <a:t>10% </a:t>
            </a:r>
            <a:r>
              <a:rPr lang="en-US" sz="7200" dirty="0" err="1"/>
              <a:t>komuda</a:t>
            </a:r>
            <a:r>
              <a:rPr lang="en-US" sz="7200" dirty="0"/>
              <a:t> + 90% Nilai Skill lab (60% OSCE, 40% </a:t>
            </a:r>
            <a:r>
              <a:rPr lang="en-US" sz="7200" dirty="0" err="1"/>
              <a:t>nilai</a:t>
            </a:r>
            <a:r>
              <a:rPr lang="en-US" sz="7200" dirty="0"/>
              <a:t> </a:t>
            </a:r>
            <a:r>
              <a:rPr lang="en-US" sz="7200" dirty="0" err="1"/>
              <a:t>harian</a:t>
            </a:r>
            <a:r>
              <a:rPr lang="en-US" sz="7200" dirty="0"/>
              <a:t>)</a:t>
            </a:r>
          </a:p>
          <a:p>
            <a:pPr marL="0" indent="0">
              <a:buNone/>
            </a:pPr>
            <a:r>
              <a:rPr lang="en-US" sz="7200" dirty="0"/>
              <a:t>   </a:t>
            </a:r>
            <a:r>
              <a:rPr lang="id-ID" sz="7200" dirty="0"/>
              <a:t> </a:t>
            </a:r>
            <a:endParaRPr lang="en-US" sz="7200" dirty="0"/>
          </a:p>
          <a:p>
            <a:pPr marL="0" indent="0">
              <a:buNone/>
            </a:pPr>
            <a:r>
              <a:rPr lang="x-none" sz="7200" dirty="0"/>
              <a:t>Mahasiswa dinyatakan lulus blok bila memenuhi kriteria berikut:</a:t>
            </a:r>
            <a:endParaRPr lang="en-US" sz="7200" b="1" dirty="0"/>
          </a:p>
          <a:p>
            <a:pPr lvl="0"/>
            <a:r>
              <a:rPr lang="x-none" sz="7200" b="1" dirty="0">
                <a:solidFill>
                  <a:srgbClr val="FF0000"/>
                </a:solidFill>
              </a:rPr>
              <a:t>Nilai MCQ minimal 60</a:t>
            </a:r>
            <a:endParaRPr lang="en-US" sz="7200" b="1" dirty="0">
              <a:solidFill>
                <a:srgbClr val="FF0000"/>
              </a:solidFill>
            </a:endParaRPr>
          </a:p>
          <a:p>
            <a:pPr lvl="0"/>
            <a:r>
              <a:rPr lang="x-none" sz="7200" b="1" dirty="0">
                <a:solidFill>
                  <a:srgbClr val="FF0000"/>
                </a:solidFill>
              </a:rPr>
              <a:t>Nilai akhir keseluruhan minimal 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C55B-CBBD-4F8A-A9E6-A097007578E6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BA6FB0-3089-4246-BEA6-DD27B81E72F4}"/>
              </a:ext>
            </a:extLst>
          </p:cNvPr>
          <p:cNvCxnSpPr/>
          <p:nvPr/>
        </p:nvCxnSpPr>
        <p:spPr>
          <a:xfrm flipV="1">
            <a:off x="5278582" y="1565564"/>
            <a:ext cx="1413163" cy="29094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9E322C-DFBF-4D33-A15C-8BBEA58B70E0}"/>
              </a:ext>
            </a:extLst>
          </p:cNvPr>
          <p:cNvCxnSpPr>
            <a:cxnSpLocks/>
          </p:cNvCxnSpPr>
          <p:nvPr/>
        </p:nvCxnSpPr>
        <p:spPr>
          <a:xfrm>
            <a:off x="5292436" y="1842655"/>
            <a:ext cx="1399309" cy="4710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436D17-2811-4ED7-887F-1F1C29F92FBE}"/>
              </a:ext>
            </a:extLst>
          </p:cNvPr>
          <p:cNvSpPr/>
          <p:nvPr/>
        </p:nvSpPr>
        <p:spPr>
          <a:xfrm>
            <a:off x="7038109" y="1454727"/>
            <a:ext cx="762000" cy="471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EB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A8FD36-02AF-43E7-BB50-8842343C77A6}"/>
              </a:ext>
            </a:extLst>
          </p:cNvPr>
          <p:cNvSpPr/>
          <p:nvPr/>
        </p:nvSpPr>
        <p:spPr>
          <a:xfrm>
            <a:off x="7038109" y="2078182"/>
            <a:ext cx="762000" cy="471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EB 2</a:t>
            </a:r>
          </a:p>
        </p:txBody>
      </p:sp>
      <p:pic>
        <p:nvPicPr>
          <p:cNvPr id="5" name="Picture 4" descr="logo4.png">
            <a:extLst>
              <a:ext uri="{FF2B5EF4-FFF2-40B4-BE49-F238E27FC236}">
                <a16:creationId xmlns:a16="http://schemas.microsoft.com/office/drawing/2014/main" id="{33EC449E-79FE-40CC-B908-BC69151A3D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97425"/>
            <a:ext cx="1304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FBDB814-1509-460D-97C5-097E50EFA67B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310949"/>
            <a:ext cx="10887075" cy="547051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70000" lnSpcReduction="2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17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6472"/>
            <a:ext cx="10515600" cy="706583"/>
          </a:xfrm>
        </p:spPr>
        <p:txBody>
          <a:bodyPr>
            <a:normAutofit/>
          </a:bodyPr>
          <a:lstStyle/>
          <a:p>
            <a:pPr algn="ctr"/>
            <a:r>
              <a:rPr lang="en-US" b="1" i="0" dirty="0" err="1">
                <a:solidFill>
                  <a:srgbClr val="002060"/>
                </a:solidFill>
              </a:rPr>
              <a:t>Persyaratan</a:t>
            </a:r>
            <a:r>
              <a:rPr lang="en-US" b="1" i="0" dirty="0">
                <a:solidFill>
                  <a:srgbClr val="002060"/>
                </a:solidFill>
              </a:rPr>
              <a:t> </a:t>
            </a:r>
            <a:r>
              <a:rPr lang="en-US" b="1" i="0" dirty="0" err="1">
                <a:solidFill>
                  <a:srgbClr val="002060"/>
                </a:solidFill>
              </a:rPr>
              <a:t>Ujian</a:t>
            </a:r>
            <a:endParaRPr lang="en-US" b="1" i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018" y="1690687"/>
            <a:ext cx="8104909" cy="386498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x-none" sz="2800" dirty="0"/>
              <a:t>Kehadiran minimal aktivitas pembelajaran yang diwajibkan adalah:</a:t>
            </a:r>
            <a:endParaRPr lang="en-US" sz="2800" dirty="0"/>
          </a:p>
          <a:p>
            <a:pPr marL="0" indent="0" algn="just">
              <a:buNone/>
            </a:pPr>
            <a:endParaRPr lang="en-US" sz="2800" b="1" dirty="0"/>
          </a:p>
          <a:p>
            <a:pPr lvl="1" algn="just"/>
            <a:r>
              <a:rPr lang="x-none" sz="2000" dirty="0"/>
              <a:t>Kuliah		: 75 %</a:t>
            </a:r>
            <a:endParaRPr lang="en-US" sz="2000" dirty="0"/>
          </a:p>
          <a:p>
            <a:pPr lvl="1" algn="just"/>
            <a:r>
              <a:rPr lang="x-none" sz="2000" dirty="0"/>
              <a:t>Tutor</a:t>
            </a:r>
            <a:r>
              <a:rPr lang="en-US" sz="2000" dirty="0" err="1"/>
              <a:t>i</a:t>
            </a:r>
            <a:r>
              <a:rPr lang="x-none" sz="2000" dirty="0"/>
              <a:t>al		: 75 %</a:t>
            </a:r>
            <a:endParaRPr lang="en-US" sz="2000" dirty="0"/>
          </a:p>
          <a:p>
            <a:pPr lvl="1" algn="just"/>
            <a:r>
              <a:rPr lang="x-none" sz="2000" dirty="0"/>
              <a:t>Skills Lab	</a:t>
            </a:r>
            <a:r>
              <a:rPr lang="en-US" sz="2000" dirty="0"/>
              <a:t>	</a:t>
            </a:r>
            <a:r>
              <a:rPr lang="x-none" sz="2000" dirty="0"/>
              <a:t>:</a:t>
            </a:r>
            <a:r>
              <a:rPr lang="en-US" sz="2000" dirty="0"/>
              <a:t> </a:t>
            </a:r>
            <a:r>
              <a:rPr lang="x-none" sz="2000" dirty="0"/>
              <a:t>100 %</a:t>
            </a:r>
            <a:endParaRPr lang="en-US" sz="2000" dirty="0"/>
          </a:p>
          <a:p>
            <a:pPr lvl="1" algn="just"/>
            <a:r>
              <a:rPr lang="en-US" sz="2000" dirty="0" err="1"/>
              <a:t>Komuda</a:t>
            </a:r>
            <a:r>
              <a:rPr lang="en-US" sz="2000" dirty="0"/>
              <a:t>		: 100%</a:t>
            </a:r>
          </a:p>
          <a:p>
            <a:pPr marL="201168" lvl="1" indent="0" algn="just">
              <a:buNone/>
            </a:pPr>
            <a:endParaRPr lang="en-US" sz="2000" b="1" dirty="0"/>
          </a:p>
          <a:p>
            <a:pPr lvl="0" algn="just"/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belajar</a:t>
            </a:r>
            <a:r>
              <a:rPr lang="en-US" sz="2800" b="1" dirty="0"/>
              <a:t> :</a:t>
            </a:r>
          </a:p>
          <a:p>
            <a:pPr lvl="1" algn="just"/>
            <a:r>
              <a:rPr lang="x-none" sz="2000" dirty="0"/>
              <a:t>Buku Referensi</a:t>
            </a:r>
            <a:endParaRPr lang="en-US" sz="2000" dirty="0"/>
          </a:p>
          <a:p>
            <a:pPr lvl="1" algn="just"/>
            <a:r>
              <a:rPr lang="x-none" sz="2000" dirty="0"/>
              <a:t>Website/Jurnal</a:t>
            </a:r>
            <a:endParaRPr lang="en-US" sz="2000" dirty="0"/>
          </a:p>
          <a:p>
            <a:pPr lvl="1" algn="just"/>
            <a:r>
              <a:rPr lang="x-none" sz="2000" dirty="0"/>
              <a:t>Pakar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C55B-CBBD-4F8A-A9E6-A097007578E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logo4.png">
            <a:extLst>
              <a:ext uri="{FF2B5EF4-FFF2-40B4-BE49-F238E27FC236}">
                <a16:creationId xmlns:a16="http://schemas.microsoft.com/office/drawing/2014/main" id="{74FC287E-1EAA-4AE7-A784-F023632BAE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97425"/>
            <a:ext cx="1304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9B86486-9F07-4884-9D25-5CA465F2A3BD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231835"/>
            <a:ext cx="10887075" cy="626165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85000" lnSpcReduction="2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86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8EC89BE-ACC5-4228-86FB-310DCF96B3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184" y="328496"/>
            <a:ext cx="6526696" cy="819942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id-ID" altLang="zh-CN" sz="3200" b="1" i="0" u="sng" dirty="0">
                <a:solidFill>
                  <a:srgbClr val="002060"/>
                </a:solidFill>
              </a:rPr>
              <a:t>Departemen </a:t>
            </a:r>
            <a:r>
              <a:rPr lang="en-US" altLang="zh-CN" sz="3200" b="1" i="0" u="sng" dirty="0">
                <a:solidFill>
                  <a:srgbClr val="002060"/>
                </a:solidFill>
              </a:rPr>
              <a:t>y</a:t>
            </a:r>
            <a:r>
              <a:rPr lang="id-ID" altLang="zh-CN" sz="3200" b="1" i="0" u="sng" dirty="0">
                <a:solidFill>
                  <a:srgbClr val="002060"/>
                </a:solidFill>
              </a:rPr>
              <a:t>ang Terkait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2A89BA7-5159-4449-8003-94D9D3E88E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04925" y="1838740"/>
            <a:ext cx="10641910" cy="3717234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600075" algn="l"/>
                <a:tab pos="2439670" algn="l"/>
              </a:tabLst>
            </a:pP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Anestesi	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id-ID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Radiologi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600075" algn="l"/>
                <a:tab pos="2439670" algn="l"/>
              </a:tabLst>
            </a:pP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Bedah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ortopedi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saraf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urologi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id-ID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K3</a:t>
            </a: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	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600075" algn="l"/>
                <a:tab pos="2440305" algn="l"/>
              </a:tabLst>
            </a:pP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Pediatrik		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IKM/IKK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600075" algn="l"/>
                <a:tab pos="2440305" algn="l"/>
              </a:tabLs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- THT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2440305" algn="l"/>
              </a:tabLst>
            </a:pP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Neurologi		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Penyakit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99440" algn="l"/>
                <a:tab pos="600075" algn="l"/>
              </a:tabLst>
            </a:pP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Obstetri dan ginekologi	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		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Forensik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99440" algn="l"/>
                <a:tab pos="600075" algn="l"/>
              </a:tabLst>
            </a:pP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Psikiatri			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		- </a:t>
            </a: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Farmakologi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99440" algn="l"/>
                <a:tab pos="600075" algn="l"/>
              </a:tabLst>
            </a:pP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Mata				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	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21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99440" algn="l"/>
                <a:tab pos="600075" algn="l"/>
              </a:tabLst>
            </a:pPr>
            <a:r>
              <a:rPr lang="id-ID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Anatomi			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	</a:t>
            </a:r>
          </a:p>
          <a:p>
            <a:pPr eaLnBrk="1" hangingPunct="1">
              <a:lnSpc>
                <a:spcPct val="80000"/>
              </a:lnSpc>
            </a:pPr>
            <a:endParaRPr lang="id-ID" altLang="zh-CN" sz="2200" dirty="0"/>
          </a:p>
        </p:txBody>
      </p:sp>
      <p:pic>
        <p:nvPicPr>
          <p:cNvPr id="2" name="Picture 1" descr="logo4.png">
            <a:extLst>
              <a:ext uri="{FF2B5EF4-FFF2-40B4-BE49-F238E27FC236}">
                <a16:creationId xmlns:a16="http://schemas.microsoft.com/office/drawing/2014/main" id="{F19D1AC3-0FFA-43D0-BF86-0B964B58CB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97425"/>
            <a:ext cx="1304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0E7B3-7B92-4DCC-8ACC-0A89D87A0198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116637"/>
            <a:ext cx="10887075" cy="741363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92500" lnSpcReduction="1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dirty="0"/>
              <a:t>THANK </a:t>
            </a:r>
            <a:br>
              <a:rPr lang="en-US" sz="3600" dirty="0"/>
            </a:br>
            <a:r>
              <a:rPr lang="en-US" sz="3600" dirty="0"/>
              <a:t>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5382" y="2124417"/>
            <a:ext cx="4277186" cy="914401"/>
          </a:xfrm>
        </p:spPr>
        <p:txBody>
          <a:bodyPr>
            <a:normAutofit fontScale="92500"/>
          </a:bodyPr>
          <a:lstStyle/>
          <a:p>
            <a:r>
              <a:rPr lang="en-US" sz="4400" u="sng" dirty="0">
                <a:solidFill>
                  <a:schemeClr val="accent2"/>
                </a:solidFill>
              </a:rPr>
              <a:t>+6281227331219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pic>
        <p:nvPicPr>
          <p:cNvPr id="2050" name="Picture 2" descr="Handoko Tjung on Twitter: &quot;Gestur tangan Korea yang artinya love mirip dengan gestur tangan umum ...">
            <a:extLst>
              <a:ext uri="{FF2B5EF4-FFF2-40B4-BE49-F238E27FC236}">
                <a16:creationId xmlns:a16="http://schemas.microsoft.com/office/drawing/2014/main" id="{47971E42-8B24-438D-A9DF-F1BE78C5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40" y="2124417"/>
            <a:ext cx="2360337" cy="23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Speaker Phone">
            <a:extLst>
              <a:ext uri="{FF2B5EF4-FFF2-40B4-BE49-F238E27FC236}">
                <a16:creationId xmlns:a16="http://schemas.microsoft.com/office/drawing/2014/main" id="{B07EA1D1-CD7B-4901-B50D-DD5395C3C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3855" y="2283416"/>
            <a:ext cx="646998" cy="64699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BB09B0-47F8-4C73-B0D7-907C58F74685}"/>
              </a:ext>
            </a:extLst>
          </p:cNvPr>
          <p:cNvSpPr txBox="1">
            <a:spLocks/>
          </p:cNvSpPr>
          <p:nvPr/>
        </p:nvSpPr>
        <p:spPr>
          <a:xfrm>
            <a:off x="7285382" y="3361982"/>
            <a:ext cx="4277186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u="sng" dirty="0">
                <a:solidFill>
                  <a:schemeClr val="accent2"/>
                </a:solidFill>
              </a:rPr>
              <a:t>+628156800919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9886FF8-E574-41FA-AD3E-975A067D8519}"/>
              </a:ext>
            </a:extLst>
          </p:cNvPr>
          <p:cNvSpPr txBox="1">
            <a:spLocks/>
          </p:cNvSpPr>
          <p:nvPr/>
        </p:nvSpPr>
        <p:spPr>
          <a:xfrm>
            <a:off x="4022943" y="2124417"/>
            <a:ext cx="3779274" cy="909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>
                <a:solidFill>
                  <a:schemeClr val="accent2"/>
                </a:solidFill>
              </a:rPr>
              <a:t>dr. Nova :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824D98C-99A7-4372-9C46-12271FCFE0F4}"/>
              </a:ext>
            </a:extLst>
          </p:cNvPr>
          <p:cNvSpPr txBox="1">
            <a:spLocks/>
          </p:cNvSpPr>
          <p:nvPr/>
        </p:nvSpPr>
        <p:spPr>
          <a:xfrm>
            <a:off x="4656966" y="3518101"/>
            <a:ext cx="2628416" cy="700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>
                <a:solidFill>
                  <a:schemeClr val="accent2"/>
                </a:solidFill>
              </a:rPr>
              <a:t>dr. </a:t>
            </a:r>
            <a:r>
              <a:rPr lang="en-US" sz="3600" u="sng" dirty="0" err="1">
                <a:solidFill>
                  <a:schemeClr val="accent2"/>
                </a:solidFill>
              </a:rPr>
              <a:t>Ardi</a:t>
            </a:r>
            <a:r>
              <a:rPr lang="en-US" sz="3600" u="sng" dirty="0">
                <a:solidFill>
                  <a:schemeClr val="accent2"/>
                </a:solidFill>
              </a:rPr>
              <a:t> :</a:t>
            </a:r>
          </a:p>
        </p:txBody>
      </p:sp>
      <p:pic>
        <p:nvPicPr>
          <p:cNvPr id="11" name="Graphic 10" descr="Speaker Phone">
            <a:extLst>
              <a:ext uri="{FF2B5EF4-FFF2-40B4-BE49-F238E27FC236}">
                <a16:creationId xmlns:a16="http://schemas.microsoft.com/office/drawing/2014/main" id="{FDAD40C5-5125-4BE8-9035-4073F5EE8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3855" y="3562049"/>
            <a:ext cx="656937" cy="656937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2885E03-A095-4E59-8A08-2EFBF24EEBCB}"/>
              </a:ext>
            </a:extLst>
          </p:cNvPr>
          <p:cNvSpPr txBox="1">
            <a:spLocks/>
          </p:cNvSpPr>
          <p:nvPr/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C0CDE5-970C-4CC4-BF43-0DA127E73E8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45B365D-EA03-42FA-9630-259B63DF23D1}"/>
              </a:ext>
            </a:extLst>
          </p:cNvPr>
          <p:cNvSpPr txBox="1">
            <a:spLocks/>
          </p:cNvSpPr>
          <p:nvPr/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C0CDE5-970C-4CC4-BF43-0DA127E73E8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" name="Picture 13" descr="logo4.png">
            <a:extLst>
              <a:ext uri="{FF2B5EF4-FFF2-40B4-BE49-F238E27FC236}">
                <a16:creationId xmlns:a16="http://schemas.microsoft.com/office/drawing/2014/main" id="{1A562F75-D0DE-4CF4-B86F-49B7A7E02D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70783"/>
            <a:ext cx="1321797" cy="208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454E427A-C465-4423-AD2E-18F769F50277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310949"/>
            <a:ext cx="10887075" cy="547051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70000" lnSpcReduction="2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04F9133-E8F0-4D1D-BC56-282F1EDCF4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1345" y="3281795"/>
            <a:ext cx="8229600" cy="1143000"/>
          </a:xfrm>
          <a:noFill/>
        </p:spPr>
        <p:txBody>
          <a:bodyPr/>
          <a:lstStyle/>
          <a:p>
            <a:pPr eaLnBrk="1" hangingPunct="1"/>
            <a:endParaRPr lang="id-ID" altLang="zh-C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7B809-1116-42C5-AF2D-7FA81A05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9875" cy="14683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C45DE2-8786-4558-BC2F-F35E3DDC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27" y="1063768"/>
            <a:ext cx="8035636" cy="4367214"/>
          </a:xfrm>
          <a:prstGeom prst="rect">
            <a:avLst/>
          </a:prstGeom>
        </p:spPr>
      </p:pic>
      <p:pic>
        <p:nvPicPr>
          <p:cNvPr id="5" name="Picture 4" descr="logo4.png">
            <a:extLst>
              <a:ext uri="{FF2B5EF4-FFF2-40B4-BE49-F238E27FC236}">
                <a16:creationId xmlns:a16="http://schemas.microsoft.com/office/drawing/2014/main" id="{3225538D-FC87-40A8-ABA0-348F0FEBEF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97425"/>
            <a:ext cx="1304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DE2584-59B7-4C84-AAEE-010176EFF3DD}"/>
              </a:ext>
            </a:extLst>
          </p:cNvPr>
          <p:cNvSpPr/>
          <p:nvPr/>
        </p:nvSpPr>
        <p:spPr>
          <a:xfrm>
            <a:off x="4300827" y="608808"/>
            <a:ext cx="4862944" cy="7191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en-US" sz="2800" b="1" i="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GAMBARAN BLOK </a:t>
            </a:r>
            <a:endParaRPr 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074" name="Rectangle 9">
            <a:extLst>
              <a:ext uri="{FF2B5EF4-FFF2-40B4-BE49-F238E27FC236}">
                <a16:creationId xmlns:a16="http://schemas.microsoft.com/office/drawing/2014/main" id="{B084C679-BEE3-4D0F-86E8-055F5260A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1989139"/>
            <a:ext cx="2232025" cy="719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zh-CN" sz="1800" b="1" u="sng" dirty="0">
                <a:solidFill>
                  <a:schemeClr val="bg1"/>
                </a:solidFill>
                <a:latin typeface="Arial Rounded MT Bold" panose="020F070403050403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 LAB</a:t>
            </a:r>
            <a:endParaRPr lang="en-US" altLang="zh-CN" sz="1800" b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KOMUDA</a:t>
            </a:r>
            <a:endParaRPr lang="id-ID" altLang="zh-CN" sz="1800" b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5" name="Rectangle 11">
            <a:extLst>
              <a:ext uri="{FF2B5EF4-FFF2-40B4-BE49-F238E27FC236}">
                <a16:creationId xmlns:a16="http://schemas.microsoft.com/office/drawing/2014/main" id="{15AC5A45-9EF4-4AED-9981-1C1B2C2D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1989139"/>
            <a:ext cx="1871662" cy="719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zh-CN" sz="1800" b="1" dirty="0">
                <a:solidFill>
                  <a:schemeClr val="bg1"/>
                </a:solidFill>
                <a:latin typeface="Arial Rounded MT Bold" panose="020F070403050403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KULIAH</a:t>
            </a:r>
            <a:endParaRPr lang="id-ID" altLang="zh-CN" sz="1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Rectangle 13">
            <a:extLst>
              <a:ext uri="{FF2B5EF4-FFF2-40B4-BE49-F238E27FC236}">
                <a16:creationId xmlns:a16="http://schemas.microsoft.com/office/drawing/2014/main" id="{7F41BBAC-909B-469B-B121-971F8A85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1987551"/>
            <a:ext cx="2447925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zh-CN" sz="1800" b="1" u="sng" dirty="0">
                <a:solidFill>
                  <a:schemeClr val="bg1"/>
                </a:solidFill>
                <a:latin typeface="Arial Rounded MT Bold" panose="020F07040305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TUTORIA</a:t>
            </a:r>
            <a:r>
              <a:rPr lang="en-US" altLang="zh-CN" sz="1800" b="1" u="sng" dirty="0">
                <a:solidFill>
                  <a:schemeClr val="bg1"/>
                </a:solidFill>
                <a:latin typeface="Arial Rounded MT Bold" panose="020F07040305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id-ID" altLang="zh-CN" sz="1800" b="1" u="sng" dirty="0">
                <a:solidFill>
                  <a:srgbClr val="59704F"/>
                </a:solidFill>
                <a:latin typeface="Arial Rounded MT Bold" panose="020F07040305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endParaRPr lang="id-ID" altLang="zh-CN" sz="1800" b="1" u="sng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1" name="Oval 15">
            <a:extLst>
              <a:ext uri="{FF2B5EF4-FFF2-40B4-BE49-F238E27FC236}">
                <a16:creationId xmlns:a16="http://schemas.microsoft.com/office/drawing/2014/main" id="{A55835D3-5731-4D0C-8015-DF6A1F1C6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3502026"/>
            <a:ext cx="3095625" cy="9366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lIns="90170" tIns="46990" rIns="90170" bIns="469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id-ID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BLOK 23</a:t>
            </a:r>
          </a:p>
        </p:txBody>
      </p:sp>
      <p:cxnSp>
        <p:nvCxnSpPr>
          <p:cNvPr id="3079" name="Straight Arrow Connector 10">
            <a:extLst>
              <a:ext uri="{FF2B5EF4-FFF2-40B4-BE49-F238E27FC236}">
                <a16:creationId xmlns:a16="http://schemas.microsoft.com/office/drawing/2014/main" id="{7AE50FC8-E4E4-4C88-9B22-075E0BF2348D}"/>
              </a:ext>
            </a:extLst>
          </p:cNvPr>
          <p:cNvCxnSpPr>
            <a:cxnSpLocks noChangeShapeType="1"/>
            <a:stCxn id="3075" idx="2"/>
            <a:endCxn id="4101" idx="1"/>
          </p:cNvCxnSpPr>
          <p:nvPr/>
        </p:nvCxnSpPr>
        <p:spPr bwMode="auto">
          <a:xfrm>
            <a:off x="4079875" y="2708276"/>
            <a:ext cx="1250950" cy="930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Arrow Connector 12">
            <a:extLst>
              <a:ext uri="{FF2B5EF4-FFF2-40B4-BE49-F238E27FC236}">
                <a16:creationId xmlns:a16="http://schemas.microsoft.com/office/drawing/2014/main" id="{7D6E2A03-33D3-4D1C-8BA7-A2B0A21A8CA0}"/>
              </a:ext>
            </a:extLst>
          </p:cNvPr>
          <p:cNvCxnSpPr>
            <a:cxnSpLocks noChangeShapeType="1"/>
            <a:stCxn id="3076" idx="2"/>
            <a:endCxn id="4101" idx="7"/>
          </p:cNvCxnSpPr>
          <p:nvPr/>
        </p:nvCxnSpPr>
        <p:spPr bwMode="auto">
          <a:xfrm flipH="1">
            <a:off x="7518401" y="2708276"/>
            <a:ext cx="1457325" cy="930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Arrow Connector 14">
            <a:extLst>
              <a:ext uri="{FF2B5EF4-FFF2-40B4-BE49-F238E27FC236}">
                <a16:creationId xmlns:a16="http://schemas.microsoft.com/office/drawing/2014/main" id="{7624792C-E077-489F-8688-EEBB0FAC0CCE}"/>
              </a:ext>
            </a:extLst>
          </p:cNvPr>
          <p:cNvCxnSpPr>
            <a:cxnSpLocks noChangeShapeType="1"/>
            <a:stCxn id="3074" idx="2"/>
            <a:endCxn id="4101" idx="0"/>
          </p:cNvCxnSpPr>
          <p:nvPr/>
        </p:nvCxnSpPr>
        <p:spPr bwMode="auto">
          <a:xfrm>
            <a:off x="6419851" y="2708275"/>
            <a:ext cx="4763" cy="79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ectangle 9">
            <a:extLst>
              <a:ext uri="{FF2B5EF4-FFF2-40B4-BE49-F238E27FC236}">
                <a16:creationId xmlns:a16="http://schemas.microsoft.com/office/drawing/2014/main" id="{E42628D4-31D4-43E4-8021-6F4AC2718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5157789"/>
            <a:ext cx="2232025" cy="719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zh-CN" sz="1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UJIAN BLOK</a:t>
            </a:r>
          </a:p>
        </p:txBody>
      </p:sp>
      <p:cxnSp>
        <p:nvCxnSpPr>
          <p:cNvPr id="3083" name="Straight Arrow Connector 25">
            <a:extLst>
              <a:ext uri="{FF2B5EF4-FFF2-40B4-BE49-F238E27FC236}">
                <a16:creationId xmlns:a16="http://schemas.microsoft.com/office/drawing/2014/main" id="{DA32F86D-87C3-4434-A195-AFF5779A112D}"/>
              </a:ext>
            </a:extLst>
          </p:cNvPr>
          <p:cNvCxnSpPr>
            <a:cxnSpLocks noChangeShapeType="1"/>
            <a:stCxn id="4101" idx="4"/>
            <a:endCxn id="3082" idx="0"/>
          </p:cNvCxnSpPr>
          <p:nvPr/>
        </p:nvCxnSpPr>
        <p:spPr bwMode="auto">
          <a:xfrm flipH="1">
            <a:off x="6419851" y="4438650"/>
            <a:ext cx="4763" cy="719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47D25F0-8725-45C1-ADB3-C2DCC520A6BB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116637"/>
            <a:ext cx="10887075" cy="741363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92500" lnSpcReduction="1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4.png">
            <a:extLst>
              <a:ext uri="{FF2B5EF4-FFF2-40B4-BE49-F238E27FC236}">
                <a16:creationId xmlns:a16="http://schemas.microsoft.com/office/drawing/2014/main" id="{98DE376E-78E4-4AE2-B4BA-3A1C66DFFD4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97425"/>
            <a:ext cx="1304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1">
            <a:extLst>
              <a:ext uri="{FF2B5EF4-FFF2-40B4-BE49-F238E27FC236}">
                <a16:creationId xmlns:a16="http://schemas.microsoft.com/office/drawing/2014/main" id="{8644F566-7048-4009-B939-97D335AD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20" y="-2505364"/>
            <a:ext cx="2428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zh-CN" sz="2800" b="1" dirty="0">
                <a:solidFill>
                  <a:srgbClr val="000000"/>
                </a:solidFill>
                <a:latin typeface="Constantia" panose="02030602050306030303" pitchFamily="18" charset="0"/>
                <a:sym typeface="HGP明朝E" panose="02020800000000000000" pitchFamily="18" charset="-128"/>
              </a:rPr>
              <a:t>Topic Tree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397FBB-A3BF-4F95-9974-622DF4B8ECF3}"/>
              </a:ext>
            </a:extLst>
          </p:cNvPr>
          <p:cNvSpPr/>
          <p:nvPr/>
        </p:nvSpPr>
        <p:spPr>
          <a:xfrm>
            <a:off x="4310987" y="243840"/>
            <a:ext cx="4192933" cy="5184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Topic Tree</a:t>
            </a:r>
            <a:endParaRPr lang="en-US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95857-754B-4F19-A55D-1206598E3C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1"/>
          <a:stretch/>
        </p:blipFill>
        <p:spPr bwMode="auto">
          <a:xfrm>
            <a:off x="264160" y="1585594"/>
            <a:ext cx="11430000" cy="4957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8B8F93-4135-4746-8D4C-185A2A77D76E}"/>
              </a:ext>
            </a:extLst>
          </p:cNvPr>
          <p:cNvSpPr/>
          <p:nvPr/>
        </p:nvSpPr>
        <p:spPr bwMode="auto">
          <a:xfrm>
            <a:off x="2822712" y="404813"/>
            <a:ext cx="6546576" cy="79203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EC287FB9-78AB-4B82-A727-742433F7B4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2313" y="404813"/>
            <a:ext cx="8229600" cy="792032"/>
          </a:xfrm>
          <a:noFill/>
        </p:spPr>
        <p:txBody>
          <a:bodyPr/>
          <a:lstStyle/>
          <a:p>
            <a:pPr algn="ctr" eaLnBrk="1" hangingPunct="1"/>
            <a:r>
              <a:rPr lang="id-ID" altLang="zh-CN" sz="3600" b="1" i="0" dirty="0">
                <a:latin typeface="Calibri" panose="020F0502020204030204" pitchFamily="34" charset="0"/>
              </a:rPr>
              <a:t>Gambaran Blok 23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BEDEE4F-4287-42D8-8344-D729660386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44779" y="1689546"/>
            <a:ext cx="8229600" cy="482441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id-ID" altLang="en-US" sz="2400" dirty="0">
                <a:latin typeface="Calibri" panose="020F0502020204030204" pitchFamily="34" charset="0"/>
              </a:rPr>
              <a:t>Total SKS 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id-ID" altLang="en-US" sz="2400" dirty="0">
                <a:latin typeface="Calibri" panose="020F0502020204030204" pitchFamily="34" charset="0"/>
              </a:rPr>
              <a:t>SKS Perkuliahan				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id-ID" altLang="en-US" sz="2400" dirty="0">
                <a:latin typeface="Calibri" panose="020F0502020204030204" pitchFamily="34" charset="0"/>
              </a:rPr>
              <a:t>SKS Skill lab </a:t>
            </a:r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r>
              <a:rPr lang="id-ID" altLang="en-US" sz="2400" dirty="0">
                <a:latin typeface="Calibri" panose="020F0502020204030204" pitchFamily="34" charset="0"/>
              </a:rPr>
              <a:t> t</a:t>
            </a:r>
            <a:r>
              <a:rPr lang="en-US" altLang="en-US" sz="2400" dirty="0" err="1">
                <a:latin typeface="Calibri" panose="020F0502020204030204" pitchFamily="34" charset="0"/>
              </a:rPr>
              <a:t>opik</a:t>
            </a:r>
            <a:r>
              <a:rPr lang="id-ID" altLang="en-US" sz="2400" dirty="0">
                <a:latin typeface="Calibri" panose="020F0502020204030204" pitchFamily="34" charset="0"/>
              </a:rPr>
              <a:t>		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id-ID" altLang="en-US" sz="2400" dirty="0">
                <a:latin typeface="Calibri" panose="020F0502020204030204" pitchFamily="34" charset="0"/>
              </a:rPr>
              <a:t>SKS Tutorial </a:t>
            </a:r>
            <a:r>
              <a:rPr lang="en-US" altLang="en-US" sz="2400" dirty="0">
                <a:latin typeface="Calibri" panose="020F0502020204030204" pitchFamily="34" charset="0"/>
              </a:rPr>
              <a:t>4 </a:t>
            </a:r>
            <a:r>
              <a:rPr lang="en-US" altLang="en-US" sz="2400" dirty="0" err="1">
                <a:latin typeface="Calibri" panose="020F0502020204030204" pitchFamily="34" charset="0"/>
              </a:rPr>
              <a:t>skenario</a:t>
            </a:r>
            <a:r>
              <a:rPr lang="id-ID" altLang="en-US" sz="2400" dirty="0">
                <a:latin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</a:rPr>
              <a:t>	</a:t>
            </a:r>
          </a:p>
          <a:p>
            <a:pPr algn="l" eaLnBrk="1" hangingPunct="1">
              <a:lnSpc>
                <a:spcPct val="90000"/>
              </a:lnSpc>
            </a:pPr>
            <a:endParaRPr lang="id-ID" altLang="en-US" sz="2400" dirty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id-ID" alt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				Total SKS 	: </a:t>
            </a:r>
            <a:r>
              <a:rPr lang="en-US" alt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6.71</a:t>
            </a:r>
            <a:r>
              <a:rPr lang="id-ID" alt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SKS</a:t>
            </a:r>
            <a:endParaRPr lang="en-US" alt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l" eaLnBrk="1" hangingPunct="1">
              <a:lnSpc>
                <a:spcPct val="90000"/>
              </a:lnSpc>
            </a:pPr>
            <a:endParaRPr lang="id-ID" alt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l" eaLnBrk="1" hangingPunct="1">
              <a:lnSpc>
                <a:spcPct val="90000"/>
              </a:lnSpc>
            </a:pPr>
            <a:r>
              <a:rPr lang="id-ID" alt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Ditempuh dalam waktu 6 minggu</a:t>
            </a:r>
            <a:r>
              <a:rPr lang="en-US" alt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 (27 Nov 2023-6 JAN 2024)</a:t>
            </a:r>
            <a:endParaRPr lang="id-ID" altLang="en-US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l" eaLnBrk="1" hangingPunct="1">
              <a:lnSpc>
                <a:spcPct val="90000"/>
              </a:lnSpc>
            </a:pPr>
            <a:r>
              <a:rPr lang="id-ID" altLang="en-US" sz="2400" dirty="0"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r>
              <a:rPr lang="id-ID" altLang="en-US" sz="2400" dirty="0">
                <a:latin typeface="Calibri" panose="020F0502020204030204" pitchFamily="34" charset="0"/>
              </a:rPr>
              <a:t> Departemen + Skill lab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id-ID" altLang="en-US" sz="2400" dirty="0">
                <a:latin typeface="Calibri" panose="020F0502020204030204" pitchFamily="34" charset="0"/>
              </a:rPr>
              <a:t>+</a:t>
            </a:r>
            <a:r>
              <a:rPr lang="en-US" altLang="en-US" sz="2400" dirty="0">
                <a:latin typeface="Calibri" panose="020F0502020204030204" pitchFamily="34" charset="0"/>
              </a:rPr>
              <a:t> T</a:t>
            </a:r>
            <a:r>
              <a:rPr lang="id-ID" altLang="en-US" sz="2400" dirty="0">
                <a:latin typeface="Calibri" panose="020F0502020204030204" pitchFamily="34" charset="0"/>
              </a:rPr>
              <a:t>utorial</a:t>
            </a:r>
          </a:p>
          <a:p>
            <a:pPr eaLnBrk="1" hangingPunct="1">
              <a:lnSpc>
                <a:spcPct val="90000"/>
              </a:lnSpc>
            </a:pPr>
            <a:endParaRPr lang="id-ID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d-ID" alt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12CB3-8418-42D2-9446-7724F27BE95F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116637"/>
            <a:ext cx="10887075" cy="741363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92500" lnSpcReduction="1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4.png">
            <a:extLst>
              <a:ext uri="{FF2B5EF4-FFF2-40B4-BE49-F238E27FC236}">
                <a16:creationId xmlns:a16="http://schemas.microsoft.com/office/drawing/2014/main" id="{4D82B581-E4F9-4A3A-963F-A306682A39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97425"/>
            <a:ext cx="1304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3CE29-EFD9-41C1-BE08-896379520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570" y="1578283"/>
            <a:ext cx="3968496" cy="28984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24D2DD-963D-4523-A343-67AA40D9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7" y="1578283"/>
            <a:ext cx="3800622" cy="28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318" y="257317"/>
            <a:ext cx="3968496" cy="521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Jadwal</a:t>
            </a:r>
            <a:r>
              <a:rPr lang="en-US" dirty="0"/>
              <a:t> BLOK 23 </a:t>
            </a:r>
            <a:r>
              <a:rPr lang="en-US" dirty="0" err="1"/>
              <a:t>tahun</a:t>
            </a:r>
            <a:r>
              <a:rPr lang="en-US" dirty="0"/>
              <a:t> 2023-2024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3B6F8D-6A80-4660-84E2-A502D1ED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8" y="-3342084"/>
            <a:ext cx="3818502" cy="25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C120961-51F9-4682-A708-343C4E18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90" y="-3261352"/>
            <a:ext cx="4057333" cy="26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B8E22D-FAEB-455C-9571-A3139A80847B}"/>
              </a:ext>
            </a:extLst>
          </p:cNvPr>
          <p:cNvSpPr/>
          <p:nvPr/>
        </p:nvSpPr>
        <p:spPr>
          <a:xfrm>
            <a:off x="7386320" y="3651702"/>
            <a:ext cx="388702" cy="369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53168-E3C2-47F4-9B47-9392EE310027}"/>
              </a:ext>
            </a:extLst>
          </p:cNvPr>
          <p:cNvSpPr/>
          <p:nvPr/>
        </p:nvSpPr>
        <p:spPr>
          <a:xfrm>
            <a:off x="723325" y="3627223"/>
            <a:ext cx="2113280" cy="3307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C52C28-7370-4100-BF6D-DE2F9A4ECF62}"/>
              </a:ext>
            </a:extLst>
          </p:cNvPr>
          <p:cNvSpPr/>
          <p:nvPr/>
        </p:nvSpPr>
        <p:spPr>
          <a:xfrm>
            <a:off x="4666064" y="2358600"/>
            <a:ext cx="3108958" cy="181565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5B2A2F-CF04-42B7-911D-3B7B35281401}"/>
              </a:ext>
            </a:extLst>
          </p:cNvPr>
          <p:cNvSpPr/>
          <p:nvPr/>
        </p:nvSpPr>
        <p:spPr>
          <a:xfrm>
            <a:off x="4142539" y="4976324"/>
            <a:ext cx="298172" cy="2388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465EB8-7930-4CA3-B85A-CC8EA7945186}"/>
              </a:ext>
            </a:extLst>
          </p:cNvPr>
          <p:cNvSpPr/>
          <p:nvPr/>
        </p:nvSpPr>
        <p:spPr>
          <a:xfrm>
            <a:off x="4630089" y="4929199"/>
            <a:ext cx="2639323" cy="28341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Skill Lab, Tutorial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6C7697-F11D-489E-918B-DDF0820B62A4}"/>
              </a:ext>
            </a:extLst>
          </p:cNvPr>
          <p:cNvSpPr/>
          <p:nvPr/>
        </p:nvSpPr>
        <p:spPr>
          <a:xfrm>
            <a:off x="8465242" y="4938167"/>
            <a:ext cx="2304357" cy="3467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Remediasi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658DB9-C4E1-46D4-A08B-F6468E60C97F}"/>
              </a:ext>
            </a:extLst>
          </p:cNvPr>
          <p:cNvSpPr/>
          <p:nvPr/>
        </p:nvSpPr>
        <p:spPr>
          <a:xfrm>
            <a:off x="8466497" y="5575268"/>
            <a:ext cx="2106291" cy="4499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FCD6D-7D94-4F24-88D3-95C4CFC5277B}"/>
              </a:ext>
            </a:extLst>
          </p:cNvPr>
          <p:cNvSpPr/>
          <p:nvPr/>
        </p:nvSpPr>
        <p:spPr>
          <a:xfrm>
            <a:off x="4142539" y="5456851"/>
            <a:ext cx="298172" cy="23884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431AFC-BC7E-4111-89C4-9957FED7608C}"/>
              </a:ext>
            </a:extLst>
          </p:cNvPr>
          <p:cNvSpPr/>
          <p:nvPr/>
        </p:nvSpPr>
        <p:spPr>
          <a:xfrm>
            <a:off x="4630089" y="5387044"/>
            <a:ext cx="2635476" cy="30864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 EB 1 dan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F3CC2-F82B-4AEE-8378-4CA08635F986}"/>
              </a:ext>
            </a:extLst>
          </p:cNvPr>
          <p:cNvSpPr/>
          <p:nvPr/>
        </p:nvSpPr>
        <p:spPr>
          <a:xfrm>
            <a:off x="1304925" y="3578310"/>
            <a:ext cx="455733" cy="3796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7A130-F7B3-45B6-96A9-62F8B44B734B}"/>
              </a:ext>
            </a:extLst>
          </p:cNvPr>
          <p:cNvSpPr/>
          <p:nvPr/>
        </p:nvSpPr>
        <p:spPr>
          <a:xfrm flipH="1" flipV="1">
            <a:off x="4142539" y="5885014"/>
            <a:ext cx="298172" cy="2388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70EA89-F8B7-4390-A40D-9C464842C3D7}"/>
              </a:ext>
            </a:extLst>
          </p:cNvPr>
          <p:cNvSpPr/>
          <p:nvPr/>
        </p:nvSpPr>
        <p:spPr>
          <a:xfrm rot="10800000" flipH="1" flipV="1">
            <a:off x="4629555" y="5877600"/>
            <a:ext cx="2635476" cy="30864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2060"/>
                </a:solidFill>
              </a:rPr>
              <a:t>Mulai</a:t>
            </a:r>
            <a:r>
              <a:rPr lang="en-US" dirty="0">
                <a:solidFill>
                  <a:srgbClr val="002060"/>
                </a:solidFill>
              </a:rPr>
              <a:t> Tutorial</a:t>
            </a:r>
          </a:p>
        </p:txBody>
      </p:sp>
      <p:pic>
        <p:nvPicPr>
          <p:cNvPr id="22" name="Picture 21" descr="logo4.png">
            <a:extLst>
              <a:ext uri="{FF2B5EF4-FFF2-40B4-BE49-F238E27FC236}">
                <a16:creationId xmlns:a16="http://schemas.microsoft.com/office/drawing/2014/main" id="{FB985EA6-5180-4728-9A44-74ED04C82B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70783"/>
            <a:ext cx="1321797" cy="208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31B30EDF-1927-4D5B-A9A3-5A2F0DC3C79B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310949"/>
            <a:ext cx="10887075" cy="547051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70000" lnSpcReduction="2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1AEB73D4-6B67-4752-B7D2-27E40C47E2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8880" y="64059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40DFB-BCD4-848F-6EDC-9B702246527B}"/>
              </a:ext>
            </a:extLst>
          </p:cNvPr>
          <p:cNvSpPr/>
          <p:nvPr/>
        </p:nvSpPr>
        <p:spPr>
          <a:xfrm flipH="1" flipV="1">
            <a:off x="5342878" y="3651702"/>
            <a:ext cx="355599" cy="4084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54EA4-8F87-42A9-2772-A316CF95A029}"/>
              </a:ext>
            </a:extLst>
          </p:cNvPr>
          <p:cNvSpPr/>
          <p:nvPr/>
        </p:nvSpPr>
        <p:spPr>
          <a:xfrm flipH="1" flipV="1">
            <a:off x="7884158" y="4904593"/>
            <a:ext cx="396241" cy="3080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EEDA5D5-FA52-4349-AC3C-05C7FFA1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4" y="1715925"/>
            <a:ext cx="3714115" cy="28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C605A2-D345-4CD6-9782-8A98E1803007}"/>
              </a:ext>
            </a:extLst>
          </p:cNvPr>
          <p:cNvSpPr/>
          <p:nvPr/>
        </p:nvSpPr>
        <p:spPr>
          <a:xfrm>
            <a:off x="9293498" y="2519680"/>
            <a:ext cx="388982" cy="25605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401473-299D-49F0-8F64-E9563594F38F}"/>
              </a:ext>
            </a:extLst>
          </p:cNvPr>
          <p:cNvSpPr/>
          <p:nvPr/>
        </p:nvSpPr>
        <p:spPr>
          <a:xfrm flipH="1" flipV="1">
            <a:off x="7901010" y="5549428"/>
            <a:ext cx="355599" cy="4084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3A2481-94F9-47A4-A2B1-BF41DA48633A}"/>
              </a:ext>
            </a:extLst>
          </p:cNvPr>
          <p:cNvSpPr/>
          <p:nvPr/>
        </p:nvSpPr>
        <p:spPr>
          <a:xfrm flipH="1" flipV="1">
            <a:off x="10373358" y="2493695"/>
            <a:ext cx="396241" cy="3080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55244A-A50E-457F-9412-71653739301E}"/>
              </a:ext>
            </a:extLst>
          </p:cNvPr>
          <p:cNvSpPr/>
          <p:nvPr/>
        </p:nvSpPr>
        <p:spPr>
          <a:xfrm>
            <a:off x="2895600" y="248524"/>
            <a:ext cx="9199418" cy="576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B6B087F8-A272-4760-9B3D-6CF1DD5439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99855" y="566528"/>
            <a:ext cx="9393382" cy="399622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id-ID" altLang="zh-CN" sz="3600" b="1" i="0" dirty="0">
                <a:solidFill>
                  <a:schemeClr val="bg1"/>
                </a:solidFill>
              </a:rPr>
              <a:t>MODUL </a:t>
            </a:r>
            <a:r>
              <a:rPr lang="en-US" altLang="zh-CN" sz="3600" b="1" i="0" dirty="0" err="1">
                <a:solidFill>
                  <a:schemeClr val="bg1"/>
                </a:solidFill>
              </a:rPr>
              <a:t>kegawatdaruratan</a:t>
            </a:r>
            <a:r>
              <a:rPr lang="en-US" altLang="zh-CN" sz="3600" b="1" i="0" dirty="0">
                <a:solidFill>
                  <a:schemeClr val="bg1"/>
                </a:solidFill>
              </a:rPr>
              <a:t> dan </a:t>
            </a:r>
            <a:r>
              <a:rPr lang="en-US" altLang="zh-CN" sz="3600" b="1" i="0" dirty="0" err="1">
                <a:solidFill>
                  <a:schemeClr val="bg1"/>
                </a:solidFill>
              </a:rPr>
              <a:t>forensik</a:t>
            </a:r>
            <a:br>
              <a:rPr lang="id-ID" altLang="zh-CN" sz="2500" dirty="0">
                <a:solidFill>
                  <a:schemeClr val="bg1"/>
                </a:solidFill>
              </a:rPr>
            </a:br>
            <a:endParaRPr lang="id-ID" altLang="zh-CN" sz="2500" dirty="0">
              <a:solidFill>
                <a:schemeClr val="bg1"/>
              </a:solidFill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0A9EBEC-F30A-4B5B-8423-506C260F24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8763" y="966150"/>
            <a:ext cx="11000509" cy="4757298"/>
          </a:xfrm>
        </p:spPr>
        <p:txBody>
          <a:bodyPr>
            <a:normAutofit/>
          </a:bodyPr>
          <a:lstStyle/>
          <a:p>
            <a:pPr algn="l" eaLnBrk="1" hangingPunct="1"/>
            <a:r>
              <a:rPr lang="id-ID" altLang="zh-CN" b="1" dirty="0"/>
              <a:t>	</a:t>
            </a:r>
            <a:endParaRPr lang="en-US" altLang="zh-CN" b="1" dirty="0"/>
          </a:p>
          <a:p>
            <a:pPr algn="ctr" eaLnBrk="1" hangingPunct="1"/>
            <a:r>
              <a:rPr lang="id-ID" altLang="zh-CN" b="1" dirty="0">
                <a:latin typeface="Copperplate Gothic Light" panose="020E0507020206020404" pitchFamily="34" charset="0"/>
                <a:cs typeface="CordiaUPC" panose="020B0304020202020204" pitchFamily="34" charset="-34"/>
              </a:rPr>
              <a:t>Tujuan Instruksional Umum </a:t>
            </a:r>
            <a:r>
              <a:rPr lang="id-ID" altLang="zh-CN" b="1" dirty="0"/>
              <a:t>:</a:t>
            </a:r>
            <a:endParaRPr lang="en-US" altLang="zh-CN" b="1" dirty="0"/>
          </a:p>
          <a:p>
            <a:pPr algn="l" eaLnBrk="1" hangingPunct="1"/>
            <a:endParaRPr lang="id-ID" altLang="zh-CN" dirty="0"/>
          </a:p>
          <a:p>
            <a:pPr lvl="1" algn="just" eaLnBrk="1" hangingPunct="1">
              <a:buFontTx/>
              <a:buAutoNum type="arabicPeriod"/>
            </a:pPr>
            <a:r>
              <a:rPr lang="id-ID" altLang="zh-CN" sz="2400" dirty="0"/>
              <a:t>Mahasiswa mampu menjelaskan patofisiologi kasus </a:t>
            </a:r>
          </a:p>
          <a:p>
            <a:pPr algn="just" eaLnBrk="1" hangingPunct="1"/>
            <a:r>
              <a:rPr lang="en-US" altLang="zh-CN" dirty="0"/>
              <a:t>	</a:t>
            </a:r>
            <a:r>
              <a:rPr lang="id-ID" altLang="zh-CN" dirty="0"/>
              <a:t>kegawadaruratan</a:t>
            </a:r>
            <a:r>
              <a:rPr lang="en-US" altLang="zh-CN" dirty="0"/>
              <a:t> dan </a:t>
            </a:r>
            <a:r>
              <a:rPr lang="en-US" altLang="zh-CN" dirty="0" err="1"/>
              <a:t>forensik</a:t>
            </a:r>
            <a:r>
              <a:rPr lang="id-ID" altLang="zh-CN" dirty="0"/>
              <a:t>.</a:t>
            </a:r>
          </a:p>
          <a:p>
            <a:pPr lvl="1" algn="just" eaLnBrk="1" hangingPunct="1">
              <a:buFontTx/>
              <a:buAutoNum type="arabicPeriod" startAt="2"/>
            </a:pPr>
            <a:r>
              <a:rPr lang="id-ID" altLang="zh-CN" sz="2400" dirty="0"/>
              <a:t>Mahasiswa mampu melakukan diagnosis terhadap</a:t>
            </a:r>
          </a:p>
          <a:p>
            <a:pPr algn="just" eaLnBrk="1" hangingPunct="1"/>
            <a:r>
              <a:rPr lang="en-US" altLang="zh-CN" dirty="0"/>
              <a:t>	</a:t>
            </a:r>
            <a:r>
              <a:rPr lang="id-ID" altLang="zh-CN" dirty="0"/>
              <a:t>kasus kegawadaruratan</a:t>
            </a:r>
            <a:r>
              <a:rPr lang="en-US" altLang="zh-CN" dirty="0"/>
              <a:t> dan </a:t>
            </a:r>
            <a:r>
              <a:rPr lang="en-US" altLang="zh-CN" dirty="0" err="1"/>
              <a:t>forensik</a:t>
            </a:r>
            <a:r>
              <a:rPr lang="en-US" altLang="zh-CN" dirty="0"/>
              <a:t>.</a:t>
            </a:r>
            <a:endParaRPr lang="id-ID" altLang="zh-CN" dirty="0"/>
          </a:p>
          <a:p>
            <a:pPr lvl="1" algn="just" eaLnBrk="1" hangingPunct="1">
              <a:buFontTx/>
              <a:buAutoNum type="arabicPeriod" startAt="3"/>
            </a:pPr>
            <a:r>
              <a:rPr lang="id-ID" altLang="zh-CN" sz="2400" dirty="0"/>
              <a:t>Mahasiswa mampu memberikan pertolongan pertama dan lanjutan terhadap kasus kegawa</a:t>
            </a:r>
            <a:r>
              <a:rPr lang="en-US" altLang="zh-CN" sz="2400" dirty="0"/>
              <a:t>t</a:t>
            </a:r>
            <a:r>
              <a:rPr lang="id-ID" altLang="zh-CN" sz="2400" dirty="0"/>
              <a:t>daruratan.</a:t>
            </a:r>
          </a:p>
          <a:p>
            <a:pPr lvl="1" algn="just" eaLnBrk="1" hangingPunct="1">
              <a:buFontTx/>
              <a:buAutoNum type="arabicPeriod" startAt="3"/>
            </a:pPr>
            <a:r>
              <a:rPr lang="id-ID" altLang="zh-CN" sz="2400" dirty="0"/>
              <a:t>Mahasiswa mampu meng</a:t>
            </a:r>
            <a:r>
              <a:rPr lang="id-ID" altLang="zh-CN" sz="2400" i="1" dirty="0"/>
              <a:t>assessment </a:t>
            </a:r>
            <a:r>
              <a:rPr lang="id-ID" altLang="zh-CN" sz="2400" dirty="0"/>
              <a:t>kejadian bencana berdasarkan skala prioritas</a:t>
            </a:r>
            <a:r>
              <a:rPr lang="en-US" altLang="zh-CN" sz="2400" dirty="0"/>
              <a:t> di </a:t>
            </a:r>
            <a:r>
              <a:rPr lang="en-US" altLang="zh-CN" sz="2400" dirty="0" err="1"/>
              <a:t>rumah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sakit</a:t>
            </a:r>
            <a:r>
              <a:rPr lang="en-US" altLang="zh-CN" sz="2400" dirty="0"/>
              <a:t> (hospital disaster plan).</a:t>
            </a:r>
            <a:endParaRPr lang="id-ID" altLang="zh-CN" sz="2400" dirty="0"/>
          </a:p>
          <a:p>
            <a:pPr lvl="1" algn="just" eaLnBrk="1" hangingPunct="1">
              <a:buFontTx/>
              <a:buAutoNum type="arabicPeriod" startAt="3"/>
            </a:pPr>
            <a:r>
              <a:rPr lang="id-ID" altLang="zh-CN" sz="2400" dirty="0"/>
              <a:t>Mahasiswa mampu mengidentifikasi pasien kritis yang memerlukan perawatan intensif</a:t>
            </a:r>
            <a:r>
              <a:rPr lang="en-US" altLang="zh-CN" sz="2400" dirty="0"/>
              <a:t> dan Transport </a:t>
            </a:r>
            <a:r>
              <a:rPr lang="en-US" altLang="zh-CN" sz="2400" dirty="0" err="1"/>
              <a:t>Medis</a:t>
            </a:r>
            <a:endParaRPr lang="en-US" altLang="zh-CN" sz="2400" dirty="0"/>
          </a:p>
          <a:p>
            <a:pPr lvl="1" algn="just" eaLnBrk="1" hangingPunct="1">
              <a:buFontTx/>
              <a:buAutoNum type="arabicPeriod" startAt="3"/>
            </a:pPr>
            <a:r>
              <a:rPr lang="en-US" altLang="zh-CN" sz="2400" dirty="0" err="1"/>
              <a:t>Mahasiswa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mampu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menjelaskan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konsep</a:t>
            </a:r>
            <a:r>
              <a:rPr lang="en-US" altLang="zh-CN" sz="2400" dirty="0"/>
              <a:t> </a:t>
            </a:r>
            <a:r>
              <a:rPr lang="en-US" altLang="zh-CN" sz="2400" i="1" dirty="0" err="1"/>
              <a:t>Paliatif</a:t>
            </a:r>
            <a:r>
              <a:rPr lang="en-US" altLang="zh-CN" sz="2400" dirty="0"/>
              <a:t> dan </a:t>
            </a:r>
            <a:r>
              <a:rPr lang="en-US" altLang="zh-CN" sz="2400" i="1" dirty="0"/>
              <a:t>end of life</a:t>
            </a:r>
            <a:endParaRPr lang="id-ID" altLang="zh-CN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7D5F61F-C0B3-4122-B437-5C51D48A73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18570" y="602321"/>
            <a:ext cx="8229600" cy="44743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id-ID" altLang="zh-CN" sz="2800" b="1" i="0" dirty="0">
                <a:solidFill>
                  <a:schemeClr val="bg1"/>
                </a:solidFill>
              </a:rPr>
              <a:t>MODUL KEGAWA</a:t>
            </a:r>
            <a:r>
              <a:rPr lang="en-US" altLang="zh-CN" sz="2800" b="1" i="0" dirty="0">
                <a:solidFill>
                  <a:schemeClr val="bg1"/>
                </a:solidFill>
              </a:rPr>
              <a:t>T</a:t>
            </a:r>
            <a:r>
              <a:rPr lang="id-ID" altLang="zh-CN" sz="2800" b="1" i="0" dirty="0">
                <a:solidFill>
                  <a:schemeClr val="bg1"/>
                </a:solidFill>
              </a:rPr>
              <a:t>DARURATAN</a:t>
            </a:r>
            <a:r>
              <a:rPr lang="en-US" altLang="zh-CN" sz="2800" b="1" i="0" dirty="0">
                <a:solidFill>
                  <a:schemeClr val="bg1"/>
                </a:solidFill>
                <a:ea typeface="SimSun" panose="02010600030101010101" pitchFamily="2" charset="-122"/>
              </a:rPr>
              <a:t> dan FORENSIK</a:t>
            </a:r>
            <a:br>
              <a:rPr lang="id-ID" altLang="zh-CN" sz="4000" dirty="0"/>
            </a:br>
            <a:endParaRPr lang="id-ID" altLang="zh-CN" sz="4000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EBFAFDA7-D1E6-4A26-B57B-BB69312CF9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69672" y="1131510"/>
            <a:ext cx="8617527" cy="4594980"/>
          </a:xfrm>
        </p:spPr>
        <p:txBody>
          <a:bodyPr>
            <a:normAutofit lnSpcReduction="10000"/>
          </a:bodyPr>
          <a:lstStyle/>
          <a:p>
            <a:pPr marL="514350" indent="-514350" algn="ctr">
              <a:lnSpc>
                <a:spcPct val="90000"/>
              </a:lnSpc>
            </a:pPr>
            <a:r>
              <a:rPr lang="id-ID" altLang="zh-CN" sz="2200" b="1" dirty="0"/>
              <a:t>Tujuan Instruksional Khusus :</a:t>
            </a:r>
            <a:endParaRPr lang="en-US" altLang="zh-CN" sz="2200" b="1" dirty="0"/>
          </a:p>
          <a:p>
            <a:pPr marL="514350" indent="-514350">
              <a:lnSpc>
                <a:spcPct val="90000"/>
              </a:lnSpc>
            </a:pPr>
            <a:endParaRPr lang="id-ID" altLang="zh-CN" sz="2200" dirty="0"/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id-ID" altLang="zh-CN" sz="2200" dirty="0"/>
              <a:t>Mahasiswa mampu mengenali tanda-tanda henti jantung mendadak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id-ID" altLang="zh-CN" sz="2200" dirty="0"/>
              <a:t>Mahasiswa mampu melakukan penatalaksanaan jalan nafas secara manual dan dengan peralatan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id-ID" altLang="zh-CN" sz="2200" dirty="0"/>
              <a:t>Mahasiswa mampu memahami tujuan, indikasi, melakukan teknik RJPO dengan benar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id-ID" altLang="zh-CN" sz="2200" dirty="0"/>
              <a:t>Mahasiswa mampu dan menguasai ketrampilan memberikan Bantuan Hidup Dasar (BHD) serta mengenal keadaan gawa</a:t>
            </a:r>
            <a:r>
              <a:rPr lang="en-US" altLang="zh-CN" sz="2200" dirty="0"/>
              <a:t>t</a:t>
            </a:r>
            <a:r>
              <a:rPr lang="id-ID" altLang="zh-CN" sz="2200" dirty="0"/>
              <a:t> darurat akibat trauma dan non trauma yang sering dijumpai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id-ID" altLang="zh-CN" sz="2200" dirty="0"/>
              <a:t>Mahasiswa mampu me</a:t>
            </a:r>
            <a:r>
              <a:rPr lang="en-US" altLang="zh-CN" sz="2200" dirty="0" err="1"/>
              <a:t>ndiagnosis</a:t>
            </a:r>
            <a:r>
              <a:rPr lang="en-US" altLang="zh-CN" sz="2200" dirty="0"/>
              <a:t> dan </a:t>
            </a:r>
            <a:r>
              <a:rPr lang="en-US" altLang="zh-CN" sz="2200" dirty="0" err="1"/>
              <a:t>melakukan</a:t>
            </a:r>
            <a:r>
              <a:rPr lang="en-US" altLang="zh-CN" sz="2200" dirty="0"/>
              <a:t> </a:t>
            </a:r>
            <a:r>
              <a:rPr lang="en-US" altLang="zh-CN" sz="2200" dirty="0" err="1"/>
              <a:t>terapi</a:t>
            </a:r>
            <a:r>
              <a:rPr lang="en-US" altLang="zh-CN" sz="2200" dirty="0"/>
              <a:t> </a:t>
            </a:r>
            <a:r>
              <a:rPr lang="en-US" altLang="zh-CN" sz="2200" dirty="0" err="1"/>
              <a:t>oksigen</a:t>
            </a:r>
            <a:r>
              <a:rPr lang="en-US" altLang="zh-CN" sz="2200" dirty="0"/>
              <a:t> </a:t>
            </a:r>
            <a:endParaRPr lang="id-ID" altLang="zh-CN" sz="2200" dirty="0"/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id-ID" altLang="zh-CN" sz="2200" dirty="0"/>
              <a:t>Mahasiswa mampu mengidentifikasi pasien kritis dan pencegahannya</a:t>
            </a:r>
            <a:endParaRPr lang="en-US" altLang="zh-CN" sz="2200" dirty="0"/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US" altLang="zh-CN" sz="2200" dirty="0" err="1"/>
              <a:t>Mahasiswa</a:t>
            </a:r>
            <a:r>
              <a:rPr lang="en-US" altLang="zh-CN" sz="2200" dirty="0"/>
              <a:t> </a:t>
            </a:r>
            <a:r>
              <a:rPr lang="en-US" altLang="zh-CN" sz="2200" dirty="0" err="1"/>
              <a:t>mampu</a:t>
            </a:r>
            <a:r>
              <a:rPr lang="en-US" altLang="zh-CN" sz="2200" dirty="0"/>
              <a:t> </a:t>
            </a:r>
            <a:r>
              <a:rPr lang="en-US" altLang="zh-CN" sz="2200" dirty="0" err="1"/>
              <a:t>menjelaskan</a:t>
            </a:r>
            <a:r>
              <a:rPr lang="en-US" altLang="zh-CN" sz="2200" dirty="0"/>
              <a:t> </a:t>
            </a:r>
            <a:r>
              <a:rPr lang="en-US" altLang="zh-CN" sz="2200" dirty="0" err="1"/>
              <a:t>tentang</a:t>
            </a:r>
            <a:r>
              <a:rPr lang="en-US" altLang="zh-CN" sz="2200" dirty="0"/>
              <a:t> </a:t>
            </a:r>
            <a:r>
              <a:rPr lang="en-US" altLang="zh-CN" sz="2200" dirty="0" err="1"/>
              <a:t>prinsip</a:t>
            </a:r>
            <a:r>
              <a:rPr lang="en-US" altLang="zh-CN" sz="2200" dirty="0"/>
              <a:t> transport </a:t>
            </a:r>
            <a:r>
              <a:rPr lang="en-US" altLang="zh-CN" sz="2200" dirty="0" err="1"/>
              <a:t>medis</a:t>
            </a:r>
            <a:endParaRPr lang="id-ID" altLang="zh-CN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6FA11-3A40-4E31-9F3A-6BB5A182EB40}"/>
              </a:ext>
            </a:extLst>
          </p:cNvPr>
          <p:cNvSpPr txBox="1">
            <a:spLocks noChangeArrowheads="1"/>
          </p:cNvSpPr>
          <p:nvPr/>
        </p:nvSpPr>
        <p:spPr>
          <a:xfrm>
            <a:off x="1304925" y="6116637"/>
            <a:ext cx="10887075" cy="741363"/>
          </a:xfrm>
          <a:prstGeom prst="rect">
            <a:avLst/>
          </a:prstGeom>
          <a:solidFill>
            <a:srgbClr val="00B0F0"/>
          </a:solidFill>
        </p:spPr>
        <p:txBody>
          <a:bodyPr anchor="b">
            <a:normAutofit fontScale="92500" lnSpcReduction="10000"/>
          </a:bodyPr>
          <a:lstStyle/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Bagian Anestesiologi  Resusitasi </a:t>
            </a:r>
            <a:r>
              <a:rPr lang="id-ID" sz="2400" b="1" dirty="0">
                <a:solidFill>
                  <a:schemeClr val="bg1"/>
                </a:solidFill>
                <a:latin typeface="+mj-lt"/>
              </a:rPr>
              <a:t>dan  Terapi Intensif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dist">
              <a:defRPr/>
            </a:pP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Fakultas Kedokteran dan Ilmu Kesehatan UMY</a:t>
            </a:r>
            <a:endParaRPr lang="en-GB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4.png">
            <a:extLst>
              <a:ext uri="{FF2B5EF4-FFF2-40B4-BE49-F238E27FC236}">
                <a16:creationId xmlns:a16="http://schemas.microsoft.com/office/drawing/2014/main" id="{B483284E-A10A-4209-943E-DFA70ABB83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97425"/>
            <a:ext cx="1304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AE84-7674-45B2-88A8-E08070D7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003"/>
            <a:ext cx="8229600" cy="550797"/>
          </a:xfrm>
        </p:spPr>
        <p:txBody>
          <a:bodyPr>
            <a:normAutofit/>
          </a:bodyPr>
          <a:lstStyle/>
          <a:p>
            <a:pPr algn="ctr"/>
            <a:r>
              <a:rPr lang="en-US" b="1" i="0" dirty="0" err="1"/>
              <a:t>Kegiatan</a:t>
            </a:r>
            <a:r>
              <a:rPr lang="en-US" b="1" i="0" dirty="0"/>
              <a:t> </a:t>
            </a:r>
            <a:r>
              <a:rPr lang="en-US" b="1" i="0" dirty="0" err="1"/>
              <a:t>Perkuliahan</a:t>
            </a:r>
            <a:endParaRPr lang="en-US" b="1" i="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18AB38-006F-4ABB-85E3-0C0518B40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433510"/>
              </p:ext>
            </p:extLst>
          </p:nvPr>
        </p:nvGraphicFramePr>
        <p:xfrm>
          <a:off x="254000" y="558801"/>
          <a:ext cx="11633200" cy="61820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7046">
                  <a:extLst>
                    <a:ext uri="{9D8B030D-6E8A-4147-A177-3AD203B41FA5}">
                      <a16:colId xmlns:a16="http://schemas.microsoft.com/office/drawing/2014/main" val="3674646482"/>
                    </a:ext>
                  </a:extLst>
                </a:gridCol>
                <a:gridCol w="5059917">
                  <a:extLst>
                    <a:ext uri="{9D8B030D-6E8A-4147-A177-3AD203B41FA5}">
                      <a16:colId xmlns:a16="http://schemas.microsoft.com/office/drawing/2014/main" val="3553579739"/>
                    </a:ext>
                  </a:extLst>
                </a:gridCol>
                <a:gridCol w="1642612">
                  <a:extLst>
                    <a:ext uri="{9D8B030D-6E8A-4147-A177-3AD203B41FA5}">
                      <a16:colId xmlns:a16="http://schemas.microsoft.com/office/drawing/2014/main" val="4043740727"/>
                    </a:ext>
                  </a:extLst>
                </a:gridCol>
                <a:gridCol w="3175718">
                  <a:extLst>
                    <a:ext uri="{9D8B030D-6E8A-4147-A177-3AD203B41FA5}">
                      <a16:colId xmlns:a16="http://schemas.microsoft.com/office/drawing/2014/main" val="1937420188"/>
                    </a:ext>
                  </a:extLst>
                </a:gridCol>
                <a:gridCol w="1097907">
                  <a:extLst>
                    <a:ext uri="{9D8B030D-6E8A-4147-A177-3AD203B41FA5}">
                      <a16:colId xmlns:a16="http://schemas.microsoft.com/office/drawing/2014/main" val="4143306156"/>
                    </a:ext>
                  </a:extLst>
                </a:gridCol>
              </a:tblGrid>
              <a:tr h="364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Topics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Departmen</a:t>
                      </a:r>
                      <a:r>
                        <a:rPr lang="id-ID" sz="12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Lecturers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7304416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Pengantar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Blok 23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Dr. Nova Maryani MMR, Sp.An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5183181"/>
                  </a:ext>
                </a:extLst>
              </a:tr>
              <a:tr h="586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Triase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Early Warning System dan Patient Safety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Anesthesi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</a:rPr>
                        <a:t>ology and Intensive Therapy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Syaiful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Fatah,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Sp.An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7850019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Syok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dan RJPO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anafilaktik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dr. Ardi Pramono, SpAn.M.Kes. 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5599236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Manajemen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airway dan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terapi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oksigen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Yosy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Budi S.,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Sp.An.M.Sc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2634278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</a:rPr>
                        <a:t>Sepsis dan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Pengenalan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ICU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dr. Nova Maryani, Sp.An, MMR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78989438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Bencana dan Transportasi Medis (SPGDT)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Syaiful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Fatah,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Sp.An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94723589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Terapi Cairan Emergensi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dr. Yosy Budi S., Sp.An.M.Sc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15393531"/>
                  </a:ext>
                </a:extLst>
              </a:tr>
              <a:tr h="537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Toxicology and acute intoxication therapy (plant, animal poison, pesticides)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Pharmacology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Hidayatul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Kurniawati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M.Sc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9908619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Pediatric emergencies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Pediatric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dr. Bambang Edi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Sp.A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M.Kes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3442811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Cedera Kepala &amp; Tulang Belakang (Syaraf)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Neurology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Dr. dr. Tri Wahyuliati Sp.S M.Kes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7911196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Neurology Emergencies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</a:rPr>
                        <a:t>dr. Ardiansyah Sp.S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881586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Kegawat Daruratan Obsgin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Obsgyn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dr. Alfaina Wahyuni Mkes, Sp.OG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1427728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Pshyciatric Emergencies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Pshyciatric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Dr. Dr. Warih Andan Sp.KJ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38241037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Emergencies on ophthalmology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Opthalmology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dr. Ikliludin, Sp.M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9676057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ENT emergencies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dr. Deoni Daniswara, Sp.THT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06208698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Otopsi, Toxicology, Traumatik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bg1"/>
                          </a:solidFill>
                          <a:effectLst/>
                        </a:rPr>
                        <a:t>Forensic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dr. Mardhatillah Marsa, Sp.F, M.Sc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2131625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Aspek Forensik Euthanasia dan End of Life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dr. Dirwan Suryo S., Sp.F.M.Kes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8325541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bg1"/>
                          </a:solidFill>
                          <a:effectLst/>
                        </a:rPr>
                        <a:t>Identifikasi bencana massal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bg1"/>
                          </a:solidFill>
                          <a:effectLst/>
                        </a:rPr>
                        <a:t>dr. Dirwan Suryo S., Sp.F.M.Kes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31381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080A421-0318-411E-B443-046C850D0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11908"/>
              </p:ext>
            </p:extLst>
          </p:nvPr>
        </p:nvGraphicFramePr>
        <p:xfrm>
          <a:off x="518160" y="1733100"/>
          <a:ext cx="11125201" cy="48952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0345">
                  <a:extLst>
                    <a:ext uri="{9D8B030D-6E8A-4147-A177-3AD203B41FA5}">
                      <a16:colId xmlns:a16="http://schemas.microsoft.com/office/drawing/2014/main" val="3123829851"/>
                    </a:ext>
                  </a:extLst>
                </a:gridCol>
                <a:gridCol w="3988200">
                  <a:extLst>
                    <a:ext uri="{9D8B030D-6E8A-4147-A177-3AD203B41FA5}">
                      <a16:colId xmlns:a16="http://schemas.microsoft.com/office/drawing/2014/main" val="3596237138"/>
                    </a:ext>
                  </a:extLst>
                </a:gridCol>
                <a:gridCol w="1630463">
                  <a:extLst>
                    <a:ext uri="{9D8B030D-6E8A-4147-A177-3AD203B41FA5}">
                      <a16:colId xmlns:a16="http://schemas.microsoft.com/office/drawing/2014/main" val="3999100650"/>
                    </a:ext>
                  </a:extLst>
                </a:gridCol>
                <a:gridCol w="4369844">
                  <a:extLst>
                    <a:ext uri="{9D8B030D-6E8A-4147-A177-3AD203B41FA5}">
                      <a16:colId xmlns:a16="http://schemas.microsoft.com/office/drawing/2014/main" val="2177583777"/>
                    </a:ext>
                  </a:extLst>
                </a:gridCol>
                <a:gridCol w="586349">
                  <a:extLst>
                    <a:ext uri="{9D8B030D-6E8A-4147-A177-3AD203B41FA5}">
                      <a16:colId xmlns:a16="http://schemas.microsoft.com/office/drawing/2014/main" val="2336861286"/>
                    </a:ext>
                  </a:extLst>
                </a:gridCol>
              </a:tblGrid>
              <a:tr h="96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Gawat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Jantung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 (Tamponade cordis dan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kegawatan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vaskuler</a:t>
                      </a: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</a:rPr>
                        <a:t>Interna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</a:rPr>
                        <a:t>dr. Gagah Buana S., Sp.JP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53469032"/>
                  </a:ext>
                </a:extLst>
              </a:tr>
              <a:tr h="96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Gawat Paru (ARDS, atelektasis, Influenza, Pneumothorax, SARS/Covid-19)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dr. Adorisye Saptati Fornia, Sp.P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81122083"/>
                  </a:ext>
                </a:extLst>
              </a:tr>
              <a:tr h="96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</a:rPr>
                        <a:t>Gastrointestinal ( Gastrointestinal Bleeding, ensefalopati metabolic)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dr. Fitria Nurul H, Sp.PD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87599228"/>
                  </a:ext>
                </a:extLst>
              </a:tr>
              <a:tr h="96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</a:rPr>
                        <a:t>Komplikasi Akut DM dan adrenal kortek failure (KAD, HHS, hipoglikemi)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dr. Agus Widyatmoko, MSc, Sp.PD.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52947411"/>
                  </a:ext>
                </a:extLst>
              </a:tr>
              <a:tr h="524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</a:rPr>
                        <a:t>Manajemen Bencana (Hospital Disaster Plan)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</a:rPr>
                        <a:t>IKM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</a:rPr>
                        <a:t>dr. Meiky Fredianto, Sp.OT (K)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30351877"/>
                  </a:ext>
                </a:extLst>
              </a:tr>
              <a:tr h="524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</a:rPr>
                        <a:t>KDRT (Domestic Violence)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</a:rPr>
                        <a:t>IKK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/>
                        </a:rPr>
                        <a:t>dr. Oryzati Hilman, MSc.CMFM, PhD, </a:t>
                      </a:r>
                      <a:r>
                        <a:rPr lang="it-IT" sz="1800" b="0" dirty="0">
                          <a:solidFill>
                            <a:schemeClr val="bg1"/>
                          </a:solidFill>
                          <a:effectLst/>
                        </a:rPr>
                        <a:t>Sp.DLP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2345182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925F944-2C6C-4389-8299-0BBFAC3F22B7}"/>
              </a:ext>
            </a:extLst>
          </p:cNvPr>
          <p:cNvSpPr txBox="1">
            <a:spLocks/>
          </p:cNvSpPr>
          <p:nvPr/>
        </p:nvSpPr>
        <p:spPr>
          <a:xfrm>
            <a:off x="1981200" y="387929"/>
            <a:ext cx="8229600" cy="47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0" dirty="0" err="1"/>
              <a:t>Kegiatan</a:t>
            </a:r>
            <a:r>
              <a:rPr lang="en-US" sz="3600" b="1" i="0" dirty="0"/>
              <a:t> </a:t>
            </a:r>
            <a:r>
              <a:rPr lang="en-US" sz="3600" b="1" i="0" dirty="0" err="1"/>
              <a:t>Perkuliahan</a:t>
            </a:r>
            <a:endParaRPr lang="en-US" sz="3600" b="1" i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D664F8-76F3-441B-BC89-9C3D88DF4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82504"/>
              </p:ext>
            </p:extLst>
          </p:nvPr>
        </p:nvGraphicFramePr>
        <p:xfrm>
          <a:off x="518160" y="1249680"/>
          <a:ext cx="11125201" cy="4750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576919546"/>
                    </a:ext>
                  </a:extLst>
                </a:gridCol>
                <a:gridCol w="4067311">
                  <a:extLst>
                    <a:ext uri="{9D8B030D-6E8A-4147-A177-3AD203B41FA5}">
                      <a16:colId xmlns:a16="http://schemas.microsoft.com/office/drawing/2014/main" val="1059111290"/>
                    </a:ext>
                  </a:extLst>
                </a:gridCol>
                <a:gridCol w="1578153">
                  <a:extLst>
                    <a:ext uri="{9D8B030D-6E8A-4147-A177-3AD203B41FA5}">
                      <a16:colId xmlns:a16="http://schemas.microsoft.com/office/drawing/2014/main" val="536704326"/>
                    </a:ext>
                  </a:extLst>
                </a:gridCol>
                <a:gridCol w="4125075">
                  <a:extLst>
                    <a:ext uri="{9D8B030D-6E8A-4147-A177-3AD203B41FA5}">
                      <a16:colId xmlns:a16="http://schemas.microsoft.com/office/drawing/2014/main" val="4009776542"/>
                    </a:ext>
                  </a:extLst>
                </a:gridCol>
                <a:gridCol w="864171">
                  <a:extLst>
                    <a:ext uri="{9D8B030D-6E8A-4147-A177-3AD203B41FA5}">
                      <a16:colId xmlns:a16="http://schemas.microsoft.com/office/drawing/2014/main" val="2909906316"/>
                    </a:ext>
                  </a:extLst>
                </a:gridCol>
              </a:tblGrid>
              <a:tr h="47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Topics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Departmen</a:t>
                      </a:r>
                      <a:r>
                        <a:rPr lang="id-ID" sz="12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Lecturers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94640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3024"/>
      </a:dk2>
      <a:lt2>
        <a:srgbClr val="E2E8E5"/>
      </a:lt2>
      <a:accent1>
        <a:srgbClr val="C34D84"/>
      </a:accent1>
      <a:accent2>
        <a:srgbClr val="B13B41"/>
      </a:accent2>
      <a:accent3>
        <a:srgbClr val="C3784D"/>
      </a:accent3>
      <a:accent4>
        <a:srgbClr val="B1983B"/>
      </a:accent4>
      <a:accent5>
        <a:srgbClr val="97AC44"/>
      </a:accent5>
      <a:accent6>
        <a:srgbClr val="68B13B"/>
      </a:accent6>
      <a:hlink>
        <a:srgbClr val="31956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1410</Words>
  <Application>Microsoft Office PowerPoint</Application>
  <PresentationFormat>Widescreen</PresentationFormat>
  <Paragraphs>355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Batang</vt:lpstr>
      <vt:lpstr>Arial</vt:lpstr>
      <vt:lpstr>Arial Rounded MT Bold</vt:lpstr>
      <vt:lpstr>Calibri</vt:lpstr>
      <vt:lpstr>Century Gothic</vt:lpstr>
      <vt:lpstr>Constantia</vt:lpstr>
      <vt:lpstr>Cooper Black</vt:lpstr>
      <vt:lpstr>Copperplate Gothic Light</vt:lpstr>
      <vt:lpstr>Elephant</vt:lpstr>
      <vt:lpstr>Euphemia</vt:lpstr>
      <vt:lpstr>Plantagenet Cherokee</vt:lpstr>
      <vt:lpstr>Times New Roman</vt:lpstr>
      <vt:lpstr>Wingdings</vt:lpstr>
      <vt:lpstr>BrushVTI</vt:lpstr>
      <vt:lpstr>Academic Literature 16x9</vt:lpstr>
      <vt:lpstr>PowerPoint Presentation</vt:lpstr>
      <vt:lpstr>PowerPoint Presentation</vt:lpstr>
      <vt:lpstr>PowerPoint Presentation</vt:lpstr>
      <vt:lpstr>Gambaran Blok 23</vt:lpstr>
      <vt:lpstr>Jadwal BLOK 23 tahun 2023-2024</vt:lpstr>
      <vt:lpstr>MODUL kegawatdaruratan dan forensik </vt:lpstr>
      <vt:lpstr>MODUL KEGAWATDARURATAN dan FORENSIK </vt:lpstr>
      <vt:lpstr>Kegiatan Perkuliahan</vt:lpstr>
      <vt:lpstr>PowerPoint Presentation</vt:lpstr>
      <vt:lpstr>Kegiatan Perkuliahan</vt:lpstr>
      <vt:lpstr>SKENARIO TUTORIAL</vt:lpstr>
      <vt:lpstr>SKILL LAB</vt:lpstr>
      <vt:lpstr>Evaluasi</vt:lpstr>
      <vt:lpstr>Persyaratan Ujian</vt:lpstr>
      <vt:lpstr>Departemen yang Terkait </vt:lpstr>
      <vt:lpstr>THANK 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 Maryani</dc:creator>
  <cp:lastModifiedBy>Nova Maryani</cp:lastModifiedBy>
  <cp:revision>59</cp:revision>
  <dcterms:created xsi:type="dcterms:W3CDTF">2020-03-16T11:44:35Z</dcterms:created>
  <dcterms:modified xsi:type="dcterms:W3CDTF">2023-11-26T02:25:41Z</dcterms:modified>
</cp:coreProperties>
</file>