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8" r:id="rId3"/>
    <p:sldId id="301" r:id="rId4"/>
    <p:sldId id="260" r:id="rId5"/>
    <p:sldId id="257" r:id="rId6"/>
    <p:sldId id="266" r:id="rId7"/>
    <p:sldId id="258" r:id="rId8"/>
    <p:sldId id="259" r:id="rId9"/>
    <p:sldId id="265" r:id="rId10"/>
    <p:sldId id="261" r:id="rId11"/>
    <p:sldId id="262" r:id="rId12"/>
    <p:sldId id="263" r:id="rId13"/>
    <p:sldId id="294" r:id="rId14"/>
    <p:sldId id="295" r:id="rId15"/>
    <p:sldId id="264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80" r:id="rId25"/>
    <p:sldId id="275" r:id="rId26"/>
    <p:sldId id="276" r:id="rId27"/>
    <p:sldId id="277" r:id="rId28"/>
    <p:sldId id="278" r:id="rId29"/>
    <p:sldId id="291" r:id="rId30"/>
    <p:sldId id="292" r:id="rId31"/>
    <p:sldId id="293" r:id="rId32"/>
    <p:sldId id="297" r:id="rId33"/>
    <p:sldId id="279" r:id="rId34"/>
    <p:sldId id="281" r:id="rId35"/>
    <p:sldId id="282" r:id="rId36"/>
    <p:sldId id="283" r:id="rId37"/>
    <p:sldId id="286" r:id="rId38"/>
    <p:sldId id="284" r:id="rId39"/>
    <p:sldId id="287" r:id="rId40"/>
    <p:sldId id="285" r:id="rId41"/>
    <p:sldId id="296" r:id="rId42"/>
    <p:sldId id="302" r:id="rId43"/>
    <p:sldId id="303" r:id="rId44"/>
    <p:sldId id="304" r:id="rId45"/>
    <p:sldId id="300" r:id="rId46"/>
    <p:sldId id="299" r:id="rId47"/>
    <p:sldId id="290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4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316FE-B376-499C-8AC1-D94F9F23B4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Emergency </a:t>
            </a:r>
            <a:r>
              <a:rPr lang="en-US" dirty="0" err="1"/>
              <a:t>orthopaedi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909CD0-3433-4000-9EF0-B70E1765CF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Emc</a:t>
            </a:r>
            <a:r>
              <a:rPr lang="en-US" dirty="0"/>
              <a:t> </a:t>
            </a:r>
            <a:r>
              <a:rPr lang="en-US" dirty="0" err="1"/>
              <a:t>musculosceletal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588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1443D-A1C7-46F5-BD2D-1ABA62E50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43AD419-0A2B-4197-922B-0CFB7927B3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" r="25620"/>
          <a:stretch/>
        </p:blipFill>
        <p:spPr bwMode="auto">
          <a:xfrm>
            <a:off x="4439480" y="2493366"/>
            <a:ext cx="3627364" cy="249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60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C6BFF-F165-4BAD-A429-520634E88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Eksternal</a:t>
            </a:r>
            <a:r>
              <a:rPr lang="en-US" dirty="0"/>
              <a:t> </a:t>
            </a:r>
            <a:r>
              <a:rPr lang="en-US" dirty="0" err="1"/>
              <a:t>fiksasi</a:t>
            </a:r>
            <a:endParaRPr lang="en-US" dirty="0"/>
          </a:p>
        </p:txBody>
      </p:sp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560BB4C2-C2B5-4D84-8AA3-5767409C71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404" y="2016125"/>
            <a:ext cx="4599517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1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EA6AD-B8C3-4A7C-980C-967479FC0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Komplikasi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7559C-CABD-4A4A-9DD7-76AA82834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Early :</a:t>
            </a:r>
          </a:p>
          <a:p>
            <a:pPr marL="0" indent="0">
              <a:buNone/>
            </a:pPr>
            <a:r>
              <a:rPr lang="en-US" dirty="0"/>
              <a:t>Bleeding</a:t>
            </a:r>
          </a:p>
          <a:p>
            <a:pPr marL="0" indent="0">
              <a:buNone/>
            </a:pPr>
            <a:r>
              <a:rPr lang="en-US" dirty="0"/>
              <a:t>Nyeri </a:t>
            </a:r>
          </a:p>
          <a:p>
            <a:pPr marL="0" indent="0">
              <a:buNone/>
            </a:pPr>
            <a:r>
              <a:rPr lang="en-US" dirty="0"/>
              <a:t>Swelling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Lanjut</a:t>
            </a:r>
            <a:r>
              <a:rPr lang="en-US" dirty="0"/>
              <a:t> :</a:t>
            </a:r>
          </a:p>
          <a:p>
            <a:pPr marL="0" indent="0">
              <a:buNone/>
            </a:pPr>
            <a:r>
              <a:rPr lang="en-US" dirty="0" err="1"/>
              <a:t>Infesi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Osteomyelitis </a:t>
            </a:r>
          </a:p>
        </p:txBody>
      </p:sp>
    </p:spTree>
    <p:extLst>
      <p:ext uri="{BB962C8B-B14F-4D97-AF65-F5344CB8AC3E}">
        <p14:creationId xmlns:p14="http://schemas.microsoft.com/office/powerpoint/2010/main" val="835596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4CAD-16F2-0831-7BBD-3927B55D5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7170" name="Picture 2" descr="One of several patients with a compound open (Gustilo grade 2) cruris... |  Download Scientific Diagram">
            <a:extLst>
              <a:ext uri="{FF2B5EF4-FFF2-40B4-BE49-F238E27FC236}">
                <a16:creationId xmlns:a16="http://schemas.microsoft.com/office/drawing/2014/main" id="{3EA05928-A30F-358B-DE9E-7B3974F168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689" y="2016125"/>
            <a:ext cx="6834947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972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1FE43-F5F0-20A8-C46C-EB692000B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Infected non union</a:t>
            </a:r>
            <a:endParaRPr lang="en-ID" dirty="0"/>
          </a:p>
        </p:txBody>
      </p:sp>
      <p:pic>
        <p:nvPicPr>
          <p:cNvPr id="8194" name="Picture 2" descr="Cureus | Infected Non-Union of the Distal Femur">
            <a:extLst>
              <a:ext uri="{FF2B5EF4-FFF2-40B4-BE49-F238E27FC236}">
                <a16:creationId xmlns:a16="http://schemas.microsoft.com/office/drawing/2014/main" id="{BEBA4200-8849-2B44-6651-0792D4496C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29" y="2300438"/>
            <a:ext cx="5458956" cy="270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nfected nonunion is observed in the femoral shaft after surgery. |  Download Scientific Diagram">
            <a:extLst>
              <a:ext uri="{FF2B5EF4-FFF2-40B4-BE49-F238E27FC236}">
                <a16:creationId xmlns:a16="http://schemas.microsoft.com/office/drawing/2014/main" id="{9071CF1B-6141-808C-00BD-E98EE8369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098" y="2300438"/>
            <a:ext cx="4632957" cy="308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488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F1CCE-D9E5-4FF5-86C5-9672F14C2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Terapi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93BDD-47E5-420E-8C13-79C98DBE9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Imobilisasi</a:t>
            </a:r>
            <a:r>
              <a:rPr lang="en-US" dirty="0"/>
              <a:t>, </a:t>
            </a:r>
            <a:r>
              <a:rPr lang="en-US" dirty="0" err="1"/>
              <a:t>luka</a:t>
            </a:r>
            <a:r>
              <a:rPr lang="en-US" dirty="0"/>
              <a:t> tidak </a:t>
            </a:r>
            <a:r>
              <a:rPr lang="en-US" dirty="0" err="1"/>
              <a:t>dijahit</a:t>
            </a:r>
            <a:endParaRPr lang="en-US" dirty="0"/>
          </a:p>
          <a:p>
            <a:r>
              <a:rPr lang="en-US" dirty="0" err="1"/>
              <a:t>Antibiotik</a:t>
            </a:r>
            <a:r>
              <a:rPr lang="en-US" dirty="0"/>
              <a:t> </a:t>
            </a:r>
            <a:r>
              <a:rPr lang="en-US" dirty="0" err="1"/>
              <a:t>terapetik</a:t>
            </a:r>
            <a:r>
              <a:rPr lang="en-US" dirty="0"/>
              <a:t> </a:t>
            </a:r>
            <a:r>
              <a:rPr lang="en-US" dirty="0" err="1"/>
              <a:t>sejak</a:t>
            </a:r>
            <a:r>
              <a:rPr lang="en-US" dirty="0"/>
              <a:t> di UGD</a:t>
            </a:r>
          </a:p>
          <a:p>
            <a:r>
              <a:rPr lang="en-US" dirty="0" err="1"/>
              <a:t>Analgetik</a:t>
            </a:r>
            <a:r>
              <a:rPr lang="en-US" dirty="0"/>
              <a:t> </a:t>
            </a:r>
            <a:r>
              <a:rPr lang="en-US" dirty="0" err="1"/>
              <a:t>adekuat</a:t>
            </a:r>
            <a:endParaRPr lang="en-US" dirty="0"/>
          </a:p>
          <a:p>
            <a:r>
              <a:rPr lang="en-US" dirty="0" err="1"/>
              <a:t>Dipuasakan</a:t>
            </a:r>
            <a:r>
              <a:rPr lang="en-US" dirty="0"/>
              <a:t> </a:t>
            </a:r>
          </a:p>
          <a:p>
            <a:r>
              <a:rPr lang="en-US" dirty="0" err="1"/>
              <a:t>Dipersiapkan</a:t>
            </a:r>
            <a:r>
              <a:rPr lang="en-US" dirty="0"/>
              <a:t> </a:t>
            </a:r>
            <a:r>
              <a:rPr lang="en-US" dirty="0" err="1"/>
              <a:t>operasi</a:t>
            </a:r>
            <a:r>
              <a:rPr lang="en-US" dirty="0"/>
              <a:t> </a:t>
            </a:r>
            <a:r>
              <a:rPr lang="en-US" dirty="0" err="1"/>
              <a:t>emergensi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870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3F634-D47E-40F7-92D4-F99C6B2CC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Fraktur </a:t>
            </a:r>
            <a:r>
              <a:rPr lang="en-US" dirty="0" err="1"/>
              <a:t>tertutup</a:t>
            </a:r>
            <a:endParaRPr lang="en-US" dirty="0"/>
          </a:p>
        </p:txBody>
      </p:sp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C756FECE-59AA-44CD-A0A1-31E54AA2FD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912" y="2064544"/>
            <a:ext cx="47625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749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E404F-22F2-4A91-9C22-9F2DB1C15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See the source image">
            <a:extLst>
              <a:ext uri="{FF2B5EF4-FFF2-40B4-BE49-F238E27FC236}">
                <a16:creationId xmlns:a16="http://schemas.microsoft.com/office/drawing/2014/main" id="{DE4948F5-1126-469B-96B7-D781F40C58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820" y="2016125"/>
            <a:ext cx="5862685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422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19854-D469-4A37-9066-AB74FC8DC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Fraktur </a:t>
            </a:r>
            <a:r>
              <a:rPr lang="en-US" dirty="0" err="1"/>
              <a:t>tertutup</a:t>
            </a:r>
            <a:r>
              <a:rPr lang="en-US" dirty="0"/>
              <a:t> </a:t>
            </a:r>
            <a:r>
              <a:rPr lang="en-US" dirty="0" err="1"/>
              <a:t>collum</a:t>
            </a:r>
            <a:r>
              <a:rPr lang="en-US" dirty="0"/>
              <a:t> humerus </a:t>
            </a:r>
            <a:r>
              <a:rPr lang="en-US" dirty="0" err="1"/>
              <a:t>dextra</a:t>
            </a:r>
            <a:endParaRPr lang="en-US" dirty="0"/>
          </a:p>
        </p:txBody>
      </p:sp>
      <p:pic>
        <p:nvPicPr>
          <p:cNvPr id="9218" name="Picture 2" descr="Image result for fraktur humerus ">
            <a:extLst>
              <a:ext uri="{FF2B5EF4-FFF2-40B4-BE49-F238E27FC236}">
                <a16:creationId xmlns:a16="http://schemas.microsoft.com/office/drawing/2014/main" id="{4460178F-1EB9-44CA-9407-7D634FBDDF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2" y="2455069"/>
            <a:ext cx="24384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404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7B43E-41AF-4FBB-9F1F-9A77188E7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Fraktur </a:t>
            </a:r>
            <a:r>
              <a:rPr lang="en-US" dirty="0" err="1"/>
              <a:t>terturup</a:t>
            </a:r>
            <a:r>
              <a:rPr lang="en-US" dirty="0"/>
              <a:t> humerus sinistra 1/3 medial</a:t>
            </a:r>
          </a:p>
        </p:txBody>
      </p:sp>
      <p:pic>
        <p:nvPicPr>
          <p:cNvPr id="10242" name="Picture 2" descr="See the source image">
            <a:extLst>
              <a:ext uri="{FF2B5EF4-FFF2-40B4-BE49-F238E27FC236}">
                <a16:creationId xmlns:a16="http://schemas.microsoft.com/office/drawing/2014/main" id="{0D37F0EF-6779-4D1E-AD85-ABF7BD19D8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633" y="2016125"/>
            <a:ext cx="1811059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374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AD9F6-91B0-02AB-80FC-0C1231B31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119E2-822F-2B89-94C0-6B94EBDFB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Siapa</a:t>
            </a:r>
            <a:r>
              <a:rPr lang="en-US" dirty="0"/>
              <a:t> </a:t>
            </a:r>
            <a:r>
              <a:rPr lang="en-US" dirty="0" err="1"/>
              <a:t>diantara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yang </a:t>
            </a:r>
            <a:r>
              <a:rPr lang="en-US" dirty="0" err="1"/>
              <a:t>pernah</a:t>
            </a:r>
            <a:r>
              <a:rPr lang="en-US" dirty="0"/>
              <a:t> </a:t>
            </a:r>
            <a:r>
              <a:rPr lang="en-US" dirty="0" err="1"/>
              <a:t>jatuh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motor?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5089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C7A05-5533-4349-A3D7-FF3D9D809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Fraktur </a:t>
            </a:r>
            <a:r>
              <a:rPr lang="en-US" dirty="0" err="1"/>
              <a:t>terturup</a:t>
            </a:r>
            <a:r>
              <a:rPr lang="en-US" dirty="0"/>
              <a:t> (CF) radius ulna sinistra 1/3 medial </a:t>
            </a:r>
          </a:p>
        </p:txBody>
      </p:sp>
      <p:pic>
        <p:nvPicPr>
          <p:cNvPr id="11266" name="Picture 2" descr="See the source image">
            <a:extLst>
              <a:ext uri="{FF2B5EF4-FFF2-40B4-BE49-F238E27FC236}">
                <a16:creationId xmlns:a16="http://schemas.microsoft.com/office/drawing/2014/main" id="{1E19F0A6-959C-4263-84B5-DDF0A4C414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548" y="2016125"/>
            <a:ext cx="2587228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206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A59C0-A99C-420E-9A41-CB82ECDB0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immobilisasi</a:t>
            </a:r>
            <a:endParaRPr lang="en-US" dirty="0"/>
          </a:p>
        </p:txBody>
      </p:sp>
      <p:pic>
        <p:nvPicPr>
          <p:cNvPr id="12290" name="Picture 2" descr="See the source image">
            <a:extLst>
              <a:ext uri="{FF2B5EF4-FFF2-40B4-BE49-F238E27FC236}">
                <a16:creationId xmlns:a16="http://schemas.microsoft.com/office/drawing/2014/main" id="{256B8B91-FAF7-4297-A541-1D03ECD3FD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2307431"/>
            <a:ext cx="402907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052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391DC-DEB3-4425-B2CA-A1FAE9687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Prinsip</a:t>
            </a:r>
            <a:r>
              <a:rPr lang="en-US" dirty="0"/>
              <a:t> </a:t>
            </a:r>
            <a:r>
              <a:rPr lang="en-US" dirty="0" err="1"/>
              <a:t>immobilisasi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5E268-A535-4952-84AE-923971B9A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Mencakup</a:t>
            </a:r>
            <a:r>
              <a:rPr lang="en-US" dirty="0"/>
              <a:t> 2 </a:t>
            </a:r>
            <a:r>
              <a:rPr lang="en-US" dirty="0" err="1"/>
              <a:t>sendi</a:t>
            </a:r>
            <a:r>
              <a:rPr lang="en-US" dirty="0"/>
              <a:t> , </a:t>
            </a:r>
            <a:r>
              <a:rPr lang="en-US" dirty="0" err="1"/>
              <a:t>kecuali</a:t>
            </a:r>
            <a:r>
              <a:rPr lang="en-US" dirty="0"/>
              <a:t> pada </a:t>
            </a:r>
            <a:r>
              <a:rPr lang="en-US" dirty="0" err="1"/>
              <a:t>posisi</a:t>
            </a:r>
            <a:r>
              <a:rPr lang="en-US" dirty="0"/>
              <a:t> yang tidak </a:t>
            </a:r>
            <a:r>
              <a:rPr lang="en-US" dirty="0" err="1"/>
              <a:t>memungkinkan</a:t>
            </a:r>
            <a:r>
              <a:rPr lang="en-US" dirty="0"/>
              <a:t> 2 </a:t>
            </a:r>
            <a:r>
              <a:rPr lang="en-US" dirty="0" err="1"/>
              <a:t>sendi</a:t>
            </a:r>
            <a:endParaRPr lang="en-US" dirty="0"/>
          </a:p>
          <a:p>
            <a:r>
              <a:rPr lang="en-US" dirty="0"/>
              <a:t>Padding pada </a:t>
            </a:r>
            <a:r>
              <a:rPr lang="en-US" dirty="0" err="1"/>
              <a:t>penonjolan</a:t>
            </a:r>
            <a:r>
              <a:rPr lang="en-US" dirty="0"/>
              <a:t> </a:t>
            </a:r>
            <a:r>
              <a:rPr lang="en-US" dirty="0" err="1"/>
              <a:t>tulang</a:t>
            </a:r>
            <a:endParaRPr lang="en-US" dirty="0"/>
          </a:p>
          <a:p>
            <a:r>
              <a:rPr lang="en-US" dirty="0" err="1"/>
              <a:t>Balutan</a:t>
            </a:r>
            <a:r>
              <a:rPr lang="en-US" dirty="0"/>
              <a:t> tidak </a:t>
            </a:r>
            <a:r>
              <a:rPr lang="en-US" dirty="0" err="1"/>
              <a:t>boleh</a:t>
            </a:r>
            <a:r>
              <a:rPr lang="en-US" dirty="0"/>
              <a:t> </a:t>
            </a:r>
            <a:r>
              <a:rPr lang="en-US" dirty="0" err="1"/>
              <a:t>kencang</a:t>
            </a:r>
            <a:endParaRPr lang="en-US" dirty="0"/>
          </a:p>
          <a:p>
            <a:r>
              <a:rPr lang="en-US" dirty="0"/>
              <a:t>Cek </a:t>
            </a:r>
            <a:r>
              <a:rPr lang="en-US" dirty="0" err="1"/>
              <a:t>paska</a:t>
            </a:r>
            <a:r>
              <a:rPr lang="en-US" dirty="0"/>
              <a:t> </a:t>
            </a:r>
            <a:r>
              <a:rPr lang="en-US" dirty="0" err="1"/>
              <a:t>pemasangan</a:t>
            </a:r>
            <a:r>
              <a:rPr lang="en-US" dirty="0"/>
              <a:t> </a:t>
            </a:r>
            <a:r>
              <a:rPr lang="en-US" dirty="0" err="1"/>
              <a:t>spalk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035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C4EB5-B047-474B-A0F5-919B3C03E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dislokasi</a:t>
            </a:r>
            <a:endParaRPr lang="en-US" dirty="0"/>
          </a:p>
        </p:txBody>
      </p:sp>
      <p:pic>
        <p:nvPicPr>
          <p:cNvPr id="13314" name="Picture 2" descr="See the source image">
            <a:extLst>
              <a:ext uri="{FF2B5EF4-FFF2-40B4-BE49-F238E27FC236}">
                <a16:creationId xmlns:a16="http://schemas.microsoft.com/office/drawing/2014/main" id="{5990DECA-F2A9-43EA-8864-0E0515E10D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80" y="1467484"/>
            <a:ext cx="7349763" cy="551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309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E65B8-1A9E-4F96-98D1-3CF98591C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A87D3-6BE2-4BEA-A257-E204F7F00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Nyeri </a:t>
            </a:r>
          </a:p>
          <a:p>
            <a:r>
              <a:rPr lang="en-US" dirty="0" err="1"/>
              <a:t>Deformitas</a:t>
            </a:r>
            <a:endParaRPr lang="en-US" dirty="0"/>
          </a:p>
          <a:p>
            <a:r>
              <a:rPr lang="en-US" dirty="0"/>
              <a:t>Gerakan </a:t>
            </a:r>
            <a:r>
              <a:rPr lang="en-US" dirty="0" err="1"/>
              <a:t>terkunci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435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9A529-543B-4BD9-834B-5B8812DC8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Dislokasi</a:t>
            </a:r>
            <a:r>
              <a:rPr lang="en-US" dirty="0"/>
              <a:t> </a:t>
            </a:r>
            <a:r>
              <a:rPr lang="en-US" dirty="0" err="1"/>
              <a:t>interphalang</a:t>
            </a:r>
            <a:r>
              <a:rPr lang="en-US" dirty="0"/>
              <a:t> joint proximal</a:t>
            </a:r>
          </a:p>
        </p:txBody>
      </p:sp>
      <p:pic>
        <p:nvPicPr>
          <p:cNvPr id="14338" name="Picture 2" descr="See the source image">
            <a:extLst>
              <a:ext uri="{FF2B5EF4-FFF2-40B4-BE49-F238E27FC236}">
                <a16:creationId xmlns:a16="http://schemas.microsoft.com/office/drawing/2014/main" id="{5846860E-5C58-46D6-95A6-B9864B7884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34" y="2047710"/>
            <a:ext cx="3754328" cy="370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766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6EAE5-A7DF-433C-9FC0-914C4B83E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Dislokasi</a:t>
            </a:r>
            <a:r>
              <a:rPr lang="en-US" dirty="0"/>
              <a:t> </a:t>
            </a:r>
            <a:r>
              <a:rPr lang="en-US" dirty="0" err="1"/>
              <a:t>artikulatio</a:t>
            </a:r>
            <a:r>
              <a:rPr lang="en-US" dirty="0"/>
              <a:t> cubiti</a:t>
            </a:r>
          </a:p>
        </p:txBody>
      </p:sp>
      <p:pic>
        <p:nvPicPr>
          <p:cNvPr id="15362" name="Picture 2" descr="See the source image">
            <a:extLst>
              <a:ext uri="{FF2B5EF4-FFF2-40B4-BE49-F238E27FC236}">
                <a16:creationId xmlns:a16="http://schemas.microsoft.com/office/drawing/2014/main" id="{2FACF4CA-BD52-4A12-8573-F2E74EC0A6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799" y="2016125"/>
            <a:ext cx="2706727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315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5D0F3-74C4-4ED3-A053-C40814149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Dislokasi</a:t>
            </a:r>
            <a:r>
              <a:rPr lang="en-US" dirty="0"/>
              <a:t> anterior shoulder joint sinistra</a:t>
            </a:r>
          </a:p>
        </p:txBody>
      </p:sp>
      <p:pic>
        <p:nvPicPr>
          <p:cNvPr id="16386" name="Picture 2" descr="See the source image">
            <a:extLst>
              <a:ext uri="{FF2B5EF4-FFF2-40B4-BE49-F238E27FC236}">
                <a16:creationId xmlns:a16="http://schemas.microsoft.com/office/drawing/2014/main" id="{4CC03F9D-B8EB-43C2-B010-C455B3140C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444" y="2016125"/>
            <a:ext cx="4357437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219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39FCB-0EC2-475B-A78D-EE01CE367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Mengapa</a:t>
            </a:r>
            <a:r>
              <a:rPr lang="en-US" dirty="0"/>
              <a:t> </a:t>
            </a:r>
            <a:r>
              <a:rPr lang="en-US" dirty="0" err="1"/>
              <a:t>keadaan</a:t>
            </a:r>
            <a:r>
              <a:rPr lang="en-US" dirty="0"/>
              <a:t> </a:t>
            </a:r>
            <a:r>
              <a:rPr lang="en-US" dirty="0" err="1"/>
              <a:t>emergensi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E74A7-B992-495B-A010-9283D4C07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Terlambat</a:t>
            </a:r>
            <a:r>
              <a:rPr lang="en-US" dirty="0"/>
              <a:t>, tidak bisa dengan </a:t>
            </a:r>
            <a:r>
              <a:rPr lang="en-US" dirty="0" err="1"/>
              <a:t>reposisi</a:t>
            </a:r>
            <a:r>
              <a:rPr lang="en-US" dirty="0"/>
              <a:t> </a:t>
            </a:r>
            <a:r>
              <a:rPr lang="en-US" dirty="0" err="1"/>
              <a:t>tertutup</a:t>
            </a:r>
            <a:r>
              <a:rPr lang="en-US" dirty="0"/>
              <a:t>, harus </a:t>
            </a:r>
            <a:r>
              <a:rPr lang="en-US" dirty="0" err="1"/>
              <a:t>reposisi</a:t>
            </a:r>
            <a:r>
              <a:rPr lang="en-US" dirty="0"/>
              <a:t> </a:t>
            </a:r>
            <a:r>
              <a:rPr lang="en-US" dirty="0" err="1"/>
              <a:t>terbuka</a:t>
            </a:r>
            <a:endParaRPr lang="en-US" dirty="0"/>
          </a:p>
          <a:p>
            <a:r>
              <a:rPr lang="en-US" dirty="0"/>
              <a:t>Tidak </a:t>
            </a:r>
            <a:r>
              <a:rPr lang="en-US" dirty="0" err="1"/>
              <a:t>tereposisi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merusak</a:t>
            </a:r>
            <a:r>
              <a:rPr lang="en-US" dirty="0"/>
              <a:t> </a:t>
            </a:r>
            <a:r>
              <a:rPr lang="en-US" dirty="0" err="1"/>
              <a:t>kartilago</a:t>
            </a:r>
            <a:r>
              <a:rPr lang="en-US" dirty="0"/>
              <a:t> </a:t>
            </a:r>
          </a:p>
          <a:p>
            <a:r>
              <a:rPr lang="en-US" dirty="0"/>
              <a:t>Unreduced persistent</a:t>
            </a:r>
          </a:p>
          <a:p>
            <a:r>
              <a:rPr lang="en-US" dirty="0"/>
              <a:t>Nerve injury 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13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FB990-D4FC-1850-0FB9-03CE4BE85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098" name="Picture 2" descr="A six months old neglected anterior shoulder dislocation managed by closed  reduction and Latarjet procedure - ScienceDirect">
            <a:extLst>
              <a:ext uri="{FF2B5EF4-FFF2-40B4-BE49-F238E27FC236}">
                <a16:creationId xmlns:a16="http://schemas.microsoft.com/office/drawing/2014/main" id="{FCB7D747-3764-E55B-8D56-66FBC6B253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185" y="2016125"/>
            <a:ext cx="2353954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606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55BEE-EF3D-83BF-02B0-F284B65BB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KUliah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0AB546-405C-412C-2CEA-84CFB9E9B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Mengenali</a:t>
            </a:r>
            <a:r>
              <a:rPr lang="en-US" dirty="0"/>
              <a:t> </a:t>
            </a:r>
            <a:r>
              <a:rPr lang="en-US" dirty="0" err="1"/>
              <a:t>Kasus-kasus</a:t>
            </a:r>
            <a:r>
              <a:rPr lang="en-US" dirty="0"/>
              <a:t> </a:t>
            </a:r>
            <a:r>
              <a:rPr lang="en-US" dirty="0" err="1"/>
              <a:t>Emergensi</a:t>
            </a:r>
            <a:r>
              <a:rPr lang="en-US" dirty="0"/>
              <a:t> </a:t>
            </a:r>
            <a:r>
              <a:rPr lang="en-US" dirty="0" err="1"/>
              <a:t>Muskuloskeletal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mendiagnosis</a:t>
            </a:r>
            <a:r>
              <a:rPr lang="en-US" dirty="0"/>
              <a:t> </a:t>
            </a:r>
            <a:r>
              <a:rPr lang="en-US" dirty="0" err="1"/>
              <a:t>Kasus-kasus</a:t>
            </a:r>
            <a:r>
              <a:rPr lang="en-US" dirty="0"/>
              <a:t> </a:t>
            </a:r>
            <a:r>
              <a:rPr lang="en-US" dirty="0" err="1"/>
              <a:t>Emergensi</a:t>
            </a:r>
            <a:r>
              <a:rPr lang="en-US" dirty="0"/>
              <a:t> Musculoskeletal </a:t>
            </a:r>
          </a:p>
          <a:p>
            <a:pPr marL="0" indent="0">
              <a:buNone/>
            </a:pP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Tatalaksana</a:t>
            </a:r>
            <a:r>
              <a:rPr lang="en-US" dirty="0"/>
              <a:t> </a:t>
            </a:r>
            <a:r>
              <a:rPr lang="en-US" dirty="0" err="1"/>
              <a:t>kedaruratan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limb saving </a:t>
            </a:r>
          </a:p>
        </p:txBody>
      </p:sp>
    </p:spTree>
    <p:extLst>
      <p:ext uri="{BB962C8B-B14F-4D97-AF65-F5344CB8AC3E}">
        <p14:creationId xmlns:p14="http://schemas.microsoft.com/office/powerpoint/2010/main" val="2186214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08C9B-41A1-9DD7-52AA-818996B5F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122" name="Picture 2" descr="Details are in the caption following the image">
            <a:extLst>
              <a:ext uri="{FF2B5EF4-FFF2-40B4-BE49-F238E27FC236}">
                <a16:creationId xmlns:a16="http://schemas.microsoft.com/office/drawing/2014/main" id="{B013BB60-D02D-963A-80D1-EF21A18B01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437" y="2016125"/>
            <a:ext cx="3325451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892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8BD6C-1EE3-1111-BDEF-C35B9CDD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6146" name="Picture 2" descr="Axillary Nerve Injury - Physiopedia">
            <a:extLst>
              <a:ext uri="{FF2B5EF4-FFF2-40B4-BE49-F238E27FC236}">
                <a16:creationId xmlns:a16="http://schemas.microsoft.com/office/drawing/2014/main" id="{C9A2B69B-0585-0408-0F3F-E5184B6428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348" y="2146435"/>
            <a:ext cx="5735600" cy="340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778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70C39-CE72-6439-8317-A781F6D68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Tekan</a:t>
            </a:r>
            <a:r>
              <a:rPr lang="en-US" dirty="0"/>
              <a:t> kuku </a:t>
            </a:r>
            <a:r>
              <a:rPr lang="en-US" dirty="0" err="1"/>
              <a:t>jari</a:t>
            </a:r>
            <a:r>
              <a:rPr lang="en-US" dirty="0"/>
              <a:t> </a:t>
            </a:r>
            <a:r>
              <a:rPr lang="en-US" dirty="0" err="1"/>
              <a:t>kedua</a:t>
            </a:r>
            <a:r>
              <a:rPr lang="en-US" dirty="0"/>
              <a:t> </a:t>
            </a:r>
            <a:r>
              <a:rPr lang="en-US" dirty="0" err="1"/>
              <a:t>tangan</a:t>
            </a:r>
            <a:r>
              <a:rPr lang="en-US" dirty="0"/>
              <a:t> </a:t>
            </a:r>
            <a:r>
              <a:rPr lang="en-US" dirty="0" err="1"/>
              <a:t>kiri</a:t>
            </a:r>
            <a:r>
              <a:rPr lang="en-US" dirty="0"/>
              <a:t>, dan </a:t>
            </a:r>
            <a:r>
              <a:rPr lang="en-US" dirty="0" err="1"/>
              <a:t>lepas</a:t>
            </a:r>
            <a:r>
              <a:rPr lang="en-US" dirty="0"/>
              <a:t>. </a:t>
            </a:r>
            <a:endParaRPr lang="en-ID" dirty="0"/>
          </a:p>
        </p:txBody>
      </p:sp>
      <p:pic>
        <p:nvPicPr>
          <p:cNvPr id="1026" name="Picture 2" descr="✓ [Updated] Capillary Refill Trainer for PC / Mac / Windows 11,10,8,7 /  Android (Mod) Download (2023)">
            <a:extLst>
              <a:ext uri="{FF2B5EF4-FFF2-40B4-BE49-F238E27FC236}">
                <a16:creationId xmlns:a16="http://schemas.microsoft.com/office/drawing/2014/main" id="{0A1742B5-6F07-F3ED-1D45-3AE693789C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2" y="278844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524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D9CDC-798F-405C-80BB-840BAA0B9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 </a:t>
            </a:r>
            <a:r>
              <a:rPr lang="en-US" dirty="0" err="1"/>
              <a:t>ugd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3F1A1-148B-41BD-AC0D-890133744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Imobilisasi</a:t>
            </a:r>
            <a:r>
              <a:rPr lang="en-US" dirty="0"/>
              <a:t> dengan </a:t>
            </a:r>
            <a:r>
              <a:rPr lang="en-US" dirty="0" err="1"/>
              <a:t>posisi</a:t>
            </a:r>
            <a:r>
              <a:rPr lang="en-US" dirty="0"/>
              <a:t> yang paling </a:t>
            </a:r>
            <a:r>
              <a:rPr lang="en-US" dirty="0" err="1"/>
              <a:t>nyaman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pasien</a:t>
            </a:r>
            <a:r>
              <a:rPr lang="en-US" dirty="0"/>
              <a:t> </a:t>
            </a:r>
          </a:p>
          <a:p>
            <a:r>
              <a:rPr lang="en-US" dirty="0" err="1"/>
              <a:t>Dipersiapkan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Tindakan </a:t>
            </a:r>
            <a:r>
              <a:rPr lang="en-US" dirty="0" err="1"/>
              <a:t>emergensi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0030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312D-A26D-43CA-9CEA-5C0F275FE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hatsApp Video 2020-10-12 at 20.33.29">
            <a:hlinkClick r:id="" action="ppaction://media"/>
            <a:extLst>
              <a:ext uri="{FF2B5EF4-FFF2-40B4-BE49-F238E27FC236}">
                <a16:creationId xmlns:a16="http://schemas.microsoft.com/office/drawing/2014/main" id="{3CDF14AC-3D9A-440B-8530-6A07BF6F69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7850" y="2016125"/>
            <a:ext cx="6272213" cy="3449638"/>
          </a:xfrm>
        </p:spPr>
      </p:pic>
    </p:spTree>
    <p:extLst>
      <p:ext uri="{BB962C8B-B14F-4D97-AF65-F5344CB8AC3E}">
        <p14:creationId xmlns:p14="http://schemas.microsoft.com/office/powerpoint/2010/main" val="414813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835A3-9081-4217-8D5C-10F3FE4C2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Compartement</a:t>
            </a:r>
            <a:r>
              <a:rPr lang="en-US" dirty="0"/>
              <a:t>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43C3E-C5AF-430F-9B93-8D8D2E16D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Increased pressure in a muscle compartment (grouping of muscles, nerves and blood vessels) causing muscle and nerve damage along with pain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2244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2DC12-C6B8-4473-BB1F-0B7DDC731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Prinsip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F5343-ECEF-40E6-9B64-098673F4E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Volume </a:t>
            </a:r>
            <a:r>
              <a:rPr lang="en-US" dirty="0" err="1"/>
              <a:t>Berkurang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Isi </a:t>
            </a:r>
            <a:r>
              <a:rPr lang="en-US" dirty="0" err="1"/>
              <a:t>Bertambah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096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50D91-9D72-4518-8574-C1DD8D323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</a:t>
            </a:r>
            <a:r>
              <a:rPr lang="en-US" dirty="0" err="1"/>
              <a:t>berkurang</a:t>
            </a:r>
            <a:endParaRPr lang="en-US" dirty="0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79E39259-43E0-43A5-8AA7-205E11EEAF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311" y="2614515"/>
            <a:ext cx="4407119" cy="330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901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936DA-032E-4148-896F-274B317EA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Isi </a:t>
            </a:r>
            <a:r>
              <a:rPr lang="en-US" dirty="0" err="1"/>
              <a:t>bertambah</a:t>
            </a:r>
            <a:endParaRPr lang="en-US" dirty="0"/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D351D61C-C9BA-4BB1-9BC5-96BF771A99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4" y="2016125"/>
            <a:ext cx="6899276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7951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273FC-1488-4256-A535-3806BF64A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FEAB2072-F113-4522-BD5D-A221B7FAAF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965" y="2016125"/>
            <a:ext cx="4602395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128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6B522-589B-450B-B17D-A99E98F20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Emergensi</a:t>
            </a:r>
            <a:r>
              <a:rPr lang="en-US" dirty="0"/>
              <a:t> musculoskeletal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97536-7E81-4A34-ACD1-D605C1565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Fraktur Terbuka </a:t>
            </a:r>
          </a:p>
          <a:p>
            <a:pPr marL="0" indent="0">
              <a:buNone/>
            </a:pPr>
            <a:r>
              <a:rPr lang="en-US" dirty="0"/>
              <a:t>Dan </a:t>
            </a:r>
            <a:r>
              <a:rPr lang="en-US" dirty="0" err="1"/>
              <a:t>dislokasi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Urgen</a:t>
            </a:r>
            <a:r>
              <a:rPr lang="en-US" dirty="0"/>
              <a:t> 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Fraktur </a:t>
            </a:r>
            <a:r>
              <a:rPr lang="en-US" dirty="0" err="1"/>
              <a:t>Tertutup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9751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184C5-E757-4DA4-B3EB-7F227BEE8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Terapi</a:t>
            </a:r>
            <a:r>
              <a:rPr lang="en-US" dirty="0"/>
              <a:t> : </a:t>
            </a:r>
            <a:r>
              <a:rPr lang="en-US" dirty="0" err="1"/>
              <a:t>fasciotomi</a:t>
            </a:r>
            <a:endParaRPr lang="en-US" dirty="0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A208E01-7D21-4ADC-ACDD-7F81D55660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04" y="2016125"/>
            <a:ext cx="4594716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9709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DB45F-B7EB-61C7-7F97-488E77C4A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9218" name="Picture 2" descr="SAS Journal of Medicine Secretome – A new “Cappiler” for Compartement  Syndrome">
            <a:extLst>
              <a:ext uri="{FF2B5EF4-FFF2-40B4-BE49-F238E27FC236}">
                <a16:creationId xmlns:a16="http://schemas.microsoft.com/office/drawing/2014/main" id="{4A2130E0-2F4C-00DB-5740-256300090E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722" y="2169457"/>
            <a:ext cx="4570797" cy="377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5980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FDC3A-3BAD-31D8-C553-C5BA1A2EA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ADD24-9BA8-ECA2-2610-8BD1B2423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276104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849B3-1C40-E585-64D0-18BA87DB7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A3205-F048-A712-5F34-953E509DB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65863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73932-2963-CB51-4147-E6B71BCEC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21477-A27C-46EC-C692-BECD1963D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539767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93069-9FC2-2C7A-9909-FD2EB2915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03659-B56D-3BF4-A218-7859541DA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 n A session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13499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1F66B-A052-55F4-A55D-5041A8EE2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14D59-3627-E1FA-24E6-68B268E52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Anak </a:t>
            </a:r>
            <a:r>
              <a:rPr lang="en-US" dirty="0" err="1"/>
              <a:t>anak</a:t>
            </a:r>
            <a:r>
              <a:rPr lang="en-US" dirty="0"/>
              <a:t>? </a:t>
            </a:r>
          </a:p>
          <a:p>
            <a:r>
              <a:rPr lang="en-US" dirty="0" err="1"/>
              <a:t>Silahkan</a:t>
            </a:r>
            <a:r>
              <a:rPr lang="en-US" dirty="0"/>
              <a:t> </a:t>
            </a:r>
            <a:r>
              <a:rPr lang="en-US" dirty="0" err="1"/>
              <a:t>klik</a:t>
            </a:r>
            <a:r>
              <a:rPr lang="en-US" dirty="0"/>
              <a:t> link </a:t>
            </a:r>
            <a:r>
              <a:rPr lang="en-US" dirty="0" err="1"/>
              <a:t>dibawah</a:t>
            </a:r>
            <a:endParaRPr lang="en-US" dirty="0"/>
          </a:p>
          <a:p>
            <a:r>
              <a:rPr lang="en-US" dirty="0"/>
              <a:t>……..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saja</a:t>
            </a:r>
            <a:r>
              <a:rPr lang="en-US" dirty="0"/>
              <a:t> </a:t>
            </a:r>
            <a:r>
              <a:rPr lang="en-US" dirty="0" err="1"/>
              <a:t>kedaruratan</a:t>
            </a:r>
            <a:r>
              <a:rPr lang="en-US" dirty="0"/>
              <a:t> pada </a:t>
            </a:r>
            <a:r>
              <a:rPr lang="en-US" dirty="0" err="1"/>
              <a:t>Ekstremitas</a:t>
            </a:r>
            <a:r>
              <a:rPr lang="en-US" dirty="0"/>
              <a:t> (</a:t>
            </a:r>
            <a:r>
              <a:rPr lang="en-US" dirty="0" err="1"/>
              <a:t>tungkai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dan </a:t>
            </a:r>
            <a:r>
              <a:rPr lang="en-US" dirty="0" err="1"/>
              <a:t>bawah</a:t>
            </a:r>
            <a:r>
              <a:rPr lang="en-US" dirty="0"/>
              <a:t>)?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819191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F6BA5-DF3A-5CB1-B521-244C05F5F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3074" name="Picture 2" descr="Figure 1">
            <a:extLst>
              <a:ext uri="{FF2B5EF4-FFF2-40B4-BE49-F238E27FC236}">
                <a16:creationId xmlns:a16="http://schemas.microsoft.com/office/drawing/2014/main" id="{36D8C493-54EA-03C3-150A-429EB0E0B0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13" y="1078030"/>
            <a:ext cx="11587282" cy="476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601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827A4-0314-4F9E-B3A8-5437C2561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2C8A8-502A-4ED3-BB7F-921CCA52B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Airway dan C Spine control</a:t>
            </a:r>
          </a:p>
          <a:p>
            <a:r>
              <a:rPr lang="en-US" dirty="0"/>
              <a:t>Breathing</a:t>
            </a:r>
          </a:p>
          <a:p>
            <a:r>
              <a:rPr lang="en-US" dirty="0"/>
              <a:t>Circulation with Hemorrhage Control</a:t>
            </a:r>
          </a:p>
          <a:p>
            <a:r>
              <a:rPr lang="en-US" dirty="0"/>
              <a:t>Disability</a:t>
            </a:r>
          </a:p>
          <a:p>
            <a:r>
              <a:rPr lang="en-US" dirty="0"/>
              <a:t> Exposure</a:t>
            </a:r>
          </a:p>
          <a:p>
            <a:endParaRPr lang="en-US" dirty="0"/>
          </a:p>
          <a:p>
            <a:r>
              <a:rPr lang="en-US" dirty="0" err="1"/>
              <a:t>Lanjut</a:t>
            </a:r>
            <a:r>
              <a:rPr lang="en-US" dirty="0"/>
              <a:t> Secondary Survey </a:t>
            </a:r>
          </a:p>
          <a:p>
            <a:pPr marL="0" indent="0">
              <a:buNone/>
            </a:pPr>
            <a:r>
              <a:rPr lang="en-US" dirty="0"/>
              <a:t>From Head to Toe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914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931AC-209E-4E90-B00A-FED8740E6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02D93F06-F0C2-49A9-8C04-D1B747EAF4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10" y="804519"/>
            <a:ext cx="8465012" cy="476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28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EEFB0-5B26-4879-92CC-B3124D2F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Fraktur </a:t>
            </a:r>
            <a:r>
              <a:rPr lang="en-US" dirty="0" err="1"/>
              <a:t>terbuka</a:t>
            </a:r>
            <a:r>
              <a:rPr lang="en-US" dirty="0"/>
              <a:t>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29AE14F-8CB4-448C-8816-6A8714EB8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17" y="2032430"/>
            <a:ext cx="4644421" cy="348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21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B13C8-2AE6-462F-90CA-4B3279E1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See the source image">
            <a:extLst>
              <a:ext uri="{FF2B5EF4-FFF2-40B4-BE49-F238E27FC236}">
                <a16:creationId xmlns:a16="http://schemas.microsoft.com/office/drawing/2014/main" id="{6BC622D2-CAFA-47DE-A2DB-023FB61003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404" y="2016125"/>
            <a:ext cx="4599517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320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6F317-A7A0-4065-BAFF-D376A4757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Masih bisa internal </a:t>
            </a:r>
            <a:r>
              <a:rPr lang="en-US" dirty="0" err="1"/>
              <a:t>fiksasi</a:t>
            </a:r>
            <a:r>
              <a:rPr lang="en-US" dirty="0"/>
              <a:t> </a:t>
            </a:r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EBE365BE-3852-49F6-800D-45787E0BC5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797" y="2016125"/>
            <a:ext cx="8340731" cy="34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17269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534</TotalTime>
  <Words>279</Words>
  <Application>Microsoft Office PowerPoint</Application>
  <PresentationFormat>Widescreen</PresentationFormat>
  <Paragraphs>85</Paragraphs>
  <Slides>47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Gill Sans MT</vt:lpstr>
      <vt:lpstr>Roboto</vt:lpstr>
      <vt:lpstr>Gallery</vt:lpstr>
      <vt:lpstr>Emergency orthopaedi</vt:lpstr>
      <vt:lpstr>PowerPoint Presentation</vt:lpstr>
      <vt:lpstr>Tujuan KUliah</vt:lpstr>
      <vt:lpstr>Emergensi musculoskeletal</vt:lpstr>
      <vt:lpstr>Primary survey</vt:lpstr>
      <vt:lpstr>PowerPoint Presentation</vt:lpstr>
      <vt:lpstr>Fraktur terbuka </vt:lpstr>
      <vt:lpstr>PowerPoint Presentation</vt:lpstr>
      <vt:lpstr>Masih bisa internal fiksasi </vt:lpstr>
      <vt:lpstr>PowerPoint Presentation</vt:lpstr>
      <vt:lpstr>Eksternal fiksasi</vt:lpstr>
      <vt:lpstr>Komplikasi </vt:lpstr>
      <vt:lpstr>PowerPoint Presentation</vt:lpstr>
      <vt:lpstr>Infected non union</vt:lpstr>
      <vt:lpstr>Terapi </vt:lpstr>
      <vt:lpstr>Fraktur tertutup</vt:lpstr>
      <vt:lpstr>PowerPoint Presentation</vt:lpstr>
      <vt:lpstr>Fraktur tertutup collum humerus dextra</vt:lpstr>
      <vt:lpstr>Fraktur terturup humerus sinistra 1/3 medial</vt:lpstr>
      <vt:lpstr>Fraktur terturup (CF) radius ulna sinistra 1/3 medial </vt:lpstr>
      <vt:lpstr>immobilisasi</vt:lpstr>
      <vt:lpstr>Prinsip immobilisasi</vt:lpstr>
      <vt:lpstr>dislokasi</vt:lpstr>
      <vt:lpstr>Tanda </vt:lpstr>
      <vt:lpstr>Dislokasi interphalang joint proximal</vt:lpstr>
      <vt:lpstr>Dislokasi artikulatio cubiti</vt:lpstr>
      <vt:lpstr>Dislokasi anterior shoulder joint sinistra</vt:lpstr>
      <vt:lpstr>Mengapa keadaan emergensi</vt:lpstr>
      <vt:lpstr>PowerPoint Presentation</vt:lpstr>
      <vt:lpstr>PowerPoint Presentation</vt:lpstr>
      <vt:lpstr>PowerPoint Presentation</vt:lpstr>
      <vt:lpstr>Tekan kuku jari kedua tangan kiri, dan lepas. </vt:lpstr>
      <vt:lpstr>Di ugd</vt:lpstr>
      <vt:lpstr>PowerPoint Presentation</vt:lpstr>
      <vt:lpstr>Compartement syndrome</vt:lpstr>
      <vt:lpstr>Prinsip </vt:lpstr>
      <vt:lpstr>Volume berkurang</vt:lpstr>
      <vt:lpstr>Isi bertambah</vt:lpstr>
      <vt:lpstr>PowerPoint Presentation</vt:lpstr>
      <vt:lpstr>Terapi : fasciotomi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Emergency orthopaedi</dc:title>
  <dc:creator>URTHA BAGUS</dc:creator>
  <cp:lastModifiedBy>muhammad ariffudin</cp:lastModifiedBy>
  <cp:revision>13</cp:revision>
  <dcterms:created xsi:type="dcterms:W3CDTF">2021-03-27T03:40:34Z</dcterms:created>
  <dcterms:modified xsi:type="dcterms:W3CDTF">2023-11-29T23:13:08Z</dcterms:modified>
</cp:coreProperties>
</file>