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69" r:id="rId3"/>
    <p:sldMasterId id="2147483681" r:id="rId4"/>
  </p:sldMasterIdLst>
  <p:notesMasterIdLst>
    <p:notesMasterId r:id="rId32"/>
  </p:notesMasterIdLst>
  <p:sldIdLst>
    <p:sldId id="256" r:id="rId5"/>
    <p:sldId id="322" r:id="rId6"/>
    <p:sldId id="320" r:id="rId7"/>
    <p:sldId id="326" r:id="rId8"/>
    <p:sldId id="315" r:id="rId9"/>
    <p:sldId id="316" r:id="rId10"/>
    <p:sldId id="329" r:id="rId11"/>
    <p:sldId id="347" r:id="rId12"/>
    <p:sldId id="343" r:id="rId13"/>
    <p:sldId id="328" r:id="rId14"/>
    <p:sldId id="344" r:id="rId15"/>
    <p:sldId id="332" r:id="rId16"/>
    <p:sldId id="312" r:id="rId17"/>
    <p:sldId id="334" r:id="rId18"/>
    <p:sldId id="341" r:id="rId19"/>
    <p:sldId id="324" r:id="rId20"/>
    <p:sldId id="311" r:id="rId21"/>
    <p:sldId id="336" r:id="rId22"/>
    <p:sldId id="337" r:id="rId23"/>
    <p:sldId id="338" r:id="rId24"/>
    <p:sldId id="339" r:id="rId25"/>
    <p:sldId id="340" r:id="rId26"/>
    <p:sldId id="348" r:id="rId27"/>
    <p:sldId id="349" r:id="rId28"/>
    <p:sldId id="350" r:id="rId29"/>
    <p:sldId id="351" r:id="rId30"/>
    <p:sldId id="310" r:id="rId31"/>
  </p:sldIdLst>
  <p:sldSz cx="9144000" cy="5143500" type="screen16x9"/>
  <p:notesSz cx="9144000" cy="51435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A50021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32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4809E1-3E4F-485B-A906-FBB0F35A6C96}" type="datetimeFigureOut">
              <a:rPr lang="id-ID" smtClean="0"/>
              <a:t>06/12/2023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064AB-C610-498D-96B3-73ED2757846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33268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7567"/>
            <a:ext cx="7828360" cy="24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088" y="1478757"/>
            <a:ext cx="1202531" cy="10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ltGray">
          <a:xfrm>
            <a:off x="0" y="457200"/>
            <a:ext cx="7828360" cy="102631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7939088" y="457200"/>
            <a:ext cx="1202531" cy="10263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564920"/>
            <a:ext cx="7210394" cy="810705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1752655"/>
            <a:ext cx="4206252" cy="26994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1" y="1752654"/>
            <a:ext cx="2842559" cy="2699488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CB79D-32BC-4593-9228-C44305B0986B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77942-7015-49D3-B230-4B153C4BAF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30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7567"/>
            <a:ext cx="7828360" cy="24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088" y="1478757"/>
            <a:ext cx="1202531" cy="10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ltGray">
          <a:xfrm>
            <a:off x="0" y="457200"/>
            <a:ext cx="7828360" cy="102631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7939088" y="457200"/>
            <a:ext cx="1202531" cy="10263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3" y="564921"/>
            <a:ext cx="7210393" cy="810704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51250" y="1752656"/>
            <a:ext cx="4069387" cy="2699484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1752655"/>
            <a:ext cx="2907192" cy="269948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6B138-CAB4-4F64-92DA-81C25C5E9321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24D5E-127A-432B-A29D-85AEC2867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163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6985"/>
            <a:ext cx="7828360" cy="24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088" y="4446985"/>
            <a:ext cx="1202531" cy="10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ltGray">
          <a:xfrm>
            <a:off x="0" y="3425429"/>
            <a:ext cx="7828360" cy="102631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7939088" y="3425429"/>
            <a:ext cx="1202531" cy="10263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3533713"/>
            <a:ext cx="7210394" cy="339788"/>
          </a:xfrm>
        </p:spPr>
        <p:txBody>
          <a:bodyPr anchor="b">
            <a:normAutofit/>
          </a:bodyPr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0242" y="457198"/>
            <a:ext cx="7210394" cy="2692181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39" y="3877188"/>
            <a:ext cx="7210397" cy="46722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0CA5D-8C96-4249-B2EE-7B7A982A03F9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435" y="3533775"/>
            <a:ext cx="865584" cy="8179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0AEB3-8AD7-41CD-B4C7-4D32F4860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819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6985"/>
            <a:ext cx="7828360" cy="24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088" y="4446985"/>
            <a:ext cx="1202531" cy="10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ltGray">
          <a:xfrm>
            <a:off x="0" y="3425429"/>
            <a:ext cx="7828360" cy="102631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7939088" y="3425429"/>
            <a:ext cx="1202531" cy="10263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457198"/>
            <a:ext cx="7210394" cy="2694563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3533712"/>
            <a:ext cx="7210394" cy="818092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CC3D1-2D33-4D3D-B41E-2F9C5600A6A8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435" y="3533775"/>
            <a:ext cx="865584" cy="8179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84BF8-902F-408A-934F-25453DEE9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52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6985"/>
            <a:ext cx="7828360" cy="24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088" y="4446985"/>
            <a:ext cx="1202531" cy="10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ltGray">
          <a:xfrm>
            <a:off x="0" y="3425429"/>
            <a:ext cx="7828360" cy="102631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7939088" y="3425429"/>
            <a:ext cx="1202531" cy="10263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438150" y="560785"/>
            <a:ext cx="457200" cy="43934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342900">
              <a:defRPr/>
            </a:pPr>
            <a:r>
              <a:rPr lang="en-US" sz="54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47335" y="2275285"/>
            <a:ext cx="457200" cy="43815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342900">
              <a:defRPr/>
            </a:pPr>
            <a:r>
              <a:rPr lang="en-US" sz="54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92" y="457199"/>
            <a:ext cx="6539158" cy="2277046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51717" y="2740034"/>
            <a:ext cx="6117434" cy="411726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3533712"/>
            <a:ext cx="7210394" cy="818092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F4A32-9DB9-4A1F-9804-6015F64F89DB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8047435" y="3532585"/>
            <a:ext cx="865584" cy="81795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5056A-DDFA-44F7-B98D-416DC5B3B2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504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6985"/>
            <a:ext cx="7828360" cy="24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088" y="4446985"/>
            <a:ext cx="1202531" cy="10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ltGray">
          <a:xfrm>
            <a:off x="0" y="3425429"/>
            <a:ext cx="7828360" cy="102631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7939088" y="3425429"/>
            <a:ext cx="1202531" cy="10263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39" y="3533712"/>
            <a:ext cx="7210397" cy="44140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0" y="3975112"/>
            <a:ext cx="7210397" cy="376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73872-4DC6-422D-B8C3-625B4A0F2C9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435" y="3532585"/>
            <a:ext cx="865584" cy="81795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E98E9-E605-42C2-8F37-110429F3D8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6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7567"/>
            <a:ext cx="7828360" cy="24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088" y="1478757"/>
            <a:ext cx="1202531" cy="10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 bwMode="ltGray">
          <a:xfrm>
            <a:off x="0" y="457200"/>
            <a:ext cx="7828360" cy="102631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7939088" y="457200"/>
            <a:ext cx="1202531" cy="10263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1917" y="564921"/>
            <a:ext cx="7218720" cy="8107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95709" y="1752655"/>
            <a:ext cx="2302526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0241" y="2267005"/>
            <a:ext cx="2287277" cy="218513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7019" y="1752655"/>
            <a:ext cx="229743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59103" y="2267005"/>
            <a:ext cx="2297430" cy="218513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18117" y="1752655"/>
            <a:ext cx="230251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18117" y="2267005"/>
            <a:ext cx="2302519" cy="218513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F1D8E-4523-4B15-A14E-1757E26942C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E9C39-6FB8-4355-9FB0-89714AAF6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09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7567"/>
            <a:ext cx="7828360" cy="24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088" y="1478757"/>
            <a:ext cx="1202531" cy="10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 bwMode="ltGray">
          <a:xfrm>
            <a:off x="0" y="457200"/>
            <a:ext cx="7828360" cy="102631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7939088" y="457200"/>
            <a:ext cx="1202531" cy="10263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0242" y="564921"/>
            <a:ext cx="7210395" cy="8107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0239" y="3223127"/>
            <a:ext cx="228727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0239" y="1752655"/>
            <a:ext cx="2287279" cy="1143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0239" y="3655324"/>
            <a:ext cx="2287279" cy="79681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59103" y="3223127"/>
            <a:ext cx="229743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59103" y="1752655"/>
            <a:ext cx="2297430" cy="1143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58088" y="3655323"/>
            <a:ext cx="2300473" cy="79681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23009" y="3223127"/>
            <a:ext cx="229762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423008" y="1752655"/>
            <a:ext cx="2297629" cy="1143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422915" y="3655321"/>
            <a:ext cx="2300672" cy="79681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3F72A-6208-4711-BBF8-8B90EF51F48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502DC-114E-469B-A013-3342EE7A14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594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7567"/>
            <a:ext cx="7828360" cy="24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088" y="1478757"/>
            <a:ext cx="1202531" cy="10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ltGray">
          <a:xfrm>
            <a:off x="0" y="457200"/>
            <a:ext cx="7828360" cy="102631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7939088" y="457200"/>
            <a:ext cx="1202531" cy="10263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4C3EB-9099-46AC-8CF2-3B5CC345355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58B09-A770-40DC-92C7-CCF8C78D23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26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 rot="5400000">
            <a:off x="6087071" y="1401961"/>
            <a:ext cx="3830241" cy="102631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 rot="5400000">
            <a:off x="7400926" y="4029075"/>
            <a:ext cx="1202531" cy="10263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6923" y="457198"/>
            <a:ext cx="805352" cy="3265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457198"/>
            <a:ext cx="6652503" cy="39949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105400" y="4451748"/>
            <a:ext cx="20574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2E741-1E05-4B69-9CCF-E41A1E7FDBBB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778" y="4451748"/>
            <a:ext cx="4594622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3566" y="4049316"/>
            <a:ext cx="865584" cy="817959"/>
          </a:xfrm>
        </p:spPr>
        <p:txBody>
          <a:bodyPr anchor="t"/>
          <a:lstStyle>
            <a:lvl1pPr algn="ctr">
              <a:defRPr/>
            </a:lvl1pPr>
          </a:lstStyle>
          <a:p>
            <a:pPr>
              <a:defRPr/>
            </a:pPr>
            <a:fld id="{AC5017D7-24AE-4A6D-B612-C3F3A2019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56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2B3FE-7BDA-433B-A3B7-FFF4561956F6}" type="datetimeFigureOut">
              <a:rPr lang="en-US"/>
              <a:pPr>
                <a:defRPr/>
              </a:pPr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45B47-FA11-4D6A-920C-1242F7106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6038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FD764-BE39-40EE-8141-D0BF5986A27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309A7-C74D-4E69-BD88-D1BE0FED4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877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AB595-5CE0-4904-A95D-2E4F4245BBF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253C7-7323-4406-BE86-2CEDB44B3E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767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7809D-2300-4BCD-8AC1-4579A9D14C1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17773-830D-4D25-B4BF-8837A110C8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401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5D365-311D-4B99-B86D-4A5C2283B7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93F75-C17C-457E-9454-1CBC3C27C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132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6E9D0-5CDB-4065-82A0-F44080A3B39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F552B-01EE-4B82-8037-803895170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004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531CC-AD79-471E-863B-B9CD06FD56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A68C1-11D6-46F9-8EFD-A4FE497E4B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338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0F09D-385B-47D4-A5C4-056CE4F8790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9FDAE-79DF-4FC8-A37E-61223AED0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65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1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FA77E-79BF-49BE-8360-A7E7AF9561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329F9-09CD-42DD-9226-332785F18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895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2C52D-5F91-454F-912E-C3A3C474A52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D4524-C244-4E1C-B4A7-06F4AFBA44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76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73805-965B-45D1-B794-6334FCE2A8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ED4A3-754C-44E9-B52D-23E589291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26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2541"/>
            <a:ext cx="6725841" cy="205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8" y="3182541"/>
            <a:ext cx="2307431" cy="20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ltGray">
          <a:xfrm>
            <a:off x="0" y="1943100"/>
            <a:ext cx="6725841" cy="12442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6834188" y="1943100"/>
            <a:ext cx="2307431" cy="12442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1" y="2050282"/>
            <a:ext cx="6108101" cy="1029803"/>
          </a:xfrm>
        </p:spPr>
        <p:txBody>
          <a:bodyPr anchor="b">
            <a:noAutofit/>
          </a:bodyPr>
          <a:lstStyle>
            <a:lvl1pPr algn="r"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3295530"/>
            <a:ext cx="6108101" cy="838265"/>
          </a:xfrm>
        </p:spPr>
        <p:txBody>
          <a:bodyPr>
            <a:normAutofit/>
          </a:bodyPr>
          <a:lstStyle>
            <a:lvl1pPr marL="0" indent="0" algn="r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1676A-E344-433C-8ED2-6F57F3630375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1344" y="2062163"/>
            <a:ext cx="878681" cy="101798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E7C47-25FF-4E70-AE6B-4B1C10C40C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9348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EB0B4-76AB-4172-B88E-1B733672AC0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2A363-B965-4287-B888-E54692ADB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438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A123C-F5AA-4A89-BBA9-878105E02BA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2CB4E-715B-4732-8924-5168211EA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475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E0E05-2146-4F93-8A04-ECC7FA00BF9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493B6-A7B1-4161-AEAA-7869F687A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211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8D1A9-5744-4007-8AF5-D3757979C66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3E4F6-C8F2-4D2B-B696-D735721B5D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161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00AC7-2075-4B0D-AFCC-C8D62A00640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7F010-7C18-4D1A-96F6-A9A934C7D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598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063EE-9263-4FE9-B09F-48153FCA202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87E79-58A0-4EEA-8945-3A75D33FE9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586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CD79E-5143-49A2-B55D-0A5D43C55D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BA2EB-A1F5-4BAE-84E6-8EB89C511B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298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F59D9-AFCA-40A9-8C8E-CC3A83F13E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DA521-1A2D-46EE-B264-667FF55BE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891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92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49E6D-1E9C-4147-B94F-52468DFFBE2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0DDAE-4DC7-46B2-A267-C5676ABFC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0538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948AE-5A9C-47B5-B207-1A71B60D38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6F703-421E-4DD5-AA91-1070C24F23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12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7567"/>
            <a:ext cx="7828360" cy="24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088" y="1478757"/>
            <a:ext cx="1202531" cy="10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ltGray">
          <a:xfrm>
            <a:off x="0" y="457200"/>
            <a:ext cx="7828360" cy="102631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7939088" y="457200"/>
            <a:ext cx="1202531" cy="10263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55A51-4A9E-497A-809B-D64505A911D1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42DF9-1FB3-43DB-8738-DD7F690F5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59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206C4-377A-484F-BB9D-D61B274B90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08BB1-7661-4120-A707-B7E46E365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41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A3730-5E43-47AB-8006-9416F11FED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86F82-7467-4063-A24F-F37E40AE1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146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4669"/>
            <a:ext cx="7828360" cy="24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088" y="3065859"/>
            <a:ext cx="1202531" cy="10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ltGray">
          <a:xfrm>
            <a:off x="0" y="2044304"/>
            <a:ext cx="7828360" cy="102631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7939088" y="2044304"/>
            <a:ext cx="1202531" cy="10263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2152421"/>
            <a:ext cx="7210395" cy="818091"/>
          </a:xfrm>
        </p:spPr>
        <p:txBody>
          <a:bodyPr>
            <a:normAutofit/>
          </a:bodyPr>
          <a:lstStyle>
            <a:lvl1pPr algn="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2" y="3174129"/>
            <a:ext cx="7210395" cy="1278013"/>
          </a:xfrm>
        </p:spPr>
        <p:txBody>
          <a:bodyPr>
            <a:normAutofit/>
          </a:bodyPr>
          <a:lstStyle>
            <a:lvl1pPr marL="0" indent="0" algn="r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20F58-C75A-453F-A4AE-5C2DB3E8864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7435" y="2152650"/>
            <a:ext cx="865584" cy="8179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63704-583D-43C7-A557-1BFF77EB5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1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7567"/>
            <a:ext cx="7828360" cy="24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088" y="1478757"/>
            <a:ext cx="1202531" cy="10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ltGray">
          <a:xfrm>
            <a:off x="0" y="457200"/>
            <a:ext cx="7828360" cy="102631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7939088" y="457200"/>
            <a:ext cx="1202531" cy="10263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240" y="1752655"/>
            <a:ext cx="3523769" cy="2699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5592" y="1752655"/>
            <a:ext cx="3525044" cy="2699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BF907-D33C-40C4-90E4-71C65FC96923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6D221-E0A5-4A46-92F3-8DC79F428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02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7567"/>
            <a:ext cx="7828360" cy="24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088" y="1478757"/>
            <a:ext cx="1202531" cy="10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 bwMode="ltGray">
          <a:xfrm>
            <a:off x="0" y="457200"/>
            <a:ext cx="7828360" cy="102631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088" y="457200"/>
            <a:ext cx="1202531" cy="10263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0" y="564922"/>
            <a:ext cx="7210397" cy="81070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763" y="1752655"/>
            <a:ext cx="3354245" cy="51985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42" y="2272507"/>
            <a:ext cx="3523766" cy="21796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5116" y="1752655"/>
            <a:ext cx="3355521" cy="51905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5593" y="2272507"/>
            <a:ext cx="3525044" cy="21796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EE864-414B-4635-977F-9FA654ED9D3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65D50-8674-4151-A706-DCFAFA3321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87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7567"/>
            <a:ext cx="7828360" cy="24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088" y="1478757"/>
            <a:ext cx="1202531" cy="10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ltGray">
          <a:xfrm>
            <a:off x="0" y="457200"/>
            <a:ext cx="7828360" cy="102631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7939088" y="457200"/>
            <a:ext cx="1202531" cy="10263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55742-885B-4DC3-94CC-4286F9495E7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AF57E-F668-4C05-A232-A7E0783BFD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53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088" y="1478757"/>
            <a:ext cx="1202531" cy="10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939088" y="457200"/>
            <a:ext cx="1202531" cy="10263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36BF3-5DE7-421C-8069-C5993132D0C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03A68-DA21-4994-99E3-721579070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779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ashOverlay-FullResolve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10779" y="564356"/>
            <a:ext cx="7210425" cy="810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0779" y="1752601"/>
            <a:ext cx="7210425" cy="2699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804" y="445174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788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342900">
              <a:defRPr/>
            </a:pPr>
            <a:fld id="{874A0592-75F0-4A36-99DD-92AA1BE33C4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>
                <a:defRPr/>
              </a:pPr>
              <a:t>12/6/2023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779" y="4451748"/>
            <a:ext cx="515302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788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342900"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435" y="564356"/>
            <a:ext cx="865584" cy="8191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700">
                <a:solidFill>
                  <a:srgbClr val="FFFFFF"/>
                </a:solidFill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DE9F08BB-4AD2-4475-B730-62CC2C4A394E}" type="slidenum">
              <a:rPr lang="en-US" smtClean="0">
                <a:cs typeface="Arial" panose="020B0604020202020204" pitchFamily="34" charset="0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2850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rebuchet MS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rebuchet MS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rebuchet MS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rebuchet MS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rebuchet MS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1C6636-9B9F-43EA-B6F3-86B56DC4E6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EC86DC-D7FD-4B57-9F20-D6A0D0C95DF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07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203B87-0C18-449F-B6E5-238C8F5687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53E913-56B8-4B15-9557-A75B968651E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52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4.jpeg"/><Relationship Id="rId5" Type="http://schemas.openxmlformats.org/officeDocument/2006/relationships/image" Target="../media/image32.png"/><Relationship Id="rId4" Type="http://schemas.openxmlformats.org/officeDocument/2006/relationships/oleObject" Target="../embeddings/Microsoft_Excel_97-2003_Worksheet3.xls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eraldinsight.com/author/Iyer,+Raja+K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2.xml"/><Relationship Id="rId4" Type="http://schemas.openxmlformats.org/officeDocument/2006/relationships/hyperlink" Target="http://www.emeraldinsight.com/author/Bandyopadhyay,+Kakoli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3941"/>
            <a:ext cx="9144000" cy="5238750"/>
          </a:xfrm>
          <a:prstGeom prst="rect">
            <a:avLst/>
          </a:prstGeom>
          <a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t="2" b="-11113"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771" y="2407920"/>
            <a:ext cx="2647188" cy="27355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3124200" y="1102045"/>
            <a:ext cx="5257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400" dirty="0" smtClean="0">
                <a:solidFill>
                  <a:schemeClr val="bg1"/>
                </a:solidFill>
              </a:rPr>
              <a:t>Safe Hospital</a:t>
            </a:r>
          </a:p>
          <a:p>
            <a:r>
              <a:rPr lang="id-ID" sz="4400" dirty="0" smtClean="0">
                <a:solidFill>
                  <a:schemeClr val="bg1"/>
                </a:solidFill>
              </a:rPr>
              <a:t>Hospital Disaster Plan</a:t>
            </a:r>
            <a:endParaRPr lang="id-ID" sz="4400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276600" y="1763764"/>
            <a:ext cx="3323581" cy="210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86200" y="356235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Dr. dr</a:t>
            </a:r>
            <a:r>
              <a:rPr lang="id-ID" dirty="0" smtClean="0"/>
              <a:t>. Meiky Fredianto, Sp.OT(K).,AIFKO-K.,FICS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/>
          <a:lstStyle/>
          <a:p>
            <a:r>
              <a:rPr lang="id-ID" dirty="0" smtClean="0">
                <a:solidFill>
                  <a:schemeClr val="tx2">
                    <a:lumMod val="75000"/>
                  </a:schemeClr>
                </a:solidFill>
              </a:rPr>
              <a:t>How to reduce risk(s) In Hospital?</a:t>
            </a:r>
            <a:endParaRPr lang="id-ID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244596" y="2588515"/>
            <a:ext cx="2470404" cy="1068324"/>
            <a:chOff x="2641092" y="2067306"/>
            <a:chExt cx="2470404" cy="1068324"/>
          </a:xfrm>
        </p:grpSpPr>
        <p:sp>
          <p:nvSpPr>
            <p:cNvPr id="5" name="object 23"/>
            <p:cNvSpPr/>
            <p:nvPr/>
          </p:nvSpPr>
          <p:spPr>
            <a:xfrm>
              <a:off x="2641092" y="2087117"/>
              <a:ext cx="2421636" cy="9738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" name="object 24"/>
            <p:cNvSpPr/>
            <p:nvPr/>
          </p:nvSpPr>
          <p:spPr>
            <a:xfrm>
              <a:off x="2670048" y="2067306"/>
              <a:ext cx="2441448" cy="10683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" name="object 25"/>
            <p:cNvSpPr/>
            <p:nvPr/>
          </p:nvSpPr>
          <p:spPr>
            <a:xfrm>
              <a:off x="2683764" y="2106930"/>
              <a:ext cx="2336291" cy="888491"/>
            </a:xfrm>
            <a:prstGeom prst="rect">
              <a:avLst/>
            </a:prstGeom>
            <a:solidFill>
              <a:srgbClr val="CC33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" name="object 11"/>
            <p:cNvSpPr txBox="1"/>
            <p:nvPr/>
          </p:nvSpPr>
          <p:spPr>
            <a:xfrm>
              <a:off x="2885694" y="2241596"/>
              <a:ext cx="1090466" cy="304292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2395"/>
                </a:lnSpc>
                <a:spcBef>
                  <a:spcPts val="119"/>
                </a:spcBef>
              </a:pPr>
              <a:r>
                <a:rPr sz="3300" spc="-64" baseline="1139" dirty="0" smtClean="0">
                  <a:solidFill>
                    <a:srgbClr val="FFFFFF"/>
                  </a:solidFill>
                  <a:latin typeface="Leelawadee UI"/>
                  <a:cs typeface="Leelawadee UI"/>
                </a:rPr>
                <a:t>R</a:t>
              </a:r>
              <a:r>
                <a:rPr sz="3300" spc="0" baseline="1139" dirty="0" smtClean="0">
                  <a:solidFill>
                    <a:srgbClr val="FFFFFF"/>
                  </a:solidFill>
                  <a:latin typeface="Leelawadee UI"/>
                  <a:cs typeface="Leelawadee UI"/>
                </a:rPr>
                <a:t>e</a:t>
              </a:r>
              <a:r>
                <a:rPr sz="3300" spc="4" baseline="1139" dirty="0" smtClean="0">
                  <a:solidFill>
                    <a:srgbClr val="FFFFFF"/>
                  </a:solidFill>
                  <a:latin typeface="Leelawadee UI"/>
                  <a:cs typeface="Leelawadee UI"/>
                </a:rPr>
                <a:t>s</a:t>
              </a:r>
              <a:r>
                <a:rPr sz="3300" spc="0" baseline="1139" dirty="0" smtClean="0">
                  <a:solidFill>
                    <a:srgbClr val="FFFFFF"/>
                  </a:solidFill>
                  <a:latin typeface="Leelawadee UI"/>
                  <a:cs typeface="Leelawadee UI"/>
                </a:rPr>
                <a:t>i</a:t>
              </a:r>
              <a:r>
                <a:rPr sz="3300" spc="-4" baseline="1139" dirty="0" smtClean="0">
                  <a:solidFill>
                    <a:srgbClr val="FFFFFF"/>
                  </a:solidFill>
                  <a:latin typeface="Leelawadee UI"/>
                  <a:cs typeface="Leelawadee UI"/>
                </a:rPr>
                <a:t>l</a:t>
              </a:r>
              <a:r>
                <a:rPr sz="3300" spc="0" baseline="1139" dirty="0" smtClean="0">
                  <a:solidFill>
                    <a:srgbClr val="FFFFFF"/>
                  </a:solidFill>
                  <a:latin typeface="Leelawadee UI"/>
                  <a:cs typeface="Leelawadee UI"/>
                </a:rPr>
                <a:t>ient</a:t>
              </a:r>
              <a:endParaRPr sz="2200" dirty="0">
                <a:latin typeface="Leelawadee UI"/>
                <a:cs typeface="Leelawadee UI"/>
              </a:endParaRPr>
            </a:p>
          </p:txBody>
        </p:sp>
        <p:sp>
          <p:nvSpPr>
            <p:cNvPr id="9" name="object 10"/>
            <p:cNvSpPr txBox="1"/>
            <p:nvPr/>
          </p:nvSpPr>
          <p:spPr>
            <a:xfrm>
              <a:off x="3987038" y="2241596"/>
              <a:ext cx="872861" cy="304292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2395"/>
                </a:lnSpc>
                <a:spcBef>
                  <a:spcPts val="119"/>
                </a:spcBef>
              </a:pPr>
              <a:r>
                <a:rPr sz="3300" spc="0" baseline="1139" dirty="0" smtClean="0">
                  <a:solidFill>
                    <a:srgbClr val="FFFFFF"/>
                  </a:solidFill>
                  <a:latin typeface="Leelawadee UI"/>
                  <a:cs typeface="Leelawadee UI"/>
                </a:rPr>
                <a:t>Health</a:t>
              </a:r>
              <a:endParaRPr sz="2200" dirty="0">
                <a:latin typeface="Leelawadee UI"/>
                <a:cs typeface="Leelawadee UI"/>
              </a:endParaRPr>
            </a:p>
          </p:txBody>
        </p:sp>
        <p:sp>
          <p:nvSpPr>
            <p:cNvPr id="10" name="object 9"/>
            <p:cNvSpPr txBox="1"/>
            <p:nvPr/>
          </p:nvSpPr>
          <p:spPr>
            <a:xfrm>
              <a:off x="3425190" y="2576629"/>
              <a:ext cx="895081" cy="304596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2400"/>
                </a:lnSpc>
                <a:spcBef>
                  <a:spcPts val="120"/>
                </a:spcBef>
              </a:pPr>
              <a:r>
                <a:rPr sz="3300" spc="-89" baseline="1139" dirty="0" smtClean="0">
                  <a:solidFill>
                    <a:srgbClr val="FFFFFF"/>
                  </a:solidFill>
                  <a:latin typeface="Leelawadee UI"/>
                  <a:cs typeface="Leelawadee UI"/>
                </a:rPr>
                <a:t>F</a:t>
              </a:r>
              <a:r>
                <a:rPr sz="3300" spc="0" baseline="1139" dirty="0" smtClean="0">
                  <a:solidFill>
                    <a:srgbClr val="FFFFFF"/>
                  </a:solidFill>
                  <a:latin typeface="Leelawadee UI"/>
                  <a:cs typeface="Leelawadee UI"/>
                </a:rPr>
                <a:t>aci</a:t>
              </a:r>
              <a:r>
                <a:rPr sz="3300" spc="-4" baseline="1139" dirty="0" smtClean="0">
                  <a:solidFill>
                    <a:srgbClr val="FFFFFF"/>
                  </a:solidFill>
                  <a:latin typeface="Leelawadee UI"/>
                  <a:cs typeface="Leelawadee UI"/>
                </a:rPr>
                <a:t>l</a:t>
              </a:r>
              <a:r>
                <a:rPr sz="3300" spc="0" baseline="1139" dirty="0" smtClean="0">
                  <a:solidFill>
                    <a:srgbClr val="FFFFFF"/>
                  </a:solidFill>
                  <a:latin typeface="Leelawadee UI"/>
                  <a:cs typeface="Leelawadee UI"/>
                </a:rPr>
                <a:t>ity</a:t>
              </a:r>
              <a:endParaRPr sz="2200" dirty="0">
                <a:latin typeface="Leelawadee UI"/>
                <a:cs typeface="Leelawadee UI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319220" y="1091947"/>
            <a:ext cx="4184033" cy="1535811"/>
            <a:chOff x="1319220" y="1091947"/>
            <a:chExt cx="4184033" cy="1535811"/>
          </a:xfrm>
        </p:grpSpPr>
        <p:grpSp>
          <p:nvGrpSpPr>
            <p:cNvPr id="31" name="Group 30"/>
            <p:cNvGrpSpPr/>
            <p:nvPr/>
          </p:nvGrpSpPr>
          <p:grpSpPr>
            <a:xfrm>
              <a:off x="3538817" y="1091947"/>
              <a:ext cx="1964436" cy="1535811"/>
              <a:chOff x="2940957" y="570738"/>
              <a:chExt cx="1964436" cy="1535811"/>
            </a:xfrm>
          </p:grpSpPr>
          <p:sp>
            <p:nvSpPr>
              <p:cNvPr id="32" name="object 37"/>
              <p:cNvSpPr/>
              <p:nvPr/>
            </p:nvSpPr>
            <p:spPr>
              <a:xfrm>
                <a:off x="2940957" y="954026"/>
                <a:ext cx="1964436" cy="688847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object 26"/>
              <p:cNvSpPr/>
              <p:nvPr/>
            </p:nvSpPr>
            <p:spPr>
              <a:xfrm>
                <a:off x="3859276" y="1612138"/>
                <a:ext cx="8000" cy="494411"/>
              </a:xfrm>
              <a:custGeom>
                <a:avLst/>
                <a:gdLst/>
                <a:ahLst/>
                <a:cxnLst/>
                <a:rect l="l" t="t" r="r" b="b"/>
                <a:pathLst>
                  <a:path w="8000" h="494411">
                    <a:moveTo>
                      <a:pt x="0" y="494411"/>
                    </a:moveTo>
                    <a:lnTo>
                      <a:pt x="8000" y="0"/>
                    </a:lnTo>
                  </a:path>
                </a:pathLst>
              </a:custGeom>
              <a:ln w="9525">
                <a:solidFill>
                  <a:srgbClr val="FF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object 38"/>
              <p:cNvSpPr/>
              <p:nvPr/>
            </p:nvSpPr>
            <p:spPr>
              <a:xfrm>
                <a:off x="3491483" y="570738"/>
                <a:ext cx="704088" cy="55168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object 40"/>
              <p:cNvSpPr/>
              <p:nvPr/>
            </p:nvSpPr>
            <p:spPr>
              <a:xfrm>
                <a:off x="3538728" y="595122"/>
                <a:ext cx="609600" cy="457200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object 41"/>
              <p:cNvSpPr/>
              <p:nvPr/>
            </p:nvSpPr>
            <p:spPr>
              <a:xfrm>
                <a:off x="3538728" y="595122"/>
                <a:ext cx="609600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609600" h="457200">
                    <a:moveTo>
                      <a:pt x="0" y="228600"/>
                    </a:moveTo>
                    <a:lnTo>
                      <a:pt x="3990" y="191523"/>
                    </a:lnTo>
                    <a:lnTo>
                      <a:pt x="15544" y="156350"/>
                    </a:lnTo>
                    <a:lnTo>
                      <a:pt x="34032" y="123551"/>
                    </a:lnTo>
                    <a:lnTo>
                      <a:pt x="58826" y="93597"/>
                    </a:lnTo>
                    <a:lnTo>
                      <a:pt x="89296" y="66960"/>
                    </a:lnTo>
                    <a:lnTo>
                      <a:pt x="106464" y="55032"/>
                    </a:lnTo>
                    <a:lnTo>
                      <a:pt x="124815" y="44110"/>
                    </a:lnTo>
                    <a:lnTo>
                      <a:pt x="144271" y="34252"/>
                    </a:lnTo>
                    <a:lnTo>
                      <a:pt x="164753" y="25518"/>
                    </a:lnTo>
                    <a:lnTo>
                      <a:pt x="186183" y="17966"/>
                    </a:lnTo>
                    <a:lnTo>
                      <a:pt x="208483" y="11655"/>
                    </a:lnTo>
                    <a:lnTo>
                      <a:pt x="231572" y="6644"/>
                    </a:lnTo>
                    <a:lnTo>
                      <a:pt x="255374" y="2992"/>
                    </a:lnTo>
                    <a:lnTo>
                      <a:pt x="279809" y="757"/>
                    </a:lnTo>
                    <a:lnTo>
                      <a:pt x="304800" y="0"/>
                    </a:lnTo>
                    <a:lnTo>
                      <a:pt x="329790" y="757"/>
                    </a:lnTo>
                    <a:lnTo>
                      <a:pt x="354225" y="2992"/>
                    </a:lnTo>
                    <a:lnTo>
                      <a:pt x="378027" y="6644"/>
                    </a:lnTo>
                    <a:lnTo>
                      <a:pt x="401116" y="11655"/>
                    </a:lnTo>
                    <a:lnTo>
                      <a:pt x="423416" y="17966"/>
                    </a:lnTo>
                    <a:lnTo>
                      <a:pt x="444846" y="25518"/>
                    </a:lnTo>
                    <a:lnTo>
                      <a:pt x="465328" y="34252"/>
                    </a:lnTo>
                    <a:lnTo>
                      <a:pt x="484784" y="44110"/>
                    </a:lnTo>
                    <a:lnTo>
                      <a:pt x="503135" y="55032"/>
                    </a:lnTo>
                    <a:lnTo>
                      <a:pt x="520303" y="66960"/>
                    </a:lnTo>
                    <a:lnTo>
                      <a:pt x="536208" y="79835"/>
                    </a:lnTo>
                    <a:lnTo>
                      <a:pt x="563919" y="108189"/>
                    </a:lnTo>
                    <a:lnTo>
                      <a:pt x="585638" y="139624"/>
                    </a:lnTo>
                    <a:lnTo>
                      <a:pt x="600738" y="173669"/>
                    </a:lnTo>
                    <a:lnTo>
                      <a:pt x="608589" y="209853"/>
                    </a:lnTo>
                    <a:lnTo>
                      <a:pt x="609600" y="228600"/>
                    </a:lnTo>
                    <a:lnTo>
                      <a:pt x="608589" y="247346"/>
                    </a:lnTo>
                    <a:lnTo>
                      <a:pt x="600738" y="283530"/>
                    </a:lnTo>
                    <a:lnTo>
                      <a:pt x="585638" y="317575"/>
                    </a:lnTo>
                    <a:lnTo>
                      <a:pt x="563919" y="349010"/>
                    </a:lnTo>
                    <a:lnTo>
                      <a:pt x="536208" y="377364"/>
                    </a:lnTo>
                    <a:lnTo>
                      <a:pt x="520303" y="390239"/>
                    </a:lnTo>
                    <a:lnTo>
                      <a:pt x="503135" y="402167"/>
                    </a:lnTo>
                    <a:lnTo>
                      <a:pt x="484784" y="413089"/>
                    </a:lnTo>
                    <a:lnTo>
                      <a:pt x="465328" y="422947"/>
                    </a:lnTo>
                    <a:lnTo>
                      <a:pt x="444846" y="431681"/>
                    </a:lnTo>
                    <a:lnTo>
                      <a:pt x="423416" y="439233"/>
                    </a:lnTo>
                    <a:lnTo>
                      <a:pt x="401116" y="445544"/>
                    </a:lnTo>
                    <a:lnTo>
                      <a:pt x="378027" y="450555"/>
                    </a:lnTo>
                    <a:lnTo>
                      <a:pt x="354225" y="454207"/>
                    </a:lnTo>
                    <a:lnTo>
                      <a:pt x="329790" y="456442"/>
                    </a:lnTo>
                    <a:lnTo>
                      <a:pt x="304800" y="457200"/>
                    </a:lnTo>
                    <a:lnTo>
                      <a:pt x="279809" y="456442"/>
                    </a:lnTo>
                    <a:lnTo>
                      <a:pt x="255374" y="454207"/>
                    </a:lnTo>
                    <a:lnTo>
                      <a:pt x="231572" y="450555"/>
                    </a:lnTo>
                    <a:lnTo>
                      <a:pt x="208483" y="445544"/>
                    </a:lnTo>
                    <a:lnTo>
                      <a:pt x="186183" y="439233"/>
                    </a:lnTo>
                    <a:lnTo>
                      <a:pt x="164753" y="431681"/>
                    </a:lnTo>
                    <a:lnTo>
                      <a:pt x="144271" y="422947"/>
                    </a:lnTo>
                    <a:lnTo>
                      <a:pt x="124815" y="413089"/>
                    </a:lnTo>
                    <a:lnTo>
                      <a:pt x="106464" y="402167"/>
                    </a:lnTo>
                    <a:lnTo>
                      <a:pt x="89296" y="390239"/>
                    </a:lnTo>
                    <a:lnTo>
                      <a:pt x="73391" y="377364"/>
                    </a:lnTo>
                    <a:lnTo>
                      <a:pt x="45680" y="349010"/>
                    </a:lnTo>
                    <a:lnTo>
                      <a:pt x="23961" y="317575"/>
                    </a:lnTo>
                    <a:lnTo>
                      <a:pt x="8861" y="283530"/>
                    </a:lnTo>
                    <a:lnTo>
                      <a:pt x="1010" y="247346"/>
                    </a:lnTo>
                    <a:lnTo>
                      <a:pt x="0" y="228600"/>
                    </a:lnTo>
                    <a:close/>
                  </a:path>
                </a:pathLst>
              </a:custGeom>
              <a:ln w="9144">
                <a:solidFill>
                  <a:srgbClr val="C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object 16"/>
              <p:cNvSpPr txBox="1"/>
              <p:nvPr/>
            </p:nvSpPr>
            <p:spPr>
              <a:xfrm>
                <a:off x="3046650" y="1212341"/>
                <a:ext cx="1778381" cy="279908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2700" algn="ctr">
                  <a:lnSpc>
                    <a:spcPts val="2205"/>
                  </a:lnSpc>
                  <a:spcBef>
                    <a:spcPts val="110"/>
                  </a:spcBef>
                </a:pPr>
                <a:r>
                  <a:rPr sz="3000" spc="0" baseline="1253" dirty="0" smtClean="0">
                    <a:solidFill>
                      <a:srgbClr val="FFFFFF"/>
                    </a:solidFill>
                    <a:latin typeface="Leelawadee UI"/>
                    <a:cs typeface="Leelawadee UI"/>
                  </a:rPr>
                  <a:t>Safe Structure</a:t>
                </a:r>
                <a:endParaRPr sz="2000" dirty="0">
                  <a:latin typeface="Leelawadee UI"/>
                  <a:cs typeface="Leelawadee UI"/>
                </a:endParaRPr>
              </a:p>
            </p:txBody>
          </p:sp>
          <p:sp>
            <p:nvSpPr>
              <p:cNvPr id="38" name="object 6"/>
              <p:cNvSpPr txBox="1"/>
              <p:nvPr/>
            </p:nvSpPr>
            <p:spPr>
              <a:xfrm>
                <a:off x="3728243" y="606096"/>
                <a:ext cx="305785" cy="432307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2700">
                  <a:lnSpc>
                    <a:spcPts val="3404"/>
                  </a:lnSpc>
                  <a:spcBef>
                    <a:spcPts val="170"/>
                  </a:spcBef>
                </a:pPr>
                <a:r>
                  <a:rPr sz="3200" dirty="0">
                    <a:solidFill>
                      <a:srgbClr val="FFFFFF"/>
                    </a:solidFill>
                    <a:latin typeface="Leelawadee UI"/>
                    <a:cs typeface="Leelawadee UI"/>
                  </a:rPr>
                  <a:t>1</a:t>
                </a:r>
                <a:endParaRPr sz="3200" dirty="0">
                  <a:latin typeface="Leelawadee UI"/>
                  <a:cs typeface="Leelawadee UI"/>
                </a:endParaRP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1319220" y="1688838"/>
              <a:ext cx="220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b="1" dirty="0" smtClean="0"/>
                <a:t>Building Structure</a:t>
              </a:r>
              <a:endParaRPr lang="id-ID" b="1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30640" y="3478531"/>
            <a:ext cx="3896803" cy="1434796"/>
            <a:chOff x="230640" y="3478531"/>
            <a:chExt cx="3896803" cy="1434796"/>
          </a:xfrm>
        </p:grpSpPr>
        <p:sp>
          <p:nvSpPr>
            <p:cNvPr id="46" name="TextBox 45"/>
            <p:cNvSpPr txBox="1"/>
            <p:nvPr/>
          </p:nvSpPr>
          <p:spPr>
            <a:xfrm>
              <a:off x="230640" y="3712998"/>
              <a:ext cx="2209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b="1" dirty="0" smtClean="0"/>
                <a:t>Facilities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b="1" dirty="0" smtClean="0"/>
                <a:t>Equipment</a:t>
              </a:r>
              <a:endParaRPr lang="id-ID" b="1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b="1" dirty="0"/>
                <a:t>Lifelines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id-ID" b="1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1740860" y="3478531"/>
              <a:ext cx="2386583" cy="1150619"/>
              <a:chOff x="1143000" y="2957322"/>
              <a:chExt cx="2386583" cy="1150619"/>
            </a:xfrm>
          </p:grpSpPr>
          <p:sp>
            <p:nvSpPr>
              <p:cNvPr id="12" name="object 34"/>
              <p:cNvSpPr/>
              <p:nvPr/>
            </p:nvSpPr>
            <p:spPr>
              <a:xfrm>
                <a:off x="2931160" y="2994787"/>
                <a:ext cx="370458" cy="298957"/>
              </a:xfrm>
              <a:custGeom>
                <a:avLst/>
                <a:gdLst/>
                <a:ahLst/>
                <a:cxnLst/>
                <a:rect l="l" t="t" r="r" b="b"/>
                <a:pathLst>
                  <a:path w="370458" h="298958">
                    <a:moveTo>
                      <a:pt x="370458" y="0"/>
                    </a:moveTo>
                    <a:lnTo>
                      <a:pt x="0" y="298957"/>
                    </a:lnTo>
                    <a:lnTo>
                      <a:pt x="370458" y="1"/>
                    </a:lnTo>
                  </a:path>
                </a:pathLst>
              </a:custGeom>
              <a:ln w="9524">
                <a:solidFill>
                  <a:srgbClr val="FF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3" name="object 35"/>
              <p:cNvSpPr/>
              <p:nvPr/>
            </p:nvSpPr>
            <p:spPr>
              <a:xfrm>
                <a:off x="1479804" y="3274314"/>
                <a:ext cx="2049779" cy="774192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4" name="object 36"/>
              <p:cNvSpPr/>
              <p:nvPr/>
            </p:nvSpPr>
            <p:spPr>
              <a:xfrm>
                <a:off x="1755648" y="3259074"/>
                <a:ext cx="1557528" cy="848867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5" name="object 37"/>
              <p:cNvSpPr/>
              <p:nvPr/>
            </p:nvSpPr>
            <p:spPr>
              <a:xfrm>
                <a:off x="1522476" y="3294126"/>
                <a:ext cx="1964436" cy="688847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6" name="object 42"/>
              <p:cNvSpPr/>
              <p:nvPr/>
            </p:nvSpPr>
            <p:spPr>
              <a:xfrm>
                <a:off x="1187196" y="3089910"/>
                <a:ext cx="704088" cy="551687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7" name="object 43"/>
              <p:cNvSpPr/>
              <p:nvPr/>
            </p:nvSpPr>
            <p:spPr>
              <a:xfrm>
                <a:off x="1143000" y="2957322"/>
                <a:ext cx="792479" cy="938783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8" name="object 44"/>
              <p:cNvSpPr/>
              <p:nvPr/>
            </p:nvSpPr>
            <p:spPr>
              <a:xfrm>
                <a:off x="1234440" y="3114294"/>
                <a:ext cx="609600" cy="457200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9" name="object 45"/>
              <p:cNvSpPr/>
              <p:nvPr/>
            </p:nvSpPr>
            <p:spPr>
              <a:xfrm>
                <a:off x="1234440" y="3114294"/>
                <a:ext cx="609600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609600" h="457200">
                    <a:moveTo>
                      <a:pt x="0" y="228599"/>
                    </a:moveTo>
                    <a:lnTo>
                      <a:pt x="3990" y="191523"/>
                    </a:lnTo>
                    <a:lnTo>
                      <a:pt x="15544" y="156350"/>
                    </a:lnTo>
                    <a:lnTo>
                      <a:pt x="34032" y="123551"/>
                    </a:lnTo>
                    <a:lnTo>
                      <a:pt x="58826" y="93597"/>
                    </a:lnTo>
                    <a:lnTo>
                      <a:pt x="89296" y="66960"/>
                    </a:lnTo>
                    <a:lnTo>
                      <a:pt x="106464" y="55032"/>
                    </a:lnTo>
                    <a:lnTo>
                      <a:pt x="124815" y="44110"/>
                    </a:lnTo>
                    <a:lnTo>
                      <a:pt x="144271" y="34252"/>
                    </a:lnTo>
                    <a:lnTo>
                      <a:pt x="164753" y="25518"/>
                    </a:lnTo>
                    <a:lnTo>
                      <a:pt x="186183" y="17966"/>
                    </a:lnTo>
                    <a:lnTo>
                      <a:pt x="208483" y="11655"/>
                    </a:lnTo>
                    <a:lnTo>
                      <a:pt x="231572" y="6644"/>
                    </a:lnTo>
                    <a:lnTo>
                      <a:pt x="255374" y="2992"/>
                    </a:lnTo>
                    <a:lnTo>
                      <a:pt x="279809" y="757"/>
                    </a:lnTo>
                    <a:lnTo>
                      <a:pt x="304800" y="0"/>
                    </a:lnTo>
                    <a:lnTo>
                      <a:pt x="329790" y="757"/>
                    </a:lnTo>
                    <a:lnTo>
                      <a:pt x="354225" y="2992"/>
                    </a:lnTo>
                    <a:lnTo>
                      <a:pt x="378027" y="6644"/>
                    </a:lnTo>
                    <a:lnTo>
                      <a:pt x="401116" y="11655"/>
                    </a:lnTo>
                    <a:lnTo>
                      <a:pt x="423416" y="17966"/>
                    </a:lnTo>
                    <a:lnTo>
                      <a:pt x="444846" y="25518"/>
                    </a:lnTo>
                    <a:lnTo>
                      <a:pt x="465328" y="34252"/>
                    </a:lnTo>
                    <a:lnTo>
                      <a:pt x="484784" y="44110"/>
                    </a:lnTo>
                    <a:lnTo>
                      <a:pt x="503135" y="55032"/>
                    </a:lnTo>
                    <a:lnTo>
                      <a:pt x="520303" y="66960"/>
                    </a:lnTo>
                    <a:lnTo>
                      <a:pt x="536208" y="79835"/>
                    </a:lnTo>
                    <a:lnTo>
                      <a:pt x="563919" y="108189"/>
                    </a:lnTo>
                    <a:lnTo>
                      <a:pt x="585638" y="139624"/>
                    </a:lnTo>
                    <a:lnTo>
                      <a:pt x="600738" y="173669"/>
                    </a:lnTo>
                    <a:lnTo>
                      <a:pt x="608589" y="209853"/>
                    </a:lnTo>
                    <a:lnTo>
                      <a:pt x="609600" y="228599"/>
                    </a:lnTo>
                    <a:lnTo>
                      <a:pt x="608589" y="247346"/>
                    </a:lnTo>
                    <a:lnTo>
                      <a:pt x="600738" y="283530"/>
                    </a:lnTo>
                    <a:lnTo>
                      <a:pt x="585638" y="317575"/>
                    </a:lnTo>
                    <a:lnTo>
                      <a:pt x="563919" y="349010"/>
                    </a:lnTo>
                    <a:lnTo>
                      <a:pt x="536208" y="377364"/>
                    </a:lnTo>
                    <a:lnTo>
                      <a:pt x="520303" y="390239"/>
                    </a:lnTo>
                    <a:lnTo>
                      <a:pt x="503135" y="402167"/>
                    </a:lnTo>
                    <a:lnTo>
                      <a:pt x="484784" y="413089"/>
                    </a:lnTo>
                    <a:lnTo>
                      <a:pt x="465328" y="422947"/>
                    </a:lnTo>
                    <a:lnTo>
                      <a:pt x="444846" y="431681"/>
                    </a:lnTo>
                    <a:lnTo>
                      <a:pt x="423416" y="439233"/>
                    </a:lnTo>
                    <a:lnTo>
                      <a:pt x="401116" y="445544"/>
                    </a:lnTo>
                    <a:lnTo>
                      <a:pt x="378027" y="450555"/>
                    </a:lnTo>
                    <a:lnTo>
                      <a:pt x="354225" y="454207"/>
                    </a:lnTo>
                    <a:lnTo>
                      <a:pt x="329790" y="456442"/>
                    </a:lnTo>
                    <a:lnTo>
                      <a:pt x="304800" y="457199"/>
                    </a:lnTo>
                    <a:lnTo>
                      <a:pt x="279809" y="456442"/>
                    </a:lnTo>
                    <a:lnTo>
                      <a:pt x="255374" y="454207"/>
                    </a:lnTo>
                    <a:lnTo>
                      <a:pt x="231572" y="450555"/>
                    </a:lnTo>
                    <a:lnTo>
                      <a:pt x="208483" y="445544"/>
                    </a:lnTo>
                    <a:lnTo>
                      <a:pt x="186183" y="439233"/>
                    </a:lnTo>
                    <a:lnTo>
                      <a:pt x="164753" y="431681"/>
                    </a:lnTo>
                    <a:lnTo>
                      <a:pt x="144271" y="422947"/>
                    </a:lnTo>
                    <a:lnTo>
                      <a:pt x="124815" y="413089"/>
                    </a:lnTo>
                    <a:lnTo>
                      <a:pt x="106464" y="402167"/>
                    </a:lnTo>
                    <a:lnTo>
                      <a:pt x="89296" y="390239"/>
                    </a:lnTo>
                    <a:lnTo>
                      <a:pt x="73391" y="377364"/>
                    </a:lnTo>
                    <a:lnTo>
                      <a:pt x="45680" y="349010"/>
                    </a:lnTo>
                    <a:lnTo>
                      <a:pt x="23961" y="317575"/>
                    </a:lnTo>
                    <a:lnTo>
                      <a:pt x="8861" y="283530"/>
                    </a:lnTo>
                    <a:lnTo>
                      <a:pt x="1010" y="247346"/>
                    </a:lnTo>
                    <a:lnTo>
                      <a:pt x="0" y="228599"/>
                    </a:lnTo>
                    <a:close/>
                  </a:path>
                </a:pathLst>
              </a:custGeom>
              <a:ln w="9144">
                <a:solidFill>
                  <a:srgbClr val="C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20" name="object 7"/>
              <p:cNvSpPr txBox="1"/>
              <p:nvPr/>
            </p:nvSpPr>
            <p:spPr>
              <a:xfrm>
                <a:off x="1416558" y="3153990"/>
                <a:ext cx="305785" cy="432307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2700">
                  <a:lnSpc>
                    <a:spcPts val="3404"/>
                  </a:lnSpc>
                  <a:spcBef>
                    <a:spcPts val="170"/>
                  </a:spcBef>
                </a:pPr>
                <a:r>
                  <a:rPr sz="3200" spc="0" dirty="0" smtClean="0">
                    <a:solidFill>
                      <a:srgbClr val="FFFFFF"/>
                    </a:solidFill>
                    <a:latin typeface="Leelawadee UI"/>
                    <a:cs typeface="Leelawadee UI"/>
                  </a:rPr>
                  <a:t>2</a:t>
                </a:r>
                <a:endParaRPr sz="3200">
                  <a:latin typeface="Leelawadee UI"/>
                  <a:cs typeface="Leelawadee UI"/>
                </a:endParaRPr>
              </a:p>
            </p:txBody>
          </p:sp>
          <p:sp>
            <p:nvSpPr>
              <p:cNvPr id="21" name="object 5"/>
              <p:cNvSpPr txBox="1"/>
              <p:nvPr/>
            </p:nvSpPr>
            <p:spPr>
              <a:xfrm>
                <a:off x="1929511" y="3396936"/>
                <a:ext cx="1165841" cy="500887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ts val="1910"/>
                  </a:lnSpc>
                  <a:spcBef>
                    <a:spcPts val="95"/>
                  </a:spcBef>
                </a:pPr>
                <a:r>
                  <a:rPr sz="2550" spc="0" baseline="1474" dirty="0" smtClean="0">
                    <a:solidFill>
                      <a:srgbClr val="FFFFFF"/>
                    </a:solidFill>
                    <a:latin typeface="Leelawadee UI"/>
                    <a:cs typeface="Leelawadee UI"/>
                  </a:rPr>
                  <a:t>Safe</a:t>
                </a:r>
                <a:endParaRPr sz="1700" dirty="0">
                  <a:latin typeface="Leelawadee UI"/>
                  <a:cs typeface="Leelawadee UI"/>
                </a:endParaRPr>
              </a:p>
              <a:p>
                <a:pPr marL="149885" marR="165107" algn="ctr">
                  <a:lnSpc>
                    <a:spcPts val="2035"/>
                  </a:lnSpc>
                  <a:spcBef>
                    <a:spcPts val="6"/>
                  </a:spcBef>
                </a:pPr>
                <a:r>
                  <a:rPr sz="1700" spc="-64" dirty="0" smtClean="0">
                    <a:solidFill>
                      <a:srgbClr val="FFFFFF"/>
                    </a:solidFill>
                    <a:latin typeface="Leelawadee UI"/>
                    <a:cs typeface="Leelawadee UI"/>
                  </a:rPr>
                  <a:t>F</a:t>
                </a:r>
                <a:r>
                  <a:rPr sz="1700" spc="0" dirty="0" smtClean="0">
                    <a:solidFill>
                      <a:srgbClr val="FFFFFF"/>
                    </a:solidFill>
                    <a:latin typeface="Leelawadee UI"/>
                    <a:cs typeface="Leelawadee UI"/>
                  </a:rPr>
                  <a:t>aci</a:t>
                </a:r>
                <a:r>
                  <a:rPr sz="1700" spc="-4" dirty="0" smtClean="0">
                    <a:solidFill>
                      <a:srgbClr val="FFFFFF"/>
                    </a:solidFill>
                    <a:latin typeface="Leelawadee UI"/>
                    <a:cs typeface="Leelawadee UI"/>
                  </a:rPr>
                  <a:t>l</a:t>
                </a:r>
                <a:r>
                  <a:rPr sz="1700" spc="0" dirty="0" smtClean="0">
                    <a:solidFill>
                      <a:srgbClr val="FFFFFF"/>
                    </a:solidFill>
                    <a:latin typeface="Leelawadee UI"/>
                    <a:cs typeface="Leelawadee UI"/>
                  </a:rPr>
                  <a:t>i</a:t>
                </a:r>
                <a:r>
                  <a:rPr sz="1700" spc="-4" dirty="0" smtClean="0">
                    <a:solidFill>
                      <a:srgbClr val="FFFFFF"/>
                    </a:solidFill>
                    <a:latin typeface="Leelawadee UI"/>
                    <a:cs typeface="Leelawadee UI"/>
                  </a:rPr>
                  <a:t>t</a:t>
                </a:r>
                <a:r>
                  <a:rPr sz="1700" spc="0" dirty="0" smtClean="0">
                    <a:solidFill>
                      <a:srgbClr val="FFFFFF"/>
                    </a:solidFill>
                    <a:latin typeface="Leelawadee UI"/>
                    <a:cs typeface="Leelawadee UI"/>
                  </a:rPr>
                  <a:t>i</a:t>
                </a:r>
                <a:r>
                  <a:rPr sz="1700" spc="-4" dirty="0" smtClean="0">
                    <a:solidFill>
                      <a:srgbClr val="FFFFFF"/>
                    </a:solidFill>
                    <a:latin typeface="Leelawadee UI"/>
                    <a:cs typeface="Leelawadee UI"/>
                  </a:rPr>
                  <a:t>e</a:t>
                </a:r>
                <a:r>
                  <a:rPr sz="1700" spc="0" dirty="0" smtClean="0">
                    <a:solidFill>
                      <a:srgbClr val="FFFFFF"/>
                    </a:solidFill>
                    <a:latin typeface="Leelawadee UI"/>
                    <a:cs typeface="Leelawadee UI"/>
                  </a:rPr>
                  <a:t>s</a:t>
                </a:r>
                <a:endParaRPr sz="1700" dirty="0">
                  <a:latin typeface="Leelawadee UI"/>
                  <a:cs typeface="Leelawadee UI"/>
                </a:endParaRP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4404812" y="1455221"/>
            <a:ext cx="4713732" cy="3195944"/>
            <a:chOff x="4404812" y="1455221"/>
            <a:chExt cx="4713732" cy="3195944"/>
          </a:xfrm>
        </p:grpSpPr>
        <p:sp>
          <p:nvSpPr>
            <p:cNvPr id="40" name="TextBox 39"/>
            <p:cNvSpPr txBox="1"/>
            <p:nvPr/>
          </p:nvSpPr>
          <p:spPr>
            <a:xfrm>
              <a:off x="6832544" y="2619840"/>
              <a:ext cx="228600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b="1" dirty="0" smtClean="0"/>
                <a:t>Emergency Operation Center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b="1" dirty="0" smtClean="0"/>
                <a:t>Emergency System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b="1" dirty="0" smtClean="0"/>
                <a:t>Response Plan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b="1" dirty="0" smtClean="0"/>
                <a:t>Physical Layout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b="1" dirty="0" smtClean="0"/>
                <a:t>Access Route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b="1" dirty="0" smtClean="0"/>
                <a:t>Security</a:t>
              </a:r>
              <a:endParaRPr lang="id-ID" b="1" dirty="0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4404812" y="1455221"/>
              <a:ext cx="4324126" cy="3038190"/>
              <a:chOff x="4404812" y="1455221"/>
              <a:chExt cx="4324126" cy="3038190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4404812" y="3478531"/>
                <a:ext cx="2558907" cy="1014880"/>
                <a:chOff x="3806952" y="2957322"/>
                <a:chExt cx="2558907" cy="1014880"/>
              </a:xfrm>
            </p:grpSpPr>
            <p:sp>
              <p:nvSpPr>
                <p:cNvPr id="23" name="object 37"/>
                <p:cNvSpPr/>
                <p:nvPr/>
              </p:nvSpPr>
              <p:spPr>
                <a:xfrm>
                  <a:off x="4295704" y="3283355"/>
                  <a:ext cx="1964436" cy="688847"/>
                </a:xfrm>
                <a:prstGeom prst="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4" name="object 50"/>
                <p:cNvSpPr txBox="1"/>
                <p:nvPr/>
              </p:nvSpPr>
              <p:spPr>
                <a:xfrm>
                  <a:off x="3806952" y="2957322"/>
                  <a:ext cx="822807" cy="938783"/>
                </a:xfrm>
                <a:prstGeom prst="rect">
                  <a:avLst/>
                </a:prstGeom>
              </p:spPr>
              <p:txBody>
                <a:bodyPr wrap="square" lIns="0" tIns="0" rIns="0" bIns="0" rtlCol="0">
                  <a:noAutofit/>
                </a:bodyPr>
                <a:lstStyle/>
                <a:p>
                  <a:pPr>
                    <a:lnSpc>
                      <a:spcPts val="750"/>
                    </a:lnSpc>
                    <a:spcBef>
                      <a:spcPts val="5"/>
                    </a:spcBef>
                  </a:pPr>
                  <a:endParaRPr sz="750" dirty="0"/>
                </a:p>
                <a:p>
                  <a:pPr algn="r">
                    <a:lnSpc>
                      <a:spcPct val="110839"/>
                    </a:lnSpc>
                    <a:spcBef>
                      <a:spcPts val="3000"/>
                    </a:spcBef>
                  </a:pPr>
                  <a:endParaRPr sz="2200" dirty="0">
                    <a:latin typeface="Leelawadee UI"/>
                    <a:cs typeface="Leelawadee UI"/>
                  </a:endParaRPr>
                </a:p>
              </p:txBody>
            </p:sp>
            <p:sp>
              <p:nvSpPr>
                <p:cNvPr id="25" name="object 30"/>
                <p:cNvSpPr/>
                <p:nvPr/>
              </p:nvSpPr>
              <p:spPr>
                <a:xfrm>
                  <a:off x="4419473" y="2994787"/>
                  <a:ext cx="381888" cy="298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888" h="298958">
                      <a:moveTo>
                        <a:pt x="0" y="0"/>
                      </a:moveTo>
                      <a:lnTo>
                        <a:pt x="381888" y="298957"/>
                      </a:lnTo>
                    </a:path>
                  </a:pathLst>
                </a:custGeom>
                <a:ln w="9525">
                  <a:solidFill>
                    <a:srgbClr val="FF0000"/>
                  </a:solidFill>
                </a:ln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6" name="object 46"/>
                <p:cNvSpPr/>
                <p:nvPr/>
              </p:nvSpPr>
              <p:spPr>
                <a:xfrm>
                  <a:off x="3851148" y="3089910"/>
                  <a:ext cx="704088" cy="551687"/>
                </a:xfrm>
                <a:prstGeom prst="rect">
                  <a:avLst/>
                </a:prstGeom>
                <a:blipFill>
                  <a:blip r:embed="rId5" cstate="print"/>
                  <a:stretch>
                    <a:fillRect/>
                  </a:stretch>
                </a:blipFill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7" name="object 48"/>
                <p:cNvSpPr/>
                <p:nvPr/>
              </p:nvSpPr>
              <p:spPr>
                <a:xfrm>
                  <a:off x="3898392" y="3114294"/>
                  <a:ext cx="609600" cy="457200"/>
                </a:xfrm>
                <a:prstGeom prst="rect">
                  <a:avLst/>
                </a:prstGeom>
                <a:blipFill>
                  <a:blip r:embed="rId10" cstate="print"/>
                  <a:stretch>
                    <a:fillRect/>
                  </a:stretch>
                </a:blipFill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8" name="object 49"/>
                <p:cNvSpPr/>
                <p:nvPr/>
              </p:nvSpPr>
              <p:spPr>
                <a:xfrm>
                  <a:off x="3898392" y="3114294"/>
                  <a:ext cx="609600" cy="45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600" h="457200">
                      <a:moveTo>
                        <a:pt x="0" y="228599"/>
                      </a:moveTo>
                      <a:lnTo>
                        <a:pt x="3990" y="191523"/>
                      </a:lnTo>
                      <a:lnTo>
                        <a:pt x="15544" y="156350"/>
                      </a:lnTo>
                      <a:lnTo>
                        <a:pt x="34032" y="123551"/>
                      </a:lnTo>
                      <a:lnTo>
                        <a:pt x="58826" y="93597"/>
                      </a:lnTo>
                      <a:lnTo>
                        <a:pt x="89296" y="66960"/>
                      </a:lnTo>
                      <a:lnTo>
                        <a:pt x="106464" y="55032"/>
                      </a:lnTo>
                      <a:lnTo>
                        <a:pt x="124815" y="44110"/>
                      </a:lnTo>
                      <a:lnTo>
                        <a:pt x="144271" y="34252"/>
                      </a:lnTo>
                      <a:lnTo>
                        <a:pt x="164753" y="25518"/>
                      </a:lnTo>
                      <a:lnTo>
                        <a:pt x="186183" y="17966"/>
                      </a:lnTo>
                      <a:lnTo>
                        <a:pt x="208483" y="11655"/>
                      </a:lnTo>
                      <a:lnTo>
                        <a:pt x="231572" y="6644"/>
                      </a:lnTo>
                      <a:lnTo>
                        <a:pt x="255374" y="2992"/>
                      </a:lnTo>
                      <a:lnTo>
                        <a:pt x="279809" y="757"/>
                      </a:lnTo>
                      <a:lnTo>
                        <a:pt x="304800" y="0"/>
                      </a:lnTo>
                      <a:lnTo>
                        <a:pt x="329790" y="757"/>
                      </a:lnTo>
                      <a:lnTo>
                        <a:pt x="354225" y="2992"/>
                      </a:lnTo>
                      <a:lnTo>
                        <a:pt x="378027" y="6644"/>
                      </a:lnTo>
                      <a:lnTo>
                        <a:pt x="401116" y="11655"/>
                      </a:lnTo>
                      <a:lnTo>
                        <a:pt x="423416" y="17966"/>
                      </a:lnTo>
                      <a:lnTo>
                        <a:pt x="444846" y="25518"/>
                      </a:lnTo>
                      <a:lnTo>
                        <a:pt x="465328" y="34252"/>
                      </a:lnTo>
                      <a:lnTo>
                        <a:pt x="484784" y="44110"/>
                      </a:lnTo>
                      <a:lnTo>
                        <a:pt x="503135" y="55032"/>
                      </a:lnTo>
                      <a:lnTo>
                        <a:pt x="520303" y="66960"/>
                      </a:lnTo>
                      <a:lnTo>
                        <a:pt x="536208" y="79835"/>
                      </a:lnTo>
                      <a:lnTo>
                        <a:pt x="563919" y="108189"/>
                      </a:lnTo>
                      <a:lnTo>
                        <a:pt x="585638" y="139624"/>
                      </a:lnTo>
                      <a:lnTo>
                        <a:pt x="600738" y="173669"/>
                      </a:lnTo>
                      <a:lnTo>
                        <a:pt x="608589" y="209853"/>
                      </a:lnTo>
                      <a:lnTo>
                        <a:pt x="609600" y="228599"/>
                      </a:lnTo>
                      <a:lnTo>
                        <a:pt x="608589" y="247346"/>
                      </a:lnTo>
                      <a:lnTo>
                        <a:pt x="600738" y="283530"/>
                      </a:lnTo>
                      <a:lnTo>
                        <a:pt x="585638" y="317575"/>
                      </a:lnTo>
                      <a:lnTo>
                        <a:pt x="563919" y="349010"/>
                      </a:lnTo>
                      <a:lnTo>
                        <a:pt x="536208" y="377364"/>
                      </a:lnTo>
                      <a:lnTo>
                        <a:pt x="520303" y="390239"/>
                      </a:lnTo>
                      <a:lnTo>
                        <a:pt x="503135" y="402167"/>
                      </a:lnTo>
                      <a:lnTo>
                        <a:pt x="484784" y="413089"/>
                      </a:lnTo>
                      <a:lnTo>
                        <a:pt x="465328" y="422947"/>
                      </a:lnTo>
                      <a:lnTo>
                        <a:pt x="444846" y="431681"/>
                      </a:lnTo>
                      <a:lnTo>
                        <a:pt x="423416" y="439233"/>
                      </a:lnTo>
                      <a:lnTo>
                        <a:pt x="401116" y="445544"/>
                      </a:lnTo>
                      <a:lnTo>
                        <a:pt x="378027" y="450555"/>
                      </a:lnTo>
                      <a:lnTo>
                        <a:pt x="354225" y="454207"/>
                      </a:lnTo>
                      <a:lnTo>
                        <a:pt x="329790" y="456442"/>
                      </a:lnTo>
                      <a:lnTo>
                        <a:pt x="304800" y="457199"/>
                      </a:lnTo>
                      <a:lnTo>
                        <a:pt x="279809" y="456442"/>
                      </a:lnTo>
                      <a:lnTo>
                        <a:pt x="255374" y="454207"/>
                      </a:lnTo>
                      <a:lnTo>
                        <a:pt x="231572" y="450555"/>
                      </a:lnTo>
                      <a:lnTo>
                        <a:pt x="208483" y="445544"/>
                      </a:lnTo>
                      <a:lnTo>
                        <a:pt x="186183" y="439233"/>
                      </a:lnTo>
                      <a:lnTo>
                        <a:pt x="164753" y="431681"/>
                      </a:lnTo>
                      <a:lnTo>
                        <a:pt x="144271" y="422947"/>
                      </a:lnTo>
                      <a:lnTo>
                        <a:pt x="124815" y="413089"/>
                      </a:lnTo>
                      <a:lnTo>
                        <a:pt x="106464" y="402167"/>
                      </a:lnTo>
                      <a:lnTo>
                        <a:pt x="89296" y="390239"/>
                      </a:lnTo>
                      <a:lnTo>
                        <a:pt x="73391" y="377364"/>
                      </a:lnTo>
                      <a:lnTo>
                        <a:pt x="45680" y="349010"/>
                      </a:lnTo>
                      <a:lnTo>
                        <a:pt x="23961" y="317575"/>
                      </a:lnTo>
                      <a:lnTo>
                        <a:pt x="8861" y="283530"/>
                      </a:lnTo>
                      <a:lnTo>
                        <a:pt x="1010" y="247346"/>
                      </a:lnTo>
                      <a:lnTo>
                        <a:pt x="0" y="228599"/>
                      </a:lnTo>
                      <a:close/>
                    </a:path>
                  </a:pathLst>
                </a:custGeom>
                <a:ln w="9144">
                  <a:solidFill>
                    <a:srgbClr val="C00000"/>
                  </a:solidFill>
                </a:ln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9" name="object 6"/>
                <p:cNvSpPr txBox="1"/>
                <p:nvPr/>
              </p:nvSpPr>
              <p:spPr>
                <a:xfrm>
                  <a:off x="4081018" y="3153990"/>
                  <a:ext cx="305785" cy="432307"/>
                </a:xfrm>
                <a:prstGeom prst="rect">
                  <a:avLst/>
                </a:prstGeom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12700">
                    <a:lnSpc>
                      <a:spcPts val="3404"/>
                    </a:lnSpc>
                    <a:spcBef>
                      <a:spcPts val="170"/>
                    </a:spcBef>
                  </a:pPr>
                  <a:r>
                    <a:rPr sz="3200" spc="0" dirty="0" smtClean="0">
                      <a:solidFill>
                        <a:srgbClr val="FFFFFF"/>
                      </a:solidFill>
                      <a:latin typeface="Leelawadee UI"/>
                      <a:cs typeface="Leelawadee UI"/>
                    </a:rPr>
                    <a:t>3</a:t>
                  </a:r>
                  <a:endParaRPr sz="3200" dirty="0">
                    <a:latin typeface="Leelawadee UI"/>
                    <a:cs typeface="Leelawadee UI"/>
                  </a:endParaRPr>
                </a:p>
              </p:txBody>
            </p:sp>
            <p:sp>
              <p:nvSpPr>
                <p:cNvPr id="30" name="object 4"/>
                <p:cNvSpPr txBox="1"/>
                <p:nvPr/>
              </p:nvSpPr>
              <p:spPr>
                <a:xfrm>
                  <a:off x="4507540" y="3345941"/>
                  <a:ext cx="1858319" cy="304596"/>
                </a:xfrm>
                <a:prstGeom prst="rect">
                  <a:avLst/>
                </a:prstGeom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12700">
                    <a:lnSpc>
                      <a:spcPts val="2400"/>
                    </a:lnSpc>
                    <a:spcBef>
                      <a:spcPts val="120"/>
                    </a:spcBef>
                  </a:pPr>
                  <a:r>
                    <a:rPr lang="id-ID" sz="3300" baseline="1139" dirty="0" smtClean="0">
                      <a:solidFill>
                        <a:srgbClr val="FFFFFF"/>
                      </a:solidFill>
                      <a:latin typeface="Leelawadee UI"/>
                      <a:cs typeface="Leelawadee UI"/>
                    </a:rPr>
                    <a:t>Function &amp; </a:t>
                  </a:r>
                  <a:r>
                    <a:rPr sz="3300" spc="0" baseline="1139" dirty="0" smtClean="0">
                      <a:solidFill>
                        <a:srgbClr val="FFFFFF"/>
                      </a:solidFill>
                      <a:latin typeface="Leelawadee UI"/>
                      <a:cs typeface="Leelawadee UI"/>
                    </a:rPr>
                    <a:t>Staff</a:t>
                  </a:r>
                  <a:endParaRPr sz="2200" dirty="0">
                    <a:latin typeface="Leelawadee UI"/>
                    <a:cs typeface="Leelawadee UI"/>
                  </a:endParaRPr>
                </a:p>
              </p:txBody>
            </p:sp>
          </p:grpSp>
          <p:sp>
            <p:nvSpPr>
              <p:cNvPr id="41" name="TextBox 40"/>
              <p:cNvSpPr txBox="1"/>
              <p:nvPr/>
            </p:nvSpPr>
            <p:spPr>
              <a:xfrm>
                <a:off x="6366738" y="1455221"/>
                <a:ext cx="23622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d-ID" b="1" dirty="0" smtClean="0"/>
                  <a:t>Trining &amp; Education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d-ID" b="1" dirty="0" smtClean="0"/>
                  <a:t>Simulation/Exercise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d-ID" b="1" dirty="0" smtClean="0"/>
                  <a:t>Participation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d-ID" b="1" dirty="0" smtClean="0"/>
                  <a:t>Properly Equipped</a:t>
                </a:r>
                <a:endParaRPr lang="id-ID" b="1" dirty="0"/>
              </a:p>
            </p:txBody>
          </p:sp>
        </p:grpSp>
      </p:grpSp>
      <p:sp>
        <p:nvSpPr>
          <p:cNvPr id="42" name="TextBox 41"/>
          <p:cNvSpPr txBox="1"/>
          <p:nvPr/>
        </p:nvSpPr>
        <p:spPr>
          <a:xfrm>
            <a:off x="6666015" y="4629150"/>
            <a:ext cx="1883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(HEPR-11, 2017)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8363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/>
          <a:lstStyle/>
          <a:p>
            <a:r>
              <a:rPr lang="id-ID" dirty="0" smtClean="0">
                <a:solidFill>
                  <a:schemeClr val="tx2">
                    <a:lumMod val="75000"/>
                  </a:schemeClr>
                </a:solidFill>
              </a:rPr>
              <a:t>“SAFE HOSPITAL”</a:t>
            </a:r>
            <a:endParaRPr lang="id-ID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object 23"/>
          <p:cNvSpPr/>
          <p:nvPr/>
        </p:nvSpPr>
        <p:spPr>
          <a:xfrm>
            <a:off x="3244596" y="2608326"/>
            <a:ext cx="2421636" cy="9738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24"/>
          <p:cNvSpPr/>
          <p:nvPr/>
        </p:nvSpPr>
        <p:spPr>
          <a:xfrm>
            <a:off x="3273552" y="2588515"/>
            <a:ext cx="2441448" cy="1068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25"/>
          <p:cNvSpPr/>
          <p:nvPr/>
        </p:nvSpPr>
        <p:spPr>
          <a:xfrm>
            <a:off x="3287268" y="2628139"/>
            <a:ext cx="2336291" cy="888491"/>
          </a:xfrm>
          <a:prstGeom prst="rect">
            <a:avLst/>
          </a:prstGeom>
          <a:solidFill>
            <a:srgbClr val="CC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11"/>
          <p:cNvSpPr txBox="1"/>
          <p:nvPr/>
        </p:nvSpPr>
        <p:spPr>
          <a:xfrm>
            <a:off x="3489198" y="2762805"/>
            <a:ext cx="1090466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95"/>
              </a:lnSpc>
              <a:spcBef>
                <a:spcPts val="119"/>
              </a:spcBef>
            </a:pPr>
            <a:r>
              <a:rPr sz="3300" spc="-64" baseline="1139" dirty="0" smtClean="0">
                <a:solidFill>
                  <a:srgbClr val="FFFFFF"/>
                </a:solidFill>
                <a:latin typeface="Leelawadee UI"/>
                <a:cs typeface="Leelawadee UI"/>
              </a:rPr>
              <a:t>R</a:t>
            </a:r>
            <a:r>
              <a:rPr sz="3300" spc="0" baseline="1139" dirty="0" smtClean="0">
                <a:solidFill>
                  <a:srgbClr val="FFFFFF"/>
                </a:solidFill>
                <a:latin typeface="Leelawadee UI"/>
                <a:cs typeface="Leelawadee UI"/>
              </a:rPr>
              <a:t>e</a:t>
            </a:r>
            <a:r>
              <a:rPr sz="3300" spc="4" baseline="1139" dirty="0" smtClean="0">
                <a:solidFill>
                  <a:srgbClr val="FFFFFF"/>
                </a:solidFill>
                <a:latin typeface="Leelawadee UI"/>
                <a:cs typeface="Leelawadee UI"/>
              </a:rPr>
              <a:t>s</a:t>
            </a:r>
            <a:r>
              <a:rPr sz="3300" spc="0" baseline="1139" dirty="0" smtClean="0">
                <a:solidFill>
                  <a:srgbClr val="FFFFFF"/>
                </a:solidFill>
                <a:latin typeface="Leelawadee UI"/>
                <a:cs typeface="Leelawadee UI"/>
              </a:rPr>
              <a:t>i</a:t>
            </a:r>
            <a:r>
              <a:rPr sz="3300" spc="-4" baseline="1139" dirty="0" smtClean="0">
                <a:solidFill>
                  <a:srgbClr val="FFFFFF"/>
                </a:solidFill>
                <a:latin typeface="Leelawadee UI"/>
                <a:cs typeface="Leelawadee UI"/>
              </a:rPr>
              <a:t>l</a:t>
            </a:r>
            <a:r>
              <a:rPr sz="3300" spc="0" baseline="1139" dirty="0" smtClean="0">
                <a:solidFill>
                  <a:srgbClr val="FFFFFF"/>
                </a:solidFill>
                <a:latin typeface="Leelawadee UI"/>
                <a:cs typeface="Leelawadee UI"/>
              </a:rPr>
              <a:t>ient</a:t>
            </a:r>
            <a:endParaRPr sz="2200" dirty="0">
              <a:latin typeface="Leelawadee UI"/>
              <a:cs typeface="Leelawadee UI"/>
            </a:endParaRPr>
          </a:p>
        </p:txBody>
      </p:sp>
      <p:sp>
        <p:nvSpPr>
          <p:cNvPr id="9" name="object 10"/>
          <p:cNvSpPr txBox="1"/>
          <p:nvPr/>
        </p:nvSpPr>
        <p:spPr>
          <a:xfrm>
            <a:off x="4590542" y="2762805"/>
            <a:ext cx="872861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95"/>
              </a:lnSpc>
              <a:spcBef>
                <a:spcPts val="119"/>
              </a:spcBef>
            </a:pPr>
            <a:r>
              <a:rPr sz="3300" spc="0" baseline="1139" dirty="0" smtClean="0">
                <a:solidFill>
                  <a:srgbClr val="FFFFFF"/>
                </a:solidFill>
                <a:latin typeface="Leelawadee UI"/>
                <a:cs typeface="Leelawadee UI"/>
              </a:rPr>
              <a:t>Health</a:t>
            </a:r>
            <a:endParaRPr sz="2200" dirty="0">
              <a:latin typeface="Leelawadee UI"/>
              <a:cs typeface="Leelawadee UI"/>
            </a:endParaRPr>
          </a:p>
        </p:txBody>
      </p:sp>
      <p:sp>
        <p:nvSpPr>
          <p:cNvPr id="10" name="object 9"/>
          <p:cNvSpPr txBox="1"/>
          <p:nvPr/>
        </p:nvSpPr>
        <p:spPr>
          <a:xfrm>
            <a:off x="4028694" y="3097838"/>
            <a:ext cx="895081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00"/>
              </a:lnSpc>
              <a:spcBef>
                <a:spcPts val="120"/>
              </a:spcBef>
            </a:pPr>
            <a:r>
              <a:rPr sz="3300" spc="-89" baseline="1139" dirty="0" smtClean="0">
                <a:solidFill>
                  <a:srgbClr val="FFFFFF"/>
                </a:solidFill>
                <a:latin typeface="Leelawadee UI"/>
                <a:cs typeface="Leelawadee UI"/>
              </a:rPr>
              <a:t>F</a:t>
            </a:r>
            <a:r>
              <a:rPr sz="3300" spc="0" baseline="1139" dirty="0" smtClean="0">
                <a:solidFill>
                  <a:srgbClr val="FFFFFF"/>
                </a:solidFill>
                <a:latin typeface="Leelawadee UI"/>
                <a:cs typeface="Leelawadee UI"/>
              </a:rPr>
              <a:t>aci</a:t>
            </a:r>
            <a:r>
              <a:rPr sz="3300" spc="-4" baseline="1139" dirty="0" smtClean="0">
                <a:solidFill>
                  <a:srgbClr val="FFFFFF"/>
                </a:solidFill>
                <a:latin typeface="Leelawadee UI"/>
                <a:cs typeface="Leelawadee UI"/>
              </a:rPr>
              <a:t>l</a:t>
            </a:r>
            <a:r>
              <a:rPr sz="3300" spc="0" baseline="1139" dirty="0" smtClean="0">
                <a:solidFill>
                  <a:srgbClr val="FFFFFF"/>
                </a:solidFill>
                <a:latin typeface="Leelawadee UI"/>
                <a:cs typeface="Leelawadee UI"/>
              </a:rPr>
              <a:t>ity</a:t>
            </a:r>
            <a:endParaRPr sz="2200" dirty="0">
              <a:latin typeface="Leelawadee UI"/>
              <a:cs typeface="Leelawadee UI"/>
            </a:endParaRPr>
          </a:p>
        </p:txBody>
      </p:sp>
      <p:sp>
        <p:nvSpPr>
          <p:cNvPr id="32" name="object 37"/>
          <p:cNvSpPr/>
          <p:nvPr/>
        </p:nvSpPr>
        <p:spPr>
          <a:xfrm>
            <a:off x="3538817" y="1475235"/>
            <a:ext cx="1964436" cy="6888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26"/>
          <p:cNvSpPr/>
          <p:nvPr/>
        </p:nvSpPr>
        <p:spPr>
          <a:xfrm>
            <a:off x="4457136" y="2133347"/>
            <a:ext cx="8000" cy="494411"/>
          </a:xfrm>
          <a:custGeom>
            <a:avLst/>
            <a:gdLst/>
            <a:ahLst/>
            <a:cxnLst/>
            <a:rect l="l" t="t" r="r" b="b"/>
            <a:pathLst>
              <a:path w="8000" h="494411">
                <a:moveTo>
                  <a:pt x="0" y="494411"/>
                </a:moveTo>
                <a:lnTo>
                  <a:pt x="8000" y="0"/>
                </a:lnTo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8"/>
          <p:cNvSpPr/>
          <p:nvPr/>
        </p:nvSpPr>
        <p:spPr>
          <a:xfrm>
            <a:off x="4089343" y="1091947"/>
            <a:ext cx="704088" cy="5516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40"/>
          <p:cNvSpPr/>
          <p:nvPr/>
        </p:nvSpPr>
        <p:spPr>
          <a:xfrm>
            <a:off x="4136588" y="1116331"/>
            <a:ext cx="609600" cy="457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41"/>
          <p:cNvSpPr/>
          <p:nvPr/>
        </p:nvSpPr>
        <p:spPr>
          <a:xfrm>
            <a:off x="4136588" y="1116331"/>
            <a:ext cx="609600" cy="457200"/>
          </a:xfrm>
          <a:custGeom>
            <a:avLst/>
            <a:gdLst/>
            <a:ahLst/>
            <a:cxnLst/>
            <a:rect l="l" t="t" r="r" b="b"/>
            <a:pathLst>
              <a:path w="609600" h="457200">
                <a:moveTo>
                  <a:pt x="0" y="228600"/>
                </a:moveTo>
                <a:lnTo>
                  <a:pt x="3990" y="191523"/>
                </a:lnTo>
                <a:lnTo>
                  <a:pt x="15544" y="156350"/>
                </a:lnTo>
                <a:lnTo>
                  <a:pt x="34032" y="123551"/>
                </a:lnTo>
                <a:lnTo>
                  <a:pt x="58826" y="93597"/>
                </a:lnTo>
                <a:lnTo>
                  <a:pt x="89296" y="66960"/>
                </a:lnTo>
                <a:lnTo>
                  <a:pt x="106464" y="55032"/>
                </a:lnTo>
                <a:lnTo>
                  <a:pt x="124815" y="44110"/>
                </a:lnTo>
                <a:lnTo>
                  <a:pt x="144271" y="34252"/>
                </a:lnTo>
                <a:lnTo>
                  <a:pt x="164753" y="25518"/>
                </a:lnTo>
                <a:lnTo>
                  <a:pt x="186183" y="17966"/>
                </a:lnTo>
                <a:lnTo>
                  <a:pt x="208483" y="11655"/>
                </a:lnTo>
                <a:lnTo>
                  <a:pt x="231572" y="6644"/>
                </a:lnTo>
                <a:lnTo>
                  <a:pt x="255374" y="2992"/>
                </a:lnTo>
                <a:lnTo>
                  <a:pt x="279809" y="757"/>
                </a:lnTo>
                <a:lnTo>
                  <a:pt x="304800" y="0"/>
                </a:lnTo>
                <a:lnTo>
                  <a:pt x="329790" y="757"/>
                </a:lnTo>
                <a:lnTo>
                  <a:pt x="354225" y="2992"/>
                </a:lnTo>
                <a:lnTo>
                  <a:pt x="378027" y="6644"/>
                </a:lnTo>
                <a:lnTo>
                  <a:pt x="401116" y="11655"/>
                </a:lnTo>
                <a:lnTo>
                  <a:pt x="423416" y="17966"/>
                </a:lnTo>
                <a:lnTo>
                  <a:pt x="444846" y="25518"/>
                </a:lnTo>
                <a:lnTo>
                  <a:pt x="465328" y="34252"/>
                </a:lnTo>
                <a:lnTo>
                  <a:pt x="484784" y="44110"/>
                </a:lnTo>
                <a:lnTo>
                  <a:pt x="503135" y="55032"/>
                </a:lnTo>
                <a:lnTo>
                  <a:pt x="520303" y="66960"/>
                </a:lnTo>
                <a:lnTo>
                  <a:pt x="536208" y="79835"/>
                </a:lnTo>
                <a:lnTo>
                  <a:pt x="563919" y="108189"/>
                </a:lnTo>
                <a:lnTo>
                  <a:pt x="585638" y="139624"/>
                </a:lnTo>
                <a:lnTo>
                  <a:pt x="600738" y="173669"/>
                </a:lnTo>
                <a:lnTo>
                  <a:pt x="608589" y="209853"/>
                </a:lnTo>
                <a:lnTo>
                  <a:pt x="609600" y="228600"/>
                </a:lnTo>
                <a:lnTo>
                  <a:pt x="608589" y="247346"/>
                </a:lnTo>
                <a:lnTo>
                  <a:pt x="600738" y="283530"/>
                </a:lnTo>
                <a:lnTo>
                  <a:pt x="585638" y="317575"/>
                </a:lnTo>
                <a:lnTo>
                  <a:pt x="563919" y="349010"/>
                </a:lnTo>
                <a:lnTo>
                  <a:pt x="536208" y="377364"/>
                </a:lnTo>
                <a:lnTo>
                  <a:pt x="520303" y="390239"/>
                </a:lnTo>
                <a:lnTo>
                  <a:pt x="503135" y="402167"/>
                </a:lnTo>
                <a:lnTo>
                  <a:pt x="484784" y="413089"/>
                </a:lnTo>
                <a:lnTo>
                  <a:pt x="465328" y="422947"/>
                </a:lnTo>
                <a:lnTo>
                  <a:pt x="444846" y="431681"/>
                </a:lnTo>
                <a:lnTo>
                  <a:pt x="423416" y="439233"/>
                </a:lnTo>
                <a:lnTo>
                  <a:pt x="401116" y="445544"/>
                </a:lnTo>
                <a:lnTo>
                  <a:pt x="378027" y="450555"/>
                </a:lnTo>
                <a:lnTo>
                  <a:pt x="354225" y="454207"/>
                </a:lnTo>
                <a:lnTo>
                  <a:pt x="329790" y="456442"/>
                </a:lnTo>
                <a:lnTo>
                  <a:pt x="304800" y="457200"/>
                </a:lnTo>
                <a:lnTo>
                  <a:pt x="279809" y="456442"/>
                </a:lnTo>
                <a:lnTo>
                  <a:pt x="255374" y="454207"/>
                </a:lnTo>
                <a:lnTo>
                  <a:pt x="231572" y="450555"/>
                </a:lnTo>
                <a:lnTo>
                  <a:pt x="208483" y="445544"/>
                </a:lnTo>
                <a:lnTo>
                  <a:pt x="186183" y="439233"/>
                </a:lnTo>
                <a:lnTo>
                  <a:pt x="164753" y="431681"/>
                </a:lnTo>
                <a:lnTo>
                  <a:pt x="144271" y="422947"/>
                </a:lnTo>
                <a:lnTo>
                  <a:pt x="124815" y="413089"/>
                </a:lnTo>
                <a:lnTo>
                  <a:pt x="106464" y="402167"/>
                </a:lnTo>
                <a:lnTo>
                  <a:pt x="89296" y="390239"/>
                </a:lnTo>
                <a:lnTo>
                  <a:pt x="73391" y="377364"/>
                </a:lnTo>
                <a:lnTo>
                  <a:pt x="45680" y="349010"/>
                </a:lnTo>
                <a:lnTo>
                  <a:pt x="23961" y="317575"/>
                </a:lnTo>
                <a:lnTo>
                  <a:pt x="8861" y="283530"/>
                </a:lnTo>
                <a:lnTo>
                  <a:pt x="1010" y="247346"/>
                </a:lnTo>
                <a:lnTo>
                  <a:pt x="0" y="22860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16"/>
          <p:cNvSpPr txBox="1"/>
          <p:nvPr/>
        </p:nvSpPr>
        <p:spPr>
          <a:xfrm>
            <a:off x="3644510" y="1733550"/>
            <a:ext cx="1778381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2205"/>
              </a:lnSpc>
              <a:spcBef>
                <a:spcPts val="110"/>
              </a:spcBef>
            </a:pPr>
            <a:r>
              <a:rPr sz="3000" spc="0" baseline="1253" dirty="0" smtClean="0">
                <a:solidFill>
                  <a:srgbClr val="FFFFFF"/>
                </a:solidFill>
                <a:latin typeface="Leelawadee UI"/>
                <a:cs typeface="Leelawadee UI"/>
              </a:rPr>
              <a:t>Safe Structure</a:t>
            </a:r>
            <a:endParaRPr sz="2000" dirty="0">
              <a:latin typeface="Leelawadee UI"/>
              <a:cs typeface="Leelawadee UI"/>
            </a:endParaRPr>
          </a:p>
        </p:txBody>
      </p:sp>
      <p:sp>
        <p:nvSpPr>
          <p:cNvPr id="38" name="object 6"/>
          <p:cNvSpPr txBox="1"/>
          <p:nvPr/>
        </p:nvSpPr>
        <p:spPr>
          <a:xfrm>
            <a:off x="4326103" y="1127305"/>
            <a:ext cx="305785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dirty="0">
                <a:solidFill>
                  <a:srgbClr val="FFFFFF"/>
                </a:solidFill>
                <a:latin typeface="Leelawadee UI"/>
                <a:cs typeface="Leelawadee UI"/>
              </a:rPr>
              <a:t>1</a:t>
            </a:r>
            <a:endParaRPr sz="3200" dirty="0">
              <a:latin typeface="Leelawadee UI"/>
              <a:cs typeface="Leelawadee UI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319220" y="168883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b="1" dirty="0" smtClean="0"/>
              <a:t>Building Structure</a:t>
            </a:r>
            <a:endParaRPr lang="id-ID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230640" y="3712998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b="1" dirty="0" smtClean="0"/>
              <a:t>Facilities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b="1" dirty="0" smtClean="0"/>
              <a:t>Equipment</a:t>
            </a:r>
            <a:endParaRPr lang="id-ID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b="1" dirty="0"/>
              <a:t>Lifelines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d-ID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1740860" y="3478531"/>
            <a:ext cx="2386583" cy="1150619"/>
            <a:chOff x="1143000" y="2957322"/>
            <a:chExt cx="2386583" cy="1150619"/>
          </a:xfrm>
        </p:grpSpPr>
        <p:sp>
          <p:nvSpPr>
            <p:cNvPr id="12" name="object 34"/>
            <p:cNvSpPr/>
            <p:nvPr/>
          </p:nvSpPr>
          <p:spPr>
            <a:xfrm>
              <a:off x="2931160" y="2994787"/>
              <a:ext cx="370458" cy="298957"/>
            </a:xfrm>
            <a:custGeom>
              <a:avLst/>
              <a:gdLst/>
              <a:ahLst/>
              <a:cxnLst/>
              <a:rect l="l" t="t" r="r" b="b"/>
              <a:pathLst>
                <a:path w="370458" h="298958">
                  <a:moveTo>
                    <a:pt x="370458" y="0"/>
                  </a:moveTo>
                  <a:lnTo>
                    <a:pt x="0" y="298957"/>
                  </a:lnTo>
                  <a:lnTo>
                    <a:pt x="370458" y="1"/>
                  </a:lnTo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3" name="object 35"/>
            <p:cNvSpPr/>
            <p:nvPr/>
          </p:nvSpPr>
          <p:spPr>
            <a:xfrm>
              <a:off x="1479804" y="3274314"/>
              <a:ext cx="2049779" cy="77419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4" name="object 36"/>
            <p:cNvSpPr/>
            <p:nvPr/>
          </p:nvSpPr>
          <p:spPr>
            <a:xfrm>
              <a:off x="1755648" y="3259074"/>
              <a:ext cx="1557528" cy="8488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5" name="object 37"/>
            <p:cNvSpPr/>
            <p:nvPr/>
          </p:nvSpPr>
          <p:spPr>
            <a:xfrm>
              <a:off x="1522476" y="3294126"/>
              <a:ext cx="1964436" cy="68884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6" name="object 42"/>
            <p:cNvSpPr/>
            <p:nvPr/>
          </p:nvSpPr>
          <p:spPr>
            <a:xfrm>
              <a:off x="1187196" y="3089910"/>
              <a:ext cx="704088" cy="55168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7" name="object 43"/>
            <p:cNvSpPr/>
            <p:nvPr/>
          </p:nvSpPr>
          <p:spPr>
            <a:xfrm>
              <a:off x="1143000" y="2957322"/>
              <a:ext cx="792479" cy="93878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8" name="object 44"/>
            <p:cNvSpPr/>
            <p:nvPr/>
          </p:nvSpPr>
          <p:spPr>
            <a:xfrm>
              <a:off x="1234440" y="3114294"/>
              <a:ext cx="609600" cy="4572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9" name="object 45"/>
            <p:cNvSpPr/>
            <p:nvPr/>
          </p:nvSpPr>
          <p:spPr>
            <a:xfrm>
              <a:off x="1234440" y="3114294"/>
              <a:ext cx="609600" cy="457200"/>
            </a:xfrm>
            <a:custGeom>
              <a:avLst/>
              <a:gdLst/>
              <a:ahLst/>
              <a:cxnLst/>
              <a:rect l="l" t="t" r="r" b="b"/>
              <a:pathLst>
                <a:path w="609600" h="457200">
                  <a:moveTo>
                    <a:pt x="0" y="228599"/>
                  </a:moveTo>
                  <a:lnTo>
                    <a:pt x="3990" y="191523"/>
                  </a:lnTo>
                  <a:lnTo>
                    <a:pt x="15544" y="156350"/>
                  </a:lnTo>
                  <a:lnTo>
                    <a:pt x="34032" y="123551"/>
                  </a:lnTo>
                  <a:lnTo>
                    <a:pt x="58826" y="93597"/>
                  </a:lnTo>
                  <a:lnTo>
                    <a:pt x="89296" y="66960"/>
                  </a:lnTo>
                  <a:lnTo>
                    <a:pt x="106464" y="55032"/>
                  </a:lnTo>
                  <a:lnTo>
                    <a:pt x="124815" y="44110"/>
                  </a:lnTo>
                  <a:lnTo>
                    <a:pt x="144271" y="34252"/>
                  </a:lnTo>
                  <a:lnTo>
                    <a:pt x="164753" y="25518"/>
                  </a:lnTo>
                  <a:lnTo>
                    <a:pt x="186183" y="17966"/>
                  </a:lnTo>
                  <a:lnTo>
                    <a:pt x="208483" y="11655"/>
                  </a:lnTo>
                  <a:lnTo>
                    <a:pt x="231572" y="6644"/>
                  </a:lnTo>
                  <a:lnTo>
                    <a:pt x="255374" y="2992"/>
                  </a:lnTo>
                  <a:lnTo>
                    <a:pt x="279809" y="757"/>
                  </a:lnTo>
                  <a:lnTo>
                    <a:pt x="304800" y="0"/>
                  </a:lnTo>
                  <a:lnTo>
                    <a:pt x="329790" y="757"/>
                  </a:lnTo>
                  <a:lnTo>
                    <a:pt x="354225" y="2992"/>
                  </a:lnTo>
                  <a:lnTo>
                    <a:pt x="378027" y="6644"/>
                  </a:lnTo>
                  <a:lnTo>
                    <a:pt x="401116" y="11655"/>
                  </a:lnTo>
                  <a:lnTo>
                    <a:pt x="423416" y="17966"/>
                  </a:lnTo>
                  <a:lnTo>
                    <a:pt x="444846" y="25518"/>
                  </a:lnTo>
                  <a:lnTo>
                    <a:pt x="465328" y="34252"/>
                  </a:lnTo>
                  <a:lnTo>
                    <a:pt x="484784" y="44110"/>
                  </a:lnTo>
                  <a:lnTo>
                    <a:pt x="503135" y="55032"/>
                  </a:lnTo>
                  <a:lnTo>
                    <a:pt x="520303" y="66960"/>
                  </a:lnTo>
                  <a:lnTo>
                    <a:pt x="536208" y="79835"/>
                  </a:lnTo>
                  <a:lnTo>
                    <a:pt x="563919" y="108189"/>
                  </a:lnTo>
                  <a:lnTo>
                    <a:pt x="585638" y="139624"/>
                  </a:lnTo>
                  <a:lnTo>
                    <a:pt x="600738" y="173669"/>
                  </a:lnTo>
                  <a:lnTo>
                    <a:pt x="608589" y="209853"/>
                  </a:lnTo>
                  <a:lnTo>
                    <a:pt x="609600" y="228599"/>
                  </a:lnTo>
                  <a:lnTo>
                    <a:pt x="608589" y="247346"/>
                  </a:lnTo>
                  <a:lnTo>
                    <a:pt x="600738" y="283530"/>
                  </a:lnTo>
                  <a:lnTo>
                    <a:pt x="585638" y="317575"/>
                  </a:lnTo>
                  <a:lnTo>
                    <a:pt x="563919" y="349010"/>
                  </a:lnTo>
                  <a:lnTo>
                    <a:pt x="536208" y="377364"/>
                  </a:lnTo>
                  <a:lnTo>
                    <a:pt x="520303" y="390239"/>
                  </a:lnTo>
                  <a:lnTo>
                    <a:pt x="503135" y="402167"/>
                  </a:lnTo>
                  <a:lnTo>
                    <a:pt x="484784" y="413089"/>
                  </a:lnTo>
                  <a:lnTo>
                    <a:pt x="465328" y="422947"/>
                  </a:lnTo>
                  <a:lnTo>
                    <a:pt x="444846" y="431681"/>
                  </a:lnTo>
                  <a:lnTo>
                    <a:pt x="423416" y="439233"/>
                  </a:lnTo>
                  <a:lnTo>
                    <a:pt x="401116" y="445544"/>
                  </a:lnTo>
                  <a:lnTo>
                    <a:pt x="378027" y="450555"/>
                  </a:lnTo>
                  <a:lnTo>
                    <a:pt x="354225" y="454207"/>
                  </a:lnTo>
                  <a:lnTo>
                    <a:pt x="329790" y="456442"/>
                  </a:lnTo>
                  <a:lnTo>
                    <a:pt x="304800" y="457199"/>
                  </a:lnTo>
                  <a:lnTo>
                    <a:pt x="279809" y="456442"/>
                  </a:lnTo>
                  <a:lnTo>
                    <a:pt x="255374" y="454207"/>
                  </a:lnTo>
                  <a:lnTo>
                    <a:pt x="231572" y="450555"/>
                  </a:lnTo>
                  <a:lnTo>
                    <a:pt x="208483" y="445544"/>
                  </a:lnTo>
                  <a:lnTo>
                    <a:pt x="186183" y="439233"/>
                  </a:lnTo>
                  <a:lnTo>
                    <a:pt x="164753" y="431681"/>
                  </a:lnTo>
                  <a:lnTo>
                    <a:pt x="144271" y="422947"/>
                  </a:lnTo>
                  <a:lnTo>
                    <a:pt x="124815" y="413089"/>
                  </a:lnTo>
                  <a:lnTo>
                    <a:pt x="106464" y="402167"/>
                  </a:lnTo>
                  <a:lnTo>
                    <a:pt x="89296" y="390239"/>
                  </a:lnTo>
                  <a:lnTo>
                    <a:pt x="73391" y="377364"/>
                  </a:lnTo>
                  <a:lnTo>
                    <a:pt x="45680" y="349010"/>
                  </a:lnTo>
                  <a:lnTo>
                    <a:pt x="23961" y="317575"/>
                  </a:lnTo>
                  <a:lnTo>
                    <a:pt x="8861" y="283530"/>
                  </a:lnTo>
                  <a:lnTo>
                    <a:pt x="1010" y="247346"/>
                  </a:lnTo>
                  <a:lnTo>
                    <a:pt x="0" y="228599"/>
                  </a:lnTo>
                  <a:close/>
                </a:path>
              </a:pathLst>
            </a:custGeom>
            <a:ln w="9144">
              <a:solidFill>
                <a:srgbClr val="C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0" name="object 7"/>
            <p:cNvSpPr txBox="1"/>
            <p:nvPr/>
          </p:nvSpPr>
          <p:spPr>
            <a:xfrm>
              <a:off x="1416558" y="3153990"/>
              <a:ext cx="305785" cy="432307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3404"/>
                </a:lnSpc>
                <a:spcBef>
                  <a:spcPts val="170"/>
                </a:spcBef>
              </a:pPr>
              <a:r>
                <a:rPr sz="3200" spc="0" dirty="0" smtClean="0">
                  <a:solidFill>
                    <a:srgbClr val="FFFFFF"/>
                  </a:solidFill>
                  <a:latin typeface="Leelawadee UI"/>
                  <a:cs typeface="Leelawadee UI"/>
                </a:rPr>
                <a:t>2</a:t>
              </a:r>
              <a:endParaRPr sz="3200">
                <a:latin typeface="Leelawadee UI"/>
                <a:cs typeface="Leelawadee UI"/>
              </a:endParaRPr>
            </a:p>
          </p:txBody>
        </p:sp>
        <p:sp>
          <p:nvSpPr>
            <p:cNvPr id="21" name="object 5"/>
            <p:cNvSpPr txBox="1"/>
            <p:nvPr/>
          </p:nvSpPr>
          <p:spPr>
            <a:xfrm>
              <a:off x="1929511" y="3396936"/>
              <a:ext cx="1165841" cy="500887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910"/>
                </a:lnSpc>
                <a:spcBef>
                  <a:spcPts val="95"/>
                </a:spcBef>
              </a:pPr>
              <a:r>
                <a:rPr sz="2550" spc="0" baseline="1474" dirty="0" smtClean="0">
                  <a:solidFill>
                    <a:srgbClr val="FFFFFF"/>
                  </a:solidFill>
                  <a:latin typeface="Leelawadee UI"/>
                  <a:cs typeface="Leelawadee UI"/>
                </a:rPr>
                <a:t>Safe</a:t>
              </a:r>
              <a:endParaRPr sz="1700" dirty="0">
                <a:latin typeface="Leelawadee UI"/>
                <a:cs typeface="Leelawadee UI"/>
              </a:endParaRPr>
            </a:p>
            <a:p>
              <a:pPr marL="149885" marR="165107" algn="ctr">
                <a:lnSpc>
                  <a:spcPts val="2035"/>
                </a:lnSpc>
                <a:spcBef>
                  <a:spcPts val="6"/>
                </a:spcBef>
              </a:pPr>
              <a:r>
                <a:rPr sz="1700" spc="-64" dirty="0" smtClean="0">
                  <a:solidFill>
                    <a:srgbClr val="FFFFFF"/>
                  </a:solidFill>
                  <a:latin typeface="Leelawadee UI"/>
                  <a:cs typeface="Leelawadee UI"/>
                </a:rPr>
                <a:t>F</a:t>
              </a:r>
              <a:r>
                <a:rPr sz="1700" spc="0" dirty="0" smtClean="0">
                  <a:solidFill>
                    <a:srgbClr val="FFFFFF"/>
                  </a:solidFill>
                  <a:latin typeface="Leelawadee UI"/>
                  <a:cs typeface="Leelawadee UI"/>
                </a:rPr>
                <a:t>aci</a:t>
              </a:r>
              <a:r>
                <a:rPr sz="1700" spc="-4" dirty="0" smtClean="0">
                  <a:solidFill>
                    <a:srgbClr val="FFFFFF"/>
                  </a:solidFill>
                  <a:latin typeface="Leelawadee UI"/>
                  <a:cs typeface="Leelawadee UI"/>
                </a:rPr>
                <a:t>l</a:t>
              </a:r>
              <a:r>
                <a:rPr sz="1700" spc="0" dirty="0" smtClean="0">
                  <a:solidFill>
                    <a:srgbClr val="FFFFFF"/>
                  </a:solidFill>
                  <a:latin typeface="Leelawadee UI"/>
                  <a:cs typeface="Leelawadee UI"/>
                </a:rPr>
                <a:t>i</a:t>
              </a:r>
              <a:r>
                <a:rPr sz="1700" spc="-4" dirty="0" smtClean="0">
                  <a:solidFill>
                    <a:srgbClr val="FFFFFF"/>
                  </a:solidFill>
                  <a:latin typeface="Leelawadee UI"/>
                  <a:cs typeface="Leelawadee UI"/>
                </a:rPr>
                <a:t>t</a:t>
              </a:r>
              <a:r>
                <a:rPr sz="1700" spc="0" dirty="0" smtClean="0">
                  <a:solidFill>
                    <a:srgbClr val="FFFFFF"/>
                  </a:solidFill>
                  <a:latin typeface="Leelawadee UI"/>
                  <a:cs typeface="Leelawadee UI"/>
                </a:rPr>
                <a:t>i</a:t>
              </a:r>
              <a:r>
                <a:rPr sz="1700" spc="-4" dirty="0" smtClean="0">
                  <a:solidFill>
                    <a:srgbClr val="FFFFFF"/>
                  </a:solidFill>
                  <a:latin typeface="Leelawadee UI"/>
                  <a:cs typeface="Leelawadee UI"/>
                </a:rPr>
                <a:t>e</a:t>
              </a:r>
              <a:r>
                <a:rPr sz="1700" spc="0" dirty="0" smtClean="0">
                  <a:solidFill>
                    <a:srgbClr val="FFFFFF"/>
                  </a:solidFill>
                  <a:latin typeface="Leelawadee UI"/>
                  <a:cs typeface="Leelawadee UI"/>
                </a:rPr>
                <a:t>s</a:t>
              </a:r>
              <a:endParaRPr sz="1700" dirty="0">
                <a:latin typeface="Leelawadee UI"/>
                <a:cs typeface="Leelawadee UI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6832544" y="2619840"/>
            <a:ext cx="2286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b="1" dirty="0" smtClean="0"/>
              <a:t>Emergency Operation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b="1" dirty="0" smtClean="0"/>
              <a:t>Emergency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b="1" dirty="0" smtClean="0"/>
              <a:t>Response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b="1" dirty="0" smtClean="0"/>
              <a:t>Physical Layout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b="1" dirty="0" smtClean="0"/>
              <a:t>Access Route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b="1" dirty="0" smtClean="0"/>
              <a:t>Security</a:t>
            </a:r>
            <a:endParaRPr lang="id-ID" b="1" dirty="0"/>
          </a:p>
        </p:txBody>
      </p:sp>
      <p:grpSp>
        <p:nvGrpSpPr>
          <p:cNvPr id="22" name="Group 21"/>
          <p:cNvGrpSpPr/>
          <p:nvPr/>
        </p:nvGrpSpPr>
        <p:grpSpPr>
          <a:xfrm>
            <a:off x="4404812" y="3478531"/>
            <a:ext cx="2558907" cy="1014880"/>
            <a:chOff x="3806952" y="2957322"/>
            <a:chExt cx="2558907" cy="1014880"/>
          </a:xfrm>
        </p:grpSpPr>
        <p:sp>
          <p:nvSpPr>
            <p:cNvPr id="23" name="object 37"/>
            <p:cNvSpPr/>
            <p:nvPr/>
          </p:nvSpPr>
          <p:spPr>
            <a:xfrm>
              <a:off x="4295704" y="3283355"/>
              <a:ext cx="1964436" cy="68884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4" name="object 50"/>
            <p:cNvSpPr txBox="1"/>
            <p:nvPr/>
          </p:nvSpPr>
          <p:spPr>
            <a:xfrm>
              <a:off x="3806952" y="2957322"/>
              <a:ext cx="822807" cy="938783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750"/>
                </a:lnSpc>
                <a:spcBef>
                  <a:spcPts val="5"/>
                </a:spcBef>
              </a:pPr>
              <a:endParaRPr sz="750" dirty="0"/>
            </a:p>
            <a:p>
              <a:pPr algn="r">
                <a:lnSpc>
                  <a:spcPct val="110839"/>
                </a:lnSpc>
                <a:spcBef>
                  <a:spcPts val="3000"/>
                </a:spcBef>
              </a:pPr>
              <a:endParaRPr sz="2200" dirty="0">
                <a:latin typeface="Leelawadee UI"/>
                <a:cs typeface="Leelawadee UI"/>
              </a:endParaRPr>
            </a:p>
          </p:txBody>
        </p:sp>
        <p:sp>
          <p:nvSpPr>
            <p:cNvPr id="25" name="object 30"/>
            <p:cNvSpPr/>
            <p:nvPr/>
          </p:nvSpPr>
          <p:spPr>
            <a:xfrm>
              <a:off x="4419473" y="2994787"/>
              <a:ext cx="381888" cy="298957"/>
            </a:xfrm>
            <a:custGeom>
              <a:avLst/>
              <a:gdLst/>
              <a:ahLst/>
              <a:cxnLst/>
              <a:rect l="l" t="t" r="r" b="b"/>
              <a:pathLst>
                <a:path w="381888" h="298958">
                  <a:moveTo>
                    <a:pt x="0" y="0"/>
                  </a:moveTo>
                  <a:lnTo>
                    <a:pt x="381888" y="298957"/>
                  </a:lnTo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6" name="object 46"/>
            <p:cNvSpPr/>
            <p:nvPr/>
          </p:nvSpPr>
          <p:spPr>
            <a:xfrm>
              <a:off x="3851148" y="3089910"/>
              <a:ext cx="704088" cy="55168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7" name="object 48"/>
            <p:cNvSpPr/>
            <p:nvPr/>
          </p:nvSpPr>
          <p:spPr>
            <a:xfrm>
              <a:off x="3898392" y="3114294"/>
              <a:ext cx="609600" cy="4572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8" name="object 49"/>
            <p:cNvSpPr/>
            <p:nvPr/>
          </p:nvSpPr>
          <p:spPr>
            <a:xfrm>
              <a:off x="3898392" y="3114294"/>
              <a:ext cx="609600" cy="457200"/>
            </a:xfrm>
            <a:custGeom>
              <a:avLst/>
              <a:gdLst/>
              <a:ahLst/>
              <a:cxnLst/>
              <a:rect l="l" t="t" r="r" b="b"/>
              <a:pathLst>
                <a:path w="609600" h="457200">
                  <a:moveTo>
                    <a:pt x="0" y="228599"/>
                  </a:moveTo>
                  <a:lnTo>
                    <a:pt x="3990" y="191523"/>
                  </a:lnTo>
                  <a:lnTo>
                    <a:pt x="15544" y="156350"/>
                  </a:lnTo>
                  <a:lnTo>
                    <a:pt x="34032" y="123551"/>
                  </a:lnTo>
                  <a:lnTo>
                    <a:pt x="58826" y="93597"/>
                  </a:lnTo>
                  <a:lnTo>
                    <a:pt x="89296" y="66960"/>
                  </a:lnTo>
                  <a:lnTo>
                    <a:pt x="106464" y="55032"/>
                  </a:lnTo>
                  <a:lnTo>
                    <a:pt x="124815" y="44110"/>
                  </a:lnTo>
                  <a:lnTo>
                    <a:pt x="144271" y="34252"/>
                  </a:lnTo>
                  <a:lnTo>
                    <a:pt x="164753" y="25518"/>
                  </a:lnTo>
                  <a:lnTo>
                    <a:pt x="186183" y="17966"/>
                  </a:lnTo>
                  <a:lnTo>
                    <a:pt x="208483" y="11655"/>
                  </a:lnTo>
                  <a:lnTo>
                    <a:pt x="231572" y="6644"/>
                  </a:lnTo>
                  <a:lnTo>
                    <a:pt x="255374" y="2992"/>
                  </a:lnTo>
                  <a:lnTo>
                    <a:pt x="279809" y="757"/>
                  </a:lnTo>
                  <a:lnTo>
                    <a:pt x="304800" y="0"/>
                  </a:lnTo>
                  <a:lnTo>
                    <a:pt x="329790" y="757"/>
                  </a:lnTo>
                  <a:lnTo>
                    <a:pt x="354225" y="2992"/>
                  </a:lnTo>
                  <a:lnTo>
                    <a:pt x="378027" y="6644"/>
                  </a:lnTo>
                  <a:lnTo>
                    <a:pt x="401116" y="11655"/>
                  </a:lnTo>
                  <a:lnTo>
                    <a:pt x="423416" y="17966"/>
                  </a:lnTo>
                  <a:lnTo>
                    <a:pt x="444846" y="25518"/>
                  </a:lnTo>
                  <a:lnTo>
                    <a:pt x="465328" y="34252"/>
                  </a:lnTo>
                  <a:lnTo>
                    <a:pt x="484784" y="44110"/>
                  </a:lnTo>
                  <a:lnTo>
                    <a:pt x="503135" y="55032"/>
                  </a:lnTo>
                  <a:lnTo>
                    <a:pt x="520303" y="66960"/>
                  </a:lnTo>
                  <a:lnTo>
                    <a:pt x="536208" y="79835"/>
                  </a:lnTo>
                  <a:lnTo>
                    <a:pt x="563919" y="108189"/>
                  </a:lnTo>
                  <a:lnTo>
                    <a:pt x="585638" y="139624"/>
                  </a:lnTo>
                  <a:lnTo>
                    <a:pt x="600738" y="173669"/>
                  </a:lnTo>
                  <a:lnTo>
                    <a:pt x="608589" y="209853"/>
                  </a:lnTo>
                  <a:lnTo>
                    <a:pt x="609600" y="228599"/>
                  </a:lnTo>
                  <a:lnTo>
                    <a:pt x="608589" y="247346"/>
                  </a:lnTo>
                  <a:lnTo>
                    <a:pt x="600738" y="283530"/>
                  </a:lnTo>
                  <a:lnTo>
                    <a:pt x="585638" y="317575"/>
                  </a:lnTo>
                  <a:lnTo>
                    <a:pt x="563919" y="349010"/>
                  </a:lnTo>
                  <a:lnTo>
                    <a:pt x="536208" y="377364"/>
                  </a:lnTo>
                  <a:lnTo>
                    <a:pt x="520303" y="390239"/>
                  </a:lnTo>
                  <a:lnTo>
                    <a:pt x="503135" y="402167"/>
                  </a:lnTo>
                  <a:lnTo>
                    <a:pt x="484784" y="413089"/>
                  </a:lnTo>
                  <a:lnTo>
                    <a:pt x="465328" y="422947"/>
                  </a:lnTo>
                  <a:lnTo>
                    <a:pt x="444846" y="431681"/>
                  </a:lnTo>
                  <a:lnTo>
                    <a:pt x="423416" y="439233"/>
                  </a:lnTo>
                  <a:lnTo>
                    <a:pt x="401116" y="445544"/>
                  </a:lnTo>
                  <a:lnTo>
                    <a:pt x="378027" y="450555"/>
                  </a:lnTo>
                  <a:lnTo>
                    <a:pt x="354225" y="454207"/>
                  </a:lnTo>
                  <a:lnTo>
                    <a:pt x="329790" y="456442"/>
                  </a:lnTo>
                  <a:lnTo>
                    <a:pt x="304800" y="457199"/>
                  </a:lnTo>
                  <a:lnTo>
                    <a:pt x="279809" y="456442"/>
                  </a:lnTo>
                  <a:lnTo>
                    <a:pt x="255374" y="454207"/>
                  </a:lnTo>
                  <a:lnTo>
                    <a:pt x="231572" y="450555"/>
                  </a:lnTo>
                  <a:lnTo>
                    <a:pt x="208483" y="445544"/>
                  </a:lnTo>
                  <a:lnTo>
                    <a:pt x="186183" y="439233"/>
                  </a:lnTo>
                  <a:lnTo>
                    <a:pt x="164753" y="431681"/>
                  </a:lnTo>
                  <a:lnTo>
                    <a:pt x="144271" y="422947"/>
                  </a:lnTo>
                  <a:lnTo>
                    <a:pt x="124815" y="413089"/>
                  </a:lnTo>
                  <a:lnTo>
                    <a:pt x="106464" y="402167"/>
                  </a:lnTo>
                  <a:lnTo>
                    <a:pt x="89296" y="390239"/>
                  </a:lnTo>
                  <a:lnTo>
                    <a:pt x="73391" y="377364"/>
                  </a:lnTo>
                  <a:lnTo>
                    <a:pt x="45680" y="349010"/>
                  </a:lnTo>
                  <a:lnTo>
                    <a:pt x="23961" y="317575"/>
                  </a:lnTo>
                  <a:lnTo>
                    <a:pt x="8861" y="283530"/>
                  </a:lnTo>
                  <a:lnTo>
                    <a:pt x="1010" y="247346"/>
                  </a:lnTo>
                  <a:lnTo>
                    <a:pt x="0" y="228599"/>
                  </a:lnTo>
                  <a:close/>
                </a:path>
              </a:pathLst>
            </a:custGeom>
            <a:ln w="9144">
              <a:solidFill>
                <a:srgbClr val="C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9" name="object 6"/>
            <p:cNvSpPr txBox="1"/>
            <p:nvPr/>
          </p:nvSpPr>
          <p:spPr>
            <a:xfrm>
              <a:off x="4081018" y="3153990"/>
              <a:ext cx="305785" cy="432307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3404"/>
                </a:lnSpc>
                <a:spcBef>
                  <a:spcPts val="170"/>
                </a:spcBef>
              </a:pPr>
              <a:r>
                <a:rPr sz="3200" spc="0" dirty="0" smtClean="0">
                  <a:solidFill>
                    <a:srgbClr val="FFFFFF"/>
                  </a:solidFill>
                  <a:latin typeface="Leelawadee UI"/>
                  <a:cs typeface="Leelawadee UI"/>
                </a:rPr>
                <a:t>3</a:t>
              </a:r>
              <a:endParaRPr sz="3200" dirty="0">
                <a:latin typeface="Leelawadee UI"/>
                <a:cs typeface="Leelawadee UI"/>
              </a:endParaRPr>
            </a:p>
          </p:txBody>
        </p:sp>
        <p:sp>
          <p:nvSpPr>
            <p:cNvPr id="30" name="object 4"/>
            <p:cNvSpPr txBox="1"/>
            <p:nvPr/>
          </p:nvSpPr>
          <p:spPr>
            <a:xfrm>
              <a:off x="4507540" y="3345941"/>
              <a:ext cx="1858319" cy="304596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2400"/>
                </a:lnSpc>
                <a:spcBef>
                  <a:spcPts val="120"/>
                </a:spcBef>
              </a:pPr>
              <a:r>
                <a:rPr lang="id-ID" sz="3300" baseline="1139" dirty="0" smtClean="0">
                  <a:solidFill>
                    <a:srgbClr val="FFFFFF"/>
                  </a:solidFill>
                  <a:latin typeface="Leelawadee UI"/>
                  <a:cs typeface="Leelawadee UI"/>
                </a:rPr>
                <a:t>Function &amp; </a:t>
              </a:r>
              <a:r>
                <a:rPr sz="3300" spc="0" baseline="1139" dirty="0" smtClean="0">
                  <a:solidFill>
                    <a:srgbClr val="FFFFFF"/>
                  </a:solidFill>
                  <a:latin typeface="Leelawadee UI"/>
                  <a:cs typeface="Leelawadee UI"/>
                </a:rPr>
                <a:t>Staff</a:t>
              </a:r>
              <a:endParaRPr sz="2200" dirty="0">
                <a:latin typeface="Leelawadee UI"/>
                <a:cs typeface="Leelawadee UI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6366738" y="1455221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b="1" dirty="0" smtClean="0"/>
              <a:t>Trining &amp;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b="1" dirty="0" smtClean="0"/>
              <a:t>Simulation/Exercise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b="1" dirty="0" smtClean="0"/>
              <a:t>Participation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b="1" dirty="0" smtClean="0"/>
              <a:t>Properly Equipped</a:t>
            </a:r>
            <a:endParaRPr lang="id-ID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6666015" y="4629150"/>
            <a:ext cx="1883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(HEPR-11, 2017)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3187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Hospital Disaster Plan</a:t>
            </a:r>
            <a:br>
              <a:rPr lang="id-ID" dirty="0" smtClean="0"/>
            </a:br>
            <a:endParaRPr lang="id-ID" sz="2800" dirty="0"/>
          </a:p>
        </p:txBody>
      </p:sp>
      <p:pic>
        <p:nvPicPr>
          <p:cNvPr id="27652" name="Picture 4" descr="Gambar terkait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6" b="3461"/>
          <a:stretch/>
        </p:blipFill>
        <p:spPr bwMode="auto">
          <a:xfrm>
            <a:off x="2590800" y="1581149"/>
            <a:ext cx="3733800" cy="3503645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629400" y="1577597"/>
            <a:ext cx="2362200" cy="3254078"/>
            <a:chOff x="6629400" y="1577597"/>
            <a:chExt cx="2362200" cy="3254078"/>
          </a:xfrm>
        </p:grpSpPr>
        <p:sp>
          <p:nvSpPr>
            <p:cNvPr id="6" name="TextBox 5"/>
            <p:cNvSpPr txBox="1"/>
            <p:nvPr/>
          </p:nvSpPr>
          <p:spPr>
            <a:xfrm>
              <a:off x="6629400" y="2800350"/>
              <a:ext cx="228600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b="1" dirty="0" smtClean="0"/>
                <a:t>Emergency Operation Center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b="1" dirty="0" smtClean="0"/>
                <a:t>Emergency System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b="1" dirty="0" smtClean="0"/>
                <a:t>Response Plan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b="1" dirty="0" smtClean="0"/>
                <a:t>Physical Layout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b="1" dirty="0" smtClean="0"/>
                <a:t>Access Route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b="1" dirty="0" smtClean="0"/>
                <a:t>Security</a:t>
              </a:r>
              <a:endParaRPr lang="id-ID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29400" y="1577597"/>
              <a:ext cx="2362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b="1" dirty="0" smtClean="0"/>
                <a:t>Trining &amp; Education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b="1" dirty="0" smtClean="0"/>
                <a:t>Simulation/Exercise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b="1" dirty="0" smtClean="0"/>
                <a:t>Participation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b="1" dirty="0" smtClean="0"/>
                <a:t>Properly Equipped</a:t>
              </a:r>
              <a:endParaRPr lang="id-ID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35936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951" r="7172"/>
          <a:stretch/>
        </p:blipFill>
        <p:spPr>
          <a:xfrm>
            <a:off x="533400" y="976370"/>
            <a:ext cx="5410201" cy="379648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57200" y="209550"/>
            <a:ext cx="8695387" cy="4933950"/>
            <a:chOff x="457200" y="209550"/>
            <a:chExt cx="8695387" cy="4933950"/>
          </a:xfrm>
        </p:grpSpPr>
        <p:grpSp>
          <p:nvGrpSpPr>
            <p:cNvPr id="47" name="Group 46"/>
            <p:cNvGrpSpPr/>
            <p:nvPr/>
          </p:nvGrpSpPr>
          <p:grpSpPr>
            <a:xfrm>
              <a:off x="457200" y="209550"/>
              <a:ext cx="8695387" cy="4933950"/>
              <a:chOff x="457200" y="209550"/>
              <a:chExt cx="8695387" cy="4933950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7323787" y="4774168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dirty="0" smtClean="0">
                    <a:solidFill>
                      <a:schemeClr val="bg1"/>
                    </a:solidFill>
                  </a:rPr>
                  <a:t>(WHO, 2015)</a:t>
                </a:r>
                <a:endParaRPr lang="id-ID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Title 1"/>
              <p:cNvSpPr txBox="1">
                <a:spLocks/>
              </p:cNvSpPr>
              <p:nvPr/>
            </p:nvSpPr>
            <p:spPr>
              <a:xfrm>
                <a:off x="457200" y="209550"/>
                <a:ext cx="8229600" cy="857250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id-ID" b="1" dirty="0" smtClean="0">
                    <a:solidFill>
                      <a:srgbClr val="FFC000"/>
                    </a:solidFill>
                  </a:rPr>
                  <a:t>COMPREHENSIVE SAFE HOSPITAL</a:t>
                </a:r>
                <a:endParaRPr lang="id-ID" b="1" dirty="0">
                  <a:solidFill>
                    <a:srgbClr val="FFC000"/>
                  </a:solidFill>
                </a:endParaRP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76258" y="982436"/>
              <a:ext cx="2675586" cy="3790414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416" y="2756808"/>
            <a:ext cx="1965126" cy="184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0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05979"/>
            <a:ext cx="8915400" cy="857250"/>
          </a:xfrm>
        </p:spPr>
        <p:txBody>
          <a:bodyPr/>
          <a:lstStyle/>
          <a:p>
            <a:r>
              <a:rPr lang="id-ID" dirty="0" smtClean="0">
                <a:solidFill>
                  <a:schemeClr val="tx2">
                    <a:lumMod val="75000"/>
                  </a:schemeClr>
                </a:solidFill>
              </a:rPr>
              <a:t>Comprehensive Hospital Disaster Plan</a:t>
            </a:r>
            <a:br>
              <a:rPr lang="id-ID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id-ID" sz="2800" dirty="0" smtClean="0">
                <a:solidFill>
                  <a:schemeClr val="tx2">
                    <a:lumMod val="75000"/>
                  </a:schemeClr>
                </a:solidFill>
              </a:rPr>
              <a:t>(Hospital Disaster Risk Management Plan)</a:t>
            </a:r>
            <a:endParaRPr lang="id-ID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352800" y="1657350"/>
            <a:ext cx="4953000" cy="2937273"/>
          </a:xfrm>
        </p:spPr>
        <p:txBody>
          <a:bodyPr/>
          <a:lstStyle/>
          <a:p>
            <a:pPr marL="0" indent="0">
              <a:buNone/>
            </a:pPr>
            <a:r>
              <a:rPr lang="id-ID" sz="2400" i="1" dirty="0" smtClean="0"/>
              <a:t>“... comprehensive disaster plan is considering all phases of disaster-management cycle : (1) mitigation and prevention, (2) preparedness (3) response, and (4) recovery and rehabilitation.”</a:t>
            </a:r>
          </a:p>
          <a:p>
            <a:pPr marL="0" indent="0" algn="r">
              <a:buNone/>
            </a:pPr>
            <a:r>
              <a:rPr lang="id-ID" sz="1400" dirty="0" smtClean="0"/>
              <a:t>(Djalali in Ciottone, 2016; ASTM, 2009; Adini et.al, 2006)</a:t>
            </a:r>
            <a:endParaRPr lang="id-ID" sz="1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5103" r="14999"/>
          <a:stretch/>
        </p:blipFill>
        <p:spPr>
          <a:xfrm rot="5400000">
            <a:off x="-379721" y="1793767"/>
            <a:ext cx="3716537" cy="283410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6200" y="3529694"/>
            <a:ext cx="2819400" cy="457200"/>
          </a:xfrm>
          <a:prstGeom prst="rect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0356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639877" y="1456200"/>
            <a:ext cx="6885122" cy="3630150"/>
            <a:chOff x="2639877" y="1456200"/>
            <a:chExt cx="6885122" cy="3630150"/>
          </a:xfrm>
        </p:grpSpPr>
        <p:grpSp>
          <p:nvGrpSpPr>
            <p:cNvPr id="16" name="Group 15"/>
            <p:cNvGrpSpPr/>
            <p:nvPr/>
          </p:nvGrpSpPr>
          <p:grpSpPr>
            <a:xfrm>
              <a:off x="2639877" y="1456200"/>
              <a:ext cx="3913323" cy="3630150"/>
              <a:chOff x="2639877" y="1456200"/>
              <a:chExt cx="3913323" cy="3630150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2639877" y="1456200"/>
                <a:ext cx="3913323" cy="36301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742718" y="1504950"/>
                <a:ext cx="174368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d-ID" sz="1200" dirty="0" smtClean="0">
                    <a:solidFill>
                      <a:schemeClr val="bg1"/>
                    </a:solidFill>
                  </a:rPr>
                  <a:t>Integration Management</a:t>
                </a:r>
                <a:endParaRPr lang="id-ID" sz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6339210" y="4114115"/>
              <a:ext cx="31857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b="1" dirty="0" smtClean="0"/>
                <a:t>Integration Management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sz="1600" dirty="0" smtClean="0"/>
                <a:t>Coordination, Cooperation, Collaboration</a:t>
              </a:r>
              <a:endParaRPr lang="id-ID" sz="16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05979"/>
            <a:ext cx="8915400" cy="857250"/>
          </a:xfrm>
        </p:spPr>
        <p:txBody>
          <a:bodyPr/>
          <a:lstStyle/>
          <a:p>
            <a:r>
              <a:rPr lang="id-ID" dirty="0" smtClean="0">
                <a:solidFill>
                  <a:srgbClr val="FFC000"/>
                </a:solidFill>
              </a:rPr>
              <a:t>Comprehensive Hospital Disaster Plan</a:t>
            </a:r>
            <a:br>
              <a:rPr lang="id-ID" dirty="0" smtClean="0">
                <a:solidFill>
                  <a:srgbClr val="FFC000"/>
                </a:solidFill>
              </a:rPr>
            </a:br>
            <a:r>
              <a:rPr lang="id-ID" sz="2800" dirty="0" smtClean="0">
                <a:solidFill>
                  <a:srgbClr val="FFC000"/>
                </a:solidFill>
              </a:rPr>
              <a:t>(Hospital Disaster Risk Management Plan)</a:t>
            </a:r>
            <a:endParaRPr lang="id-ID" sz="2800" dirty="0">
              <a:solidFill>
                <a:srgbClr val="FFC000"/>
              </a:solidFill>
            </a:endParaRPr>
          </a:p>
        </p:txBody>
      </p:sp>
      <p:pic>
        <p:nvPicPr>
          <p:cNvPr id="27652" name="Picture 4" descr="Gambar terkait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6" b="3461"/>
          <a:stretch/>
        </p:blipFill>
        <p:spPr bwMode="auto">
          <a:xfrm>
            <a:off x="2936030" y="1731768"/>
            <a:ext cx="3309262" cy="3105276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172200" y="1323022"/>
            <a:ext cx="2927112" cy="2836010"/>
            <a:chOff x="6172200" y="1323022"/>
            <a:chExt cx="2927112" cy="2836010"/>
          </a:xfrm>
        </p:grpSpPr>
        <p:sp>
          <p:nvSpPr>
            <p:cNvPr id="6" name="TextBox 5"/>
            <p:cNvSpPr txBox="1"/>
            <p:nvPr/>
          </p:nvSpPr>
          <p:spPr>
            <a:xfrm>
              <a:off x="6541444" y="2343150"/>
              <a:ext cx="22860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sz="1600" b="1" dirty="0" smtClean="0"/>
                <a:t>Emergency Operation Center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sz="1600" b="1" dirty="0" smtClean="0"/>
                <a:t>Emergency System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sz="1600" b="1" dirty="0" smtClean="0"/>
                <a:t>Response Plan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sz="1600" b="1" dirty="0" smtClean="0"/>
                <a:t>Physical Layout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sz="1600" b="1" dirty="0" smtClean="0"/>
                <a:t>Access Route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sz="1600" b="1" dirty="0" smtClean="0"/>
                <a:t>Security</a:t>
              </a:r>
              <a:endParaRPr lang="id-ID" sz="16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72200" y="1323022"/>
              <a:ext cx="292711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b="1" dirty="0" smtClean="0"/>
                <a:t>Preparedness &amp; Response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sz="1600" b="1" dirty="0" smtClean="0"/>
                <a:t>Training/Edu/Exercise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sz="1600" b="1" dirty="0" smtClean="0"/>
                <a:t>Participation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sz="1600" b="1" dirty="0" smtClean="0"/>
                <a:t>Properly Equipped</a:t>
              </a:r>
              <a:endParaRPr lang="id-ID" sz="1600" b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30078" y="1380000"/>
            <a:ext cx="2770322" cy="3241947"/>
            <a:chOff x="430078" y="1380000"/>
            <a:chExt cx="2770322" cy="3241947"/>
          </a:xfrm>
        </p:grpSpPr>
        <p:sp>
          <p:nvSpPr>
            <p:cNvPr id="8" name="TextBox 7"/>
            <p:cNvSpPr txBox="1"/>
            <p:nvPr/>
          </p:nvSpPr>
          <p:spPr>
            <a:xfrm>
              <a:off x="430078" y="2724150"/>
              <a:ext cx="22098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b="1" dirty="0" smtClean="0"/>
                <a:t>Reduce Vulnerability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sz="1600" b="1" dirty="0" smtClean="0"/>
                <a:t>Building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sz="1600" b="1" dirty="0" smtClean="0"/>
                <a:t>Equipment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sz="1600" b="1" dirty="0" smtClean="0"/>
                <a:t>Lifelines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57200" y="1380000"/>
              <a:ext cx="23622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b="1" dirty="0" smtClean="0"/>
                <a:t>Hazard Modification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sz="1600" b="1" dirty="0" smtClean="0"/>
                <a:t>Natural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sz="1600" b="1" dirty="0" smtClean="0"/>
                <a:t>Biological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sz="1600" b="1" dirty="0" smtClean="0"/>
                <a:t>Technological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sz="1600" b="1" dirty="0" smtClean="0"/>
                <a:t>Societal</a:t>
              </a:r>
            </a:p>
            <a:p>
              <a:endParaRPr lang="id-ID" sz="16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90600" y="3790950"/>
              <a:ext cx="2209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b="1" dirty="0" smtClean="0"/>
                <a:t>Improvement in Recovery</a:t>
              </a:r>
            </a:p>
            <a:p>
              <a:r>
                <a:rPr lang="id-ID" sz="1600" b="1" dirty="0" smtClean="0"/>
                <a:t>“Build Back Better”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-1551124" y="4900940"/>
            <a:ext cx="419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100" dirty="0" smtClean="0">
                <a:solidFill>
                  <a:schemeClr val="bg1"/>
                </a:solidFill>
              </a:rPr>
              <a:t>(illustrated from Djalali, in Ciottone, 2016)</a:t>
            </a:r>
            <a:endParaRPr lang="id-ID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48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40569" y="971550"/>
            <a:ext cx="7795022" cy="22145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d-ID" sz="1350">
              <a:solidFill>
                <a:prstClr val="white"/>
              </a:solidFill>
            </a:endParaRPr>
          </a:p>
        </p:txBody>
      </p:sp>
      <p:pic>
        <p:nvPicPr>
          <p:cNvPr id="6963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4938" y="1403747"/>
            <a:ext cx="6466285" cy="1502569"/>
          </a:xfrm>
        </p:spPr>
      </p:pic>
      <p:grpSp>
        <p:nvGrpSpPr>
          <p:cNvPr id="12" name="Group 11"/>
          <p:cNvGrpSpPr/>
          <p:nvPr/>
        </p:nvGrpSpPr>
        <p:grpSpPr>
          <a:xfrm>
            <a:off x="740229" y="3268266"/>
            <a:ext cx="7805057" cy="761999"/>
            <a:chOff x="206674" y="4905828"/>
            <a:chExt cx="11811155" cy="1190171"/>
          </a:xfrm>
          <a:effectLst>
            <a:reflection blurRad="6350" stA="50000" endA="300" endPos="38500" dist="50800" dir="5400000" sy="-100000" algn="bl" rotWithShape="0"/>
          </a:effectLst>
        </p:grpSpPr>
        <p:pic>
          <p:nvPicPr>
            <p:cNvPr id="9" name="Content Placeholder 3" descr="logo crop"/>
            <p:cNvPicPr>
              <a:picLocks/>
            </p:cNvPicPr>
            <p:nvPr/>
          </p:nvPicPr>
          <p:blipFill rotWithShape="1">
            <a:blip r:embed="rId3"/>
            <a:srcRect l="16203" t="4726" r="-20083" b="8274"/>
            <a:stretch/>
          </p:blipFill>
          <p:spPr>
            <a:xfrm>
              <a:off x="206674" y="4905828"/>
              <a:ext cx="11796640" cy="1190171"/>
            </a:xfrm>
            <a:prstGeom prst="rect">
              <a:avLst/>
            </a:prstGeom>
            <a:effectLst/>
          </p:spPr>
        </p:pic>
        <p:sp>
          <p:nvSpPr>
            <p:cNvPr id="10" name="Rectangle 9"/>
            <p:cNvSpPr/>
            <p:nvPr/>
          </p:nvSpPr>
          <p:spPr>
            <a:xfrm>
              <a:off x="9695543" y="4905829"/>
              <a:ext cx="2322286" cy="118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1350">
                <a:solidFill>
                  <a:prstClr val="white"/>
                </a:solidFill>
              </a:endParaRPr>
            </a:p>
          </p:txBody>
        </p:sp>
        <p:pic>
          <p:nvPicPr>
            <p:cNvPr id="8" name="Picture 2" descr="http://klikmuhammadiyah.net/wp-content/uploads/2014/05/logo-mdmc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7180" y="5205913"/>
              <a:ext cx="254317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337257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9467" y="27842"/>
            <a:ext cx="3657600" cy="3159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234">
              <a:spcBef>
                <a:spcPts val="153"/>
              </a:spcBef>
            </a:pPr>
            <a:r>
              <a:rPr lang="en-US" sz="3600" b="1" spc="0" baseline="1790" dirty="0" smtClean="0">
                <a:solidFill>
                  <a:schemeClr val="tx2"/>
                </a:solidFill>
                <a:cs typeface="Leelawadee UI"/>
              </a:rPr>
              <a:t>Hospital</a:t>
            </a:r>
            <a:r>
              <a:rPr lang="en-US" sz="3600" b="1" spc="-101" baseline="1790" dirty="0" smtClean="0">
                <a:solidFill>
                  <a:schemeClr val="tx2"/>
                </a:solidFill>
                <a:cs typeface="Leelawadee UI"/>
              </a:rPr>
              <a:t> </a:t>
            </a:r>
            <a:r>
              <a:rPr lang="en-US" sz="3600" b="1" spc="0" baseline="1790" dirty="0" smtClean="0">
                <a:solidFill>
                  <a:schemeClr val="tx2"/>
                </a:solidFill>
                <a:cs typeface="Leelawadee UI"/>
              </a:rPr>
              <a:t>Disas</a:t>
            </a:r>
            <a:r>
              <a:rPr lang="en-US" sz="3600" b="1" spc="-25" baseline="1790" dirty="0" smtClean="0">
                <a:solidFill>
                  <a:schemeClr val="tx2"/>
                </a:solidFill>
                <a:cs typeface="Leelawadee UI"/>
              </a:rPr>
              <a:t>t</a:t>
            </a:r>
            <a:r>
              <a:rPr lang="en-US" sz="3600" b="1" spc="0" baseline="1790" dirty="0" smtClean="0">
                <a:solidFill>
                  <a:schemeClr val="tx2"/>
                </a:solidFill>
                <a:cs typeface="Leelawadee UI"/>
              </a:rPr>
              <a:t>er</a:t>
            </a:r>
            <a:r>
              <a:rPr lang="en-US" sz="3600" b="1" spc="-58" baseline="1790" dirty="0" smtClean="0">
                <a:solidFill>
                  <a:schemeClr val="tx2"/>
                </a:solidFill>
                <a:cs typeface="Leelawadee UI"/>
              </a:rPr>
              <a:t> </a:t>
            </a:r>
            <a:r>
              <a:rPr lang="en-US" sz="3600" b="1" spc="-75" baseline="1790" dirty="0" smtClean="0">
                <a:solidFill>
                  <a:schemeClr val="tx2"/>
                </a:solidFill>
                <a:cs typeface="Leelawadee UI"/>
              </a:rPr>
              <a:t>R</a:t>
            </a:r>
            <a:r>
              <a:rPr lang="en-US" sz="3600" b="1" spc="0" baseline="1790" dirty="0" smtClean="0">
                <a:solidFill>
                  <a:schemeClr val="tx2"/>
                </a:solidFill>
                <a:cs typeface="Leelawadee UI"/>
              </a:rPr>
              <a:t>esil</a:t>
            </a:r>
            <a:r>
              <a:rPr lang="en-US" sz="3600" b="1" spc="-9" baseline="1790" dirty="0" smtClean="0">
                <a:solidFill>
                  <a:schemeClr val="tx2"/>
                </a:solidFill>
                <a:cs typeface="Leelawadee UI"/>
              </a:rPr>
              <a:t>i</a:t>
            </a:r>
            <a:r>
              <a:rPr lang="en-US" sz="3600" b="1" spc="0" baseline="1790" dirty="0" smtClean="0">
                <a:solidFill>
                  <a:schemeClr val="tx2"/>
                </a:solidFill>
                <a:cs typeface="Leelawadee UI"/>
              </a:rPr>
              <a:t>ence</a:t>
            </a:r>
            <a:endParaRPr lang="id-ID" sz="3600" b="1" dirty="0">
              <a:solidFill>
                <a:schemeClr val="tx2"/>
              </a:solidFill>
              <a:cs typeface="Leelawadee UI"/>
            </a:endParaRPr>
          </a:p>
          <a:p>
            <a:pPr marL="21234" algn="just">
              <a:spcBef>
                <a:spcPts val="153"/>
              </a:spcBef>
            </a:pPr>
            <a:r>
              <a:rPr lang="en-US" sz="2000" spc="0" dirty="0" smtClean="0">
                <a:cs typeface="Leelawadee UI"/>
              </a:rPr>
              <a:t>A hospital</a:t>
            </a:r>
            <a:r>
              <a:rPr lang="en-US" sz="2000" spc="-129" dirty="0" smtClean="0">
                <a:cs typeface="Leelawadee UI"/>
              </a:rPr>
              <a:t>’</a:t>
            </a:r>
            <a:r>
              <a:rPr lang="en-US" sz="2000" spc="0" dirty="0" smtClean="0">
                <a:cs typeface="Leelawadee UI"/>
              </a:rPr>
              <a:t>s</a:t>
            </a:r>
            <a:r>
              <a:rPr lang="en-US" sz="2000" spc="19" dirty="0" smtClean="0">
                <a:cs typeface="Leelawadee UI"/>
              </a:rPr>
              <a:t> </a:t>
            </a:r>
            <a:r>
              <a:rPr lang="en-US" sz="2000" spc="0" dirty="0" smtClean="0">
                <a:cs typeface="Leelawadee UI"/>
              </a:rPr>
              <a:t>a</a:t>
            </a:r>
            <a:r>
              <a:rPr lang="en-US" sz="2000" spc="4" dirty="0" smtClean="0">
                <a:cs typeface="Leelawadee UI"/>
              </a:rPr>
              <a:t>b</a:t>
            </a:r>
            <a:r>
              <a:rPr lang="en-US" sz="2000" spc="0" dirty="0" smtClean="0">
                <a:cs typeface="Leelawadee UI"/>
              </a:rPr>
              <a:t>i</a:t>
            </a:r>
            <a:r>
              <a:rPr lang="en-US" sz="2000" spc="-9" dirty="0" smtClean="0">
                <a:cs typeface="Leelawadee UI"/>
              </a:rPr>
              <a:t>l</a:t>
            </a:r>
            <a:r>
              <a:rPr lang="en-US" sz="2000" spc="0" dirty="0" smtClean="0">
                <a:cs typeface="Leelawadee UI"/>
              </a:rPr>
              <a:t>ity</a:t>
            </a:r>
            <a:r>
              <a:rPr lang="en-US" sz="2000" spc="39" dirty="0" smtClean="0">
                <a:cs typeface="Leelawadee UI"/>
              </a:rPr>
              <a:t> </a:t>
            </a:r>
            <a:r>
              <a:rPr lang="en-US" sz="2000" spc="-19" dirty="0" smtClean="0">
                <a:cs typeface="Leelawadee UI"/>
              </a:rPr>
              <a:t>t</a:t>
            </a:r>
            <a:r>
              <a:rPr lang="en-US" sz="2000" spc="0" dirty="0" smtClean="0">
                <a:cs typeface="Leelawadee UI"/>
              </a:rPr>
              <a:t>o</a:t>
            </a:r>
            <a:r>
              <a:rPr lang="en-US" sz="2000" spc="9" dirty="0" smtClean="0">
                <a:cs typeface="Leelawadee UI"/>
              </a:rPr>
              <a:t> </a:t>
            </a:r>
            <a:r>
              <a:rPr lang="en-US" sz="2000" spc="-29" dirty="0" smtClean="0">
                <a:cs typeface="Leelawadee UI"/>
              </a:rPr>
              <a:t>r</a:t>
            </a:r>
            <a:r>
              <a:rPr lang="en-US" sz="2000" spc="0" dirty="0" smtClean="0">
                <a:cs typeface="Leelawadee UI"/>
              </a:rPr>
              <a:t>esist, absor</a:t>
            </a:r>
            <a:r>
              <a:rPr lang="en-US" sz="2000" spc="9" dirty="0" smtClean="0">
                <a:cs typeface="Leelawadee UI"/>
              </a:rPr>
              <a:t>b</a:t>
            </a:r>
            <a:r>
              <a:rPr lang="en-US" sz="2000" spc="0" dirty="0" smtClean="0">
                <a:cs typeface="Leelawadee UI"/>
              </a:rPr>
              <a:t>, and</a:t>
            </a:r>
            <a:r>
              <a:rPr lang="en-US" sz="2000" spc="9" dirty="0" smtClean="0">
                <a:cs typeface="Leelawadee UI"/>
              </a:rPr>
              <a:t> </a:t>
            </a:r>
            <a:r>
              <a:rPr lang="en-US" sz="2000" spc="-29" dirty="0" smtClean="0">
                <a:cs typeface="Leelawadee UI"/>
              </a:rPr>
              <a:t>r</a:t>
            </a:r>
            <a:r>
              <a:rPr lang="en-US" sz="2000" spc="0" dirty="0" smtClean="0">
                <a:cs typeface="Leelawadee UI"/>
              </a:rPr>
              <a:t>es</a:t>
            </a:r>
            <a:r>
              <a:rPr lang="en-US" sz="2000" spc="4" dirty="0" smtClean="0">
                <a:cs typeface="Leelawadee UI"/>
              </a:rPr>
              <a:t>p</a:t>
            </a:r>
            <a:r>
              <a:rPr lang="en-US" sz="2000" spc="0" dirty="0" smtClean="0">
                <a:cs typeface="Leelawadee UI"/>
              </a:rPr>
              <a:t>o</a:t>
            </a:r>
            <a:r>
              <a:rPr lang="en-US" sz="2000" spc="-4" dirty="0" smtClean="0">
                <a:cs typeface="Leelawadee UI"/>
              </a:rPr>
              <a:t>n</a:t>
            </a:r>
            <a:r>
              <a:rPr lang="en-US" sz="2000" spc="0" dirty="0" smtClean="0">
                <a:cs typeface="Leelawadee UI"/>
              </a:rPr>
              <a:t>d </a:t>
            </a:r>
            <a:r>
              <a:rPr lang="en-US" sz="2000" spc="-19" dirty="0" smtClean="0">
                <a:cs typeface="Leelawadee UI"/>
              </a:rPr>
              <a:t>t</a:t>
            </a:r>
            <a:r>
              <a:rPr lang="en-US" sz="2000" spc="0" dirty="0" smtClean="0">
                <a:cs typeface="Leelawadee UI"/>
              </a:rPr>
              <a:t>o</a:t>
            </a:r>
            <a:r>
              <a:rPr lang="en-US" sz="2000" spc="19" dirty="0" smtClean="0">
                <a:cs typeface="Leelawadee UI"/>
              </a:rPr>
              <a:t> </a:t>
            </a:r>
            <a:r>
              <a:rPr lang="en-US" sz="2000" spc="0" dirty="0" smtClean="0">
                <a:cs typeface="Leelawadee UI"/>
              </a:rPr>
              <a:t>the sho</a:t>
            </a:r>
            <a:r>
              <a:rPr lang="en-US" sz="2000" spc="-4" dirty="0" smtClean="0">
                <a:cs typeface="Leelawadee UI"/>
              </a:rPr>
              <a:t>c</a:t>
            </a:r>
            <a:r>
              <a:rPr lang="en-US" sz="2000" spc="0" dirty="0" smtClean="0">
                <a:cs typeface="Leelawadee UI"/>
              </a:rPr>
              <a:t>k</a:t>
            </a:r>
            <a:r>
              <a:rPr lang="en-US" sz="2000" spc="9" dirty="0" smtClean="0">
                <a:cs typeface="Leelawadee UI"/>
              </a:rPr>
              <a:t> </a:t>
            </a:r>
            <a:r>
              <a:rPr lang="en-US" sz="2000" spc="-50" dirty="0" smtClean="0">
                <a:cs typeface="Leelawadee UI"/>
              </a:rPr>
              <a:t>o</a:t>
            </a:r>
            <a:r>
              <a:rPr lang="en-US" sz="2000" spc="0" dirty="0" smtClean="0">
                <a:cs typeface="Leelawadee UI"/>
              </a:rPr>
              <a:t>f</a:t>
            </a:r>
            <a:r>
              <a:rPr lang="en-US" sz="2000" spc="19" dirty="0" smtClean="0">
                <a:cs typeface="Leelawadee UI"/>
              </a:rPr>
              <a:t> </a:t>
            </a:r>
            <a:r>
              <a:rPr lang="en-US" sz="2000" spc="0" dirty="0" smtClean="0">
                <a:cs typeface="Leelawadee UI"/>
              </a:rPr>
              <a:t>disas</a:t>
            </a:r>
            <a:r>
              <a:rPr lang="en-US" sz="2000" spc="-19" dirty="0" smtClean="0">
                <a:cs typeface="Leelawadee UI"/>
              </a:rPr>
              <a:t>t</a:t>
            </a:r>
            <a:r>
              <a:rPr lang="en-US" sz="2000" spc="0" dirty="0" smtClean="0">
                <a:cs typeface="Leelawadee UI"/>
              </a:rPr>
              <a:t>e</a:t>
            </a:r>
            <a:r>
              <a:rPr lang="en-US" sz="2000" spc="19" dirty="0" smtClean="0">
                <a:cs typeface="Leelawadee UI"/>
              </a:rPr>
              <a:t>r</a:t>
            </a:r>
            <a:r>
              <a:rPr lang="en-US" sz="2000" spc="0" dirty="0" smtClean="0">
                <a:cs typeface="Leelawadee UI"/>
              </a:rPr>
              <a:t>s</a:t>
            </a:r>
            <a:r>
              <a:rPr lang="id-ID" sz="2000" spc="0" dirty="0" smtClean="0">
                <a:cs typeface="Leelawadee UI"/>
              </a:rPr>
              <a:t> </a:t>
            </a:r>
            <a:r>
              <a:rPr lang="en-US" sz="2000" spc="0" dirty="0" smtClean="0">
                <a:cs typeface="Leelawadee UI"/>
              </a:rPr>
              <a:t>wh</a:t>
            </a:r>
            <a:r>
              <a:rPr lang="en-US" sz="2000" spc="-9" dirty="0" smtClean="0">
                <a:cs typeface="Leelawadee UI"/>
              </a:rPr>
              <a:t>i</a:t>
            </a:r>
            <a:r>
              <a:rPr lang="en-US" sz="2000" spc="0" dirty="0" smtClean="0">
                <a:cs typeface="Leelawadee UI"/>
              </a:rPr>
              <a:t>le maintaining</a:t>
            </a:r>
            <a:r>
              <a:rPr lang="en-US" sz="2000" spc="54" dirty="0" smtClean="0">
                <a:cs typeface="Leelawadee UI"/>
              </a:rPr>
              <a:t> </a:t>
            </a:r>
            <a:r>
              <a:rPr lang="en-US" sz="2000" spc="0" dirty="0" smtClean="0">
                <a:cs typeface="Leelawadee UI"/>
              </a:rPr>
              <a:t>its c</a:t>
            </a:r>
            <a:r>
              <a:rPr lang="en-US" sz="2000" spc="4" dirty="0" smtClean="0">
                <a:cs typeface="Leelawadee UI"/>
              </a:rPr>
              <a:t>r</a:t>
            </a:r>
            <a:r>
              <a:rPr lang="en-US" sz="2000" spc="0" dirty="0" smtClean="0">
                <a:cs typeface="Leelawadee UI"/>
              </a:rPr>
              <a:t>iti</a:t>
            </a:r>
            <a:r>
              <a:rPr lang="en-US" sz="2000" spc="-9" dirty="0" smtClean="0">
                <a:cs typeface="Leelawadee UI"/>
              </a:rPr>
              <a:t>c</a:t>
            </a:r>
            <a:r>
              <a:rPr lang="en-US" sz="2000" spc="0" dirty="0" smtClean="0">
                <a:cs typeface="Leelawadee UI"/>
              </a:rPr>
              <a:t>al</a:t>
            </a:r>
            <a:r>
              <a:rPr lang="en-US" sz="2000" spc="59" dirty="0" smtClean="0">
                <a:cs typeface="Leelawadee UI"/>
              </a:rPr>
              <a:t> </a:t>
            </a:r>
            <a:r>
              <a:rPr lang="en-US" sz="2000" spc="0" dirty="0" smtClean="0">
                <a:cs typeface="Leelawadee UI"/>
              </a:rPr>
              <a:t>h</a:t>
            </a:r>
            <a:r>
              <a:rPr lang="en-US" sz="2000" spc="4" dirty="0" smtClean="0">
                <a:cs typeface="Leelawadee UI"/>
              </a:rPr>
              <a:t>e</a:t>
            </a:r>
            <a:r>
              <a:rPr lang="en-US" sz="2000" spc="0" dirty="0" smtClean="0">
                <a:cs typeface="Leelawadee UI"/>
              </a:rPr>
              <a:t>alth ca</a:t>
            </a:r>
            <a:r>
              <a:rPr lang="en-US" sz="2000" spc="-34" dirty="0" smtClean="0">
                <a:cs typeface="Leelawadee UI"/>
              </a:rPr>
              <a:t>r</a:t>
            </a:r>
            <a:r>
              <a:rPr lang="en-US" sz="2000" spc="0" dirty="0" smtClean="0">
                <a:cs typeface="Leelawadee UI"/>
              </a:rPr>
              <a:t>e </a:t>
            </a:r>
            <a:r>
              <a:rPr lang="en-US" sz="2000" spc="4" dirty="0" smtClean="0">
                <a:cs typeface="Leelawadee UI"/>
              </a:rPr>
              <a:t>f</a:t>
            </a:r>
            <a:r>
              <a:rPr lang="en-US" sz="2000" spc="0" dirty="0" smtClean="0">
                <a:cs typeface="Leelawadee UI"/>
              </a:rPr>
              <a:t>u</a:t>
            </a:r>
            <a:r>
              <a:rPr lang="en-US" sz="2000" spc="-4" dirty="0" smtClean="0">
                <a:cs typeface="Leelawadee UI"/>
              </a:rPr>
              <a:t>n</a:t>
            </a:r>
            <a:r>
              <a:rPr lang="en-US" sz="2000" spc="0" dirty="0" smtClean="0">
                <a:cs typeface="Leelawadee UI"/>
              </a:rPr>
              <a:t>ct</a:t>
            </a:r>
            <a:r>
              <a:rPr lang="en-US" sz="2000" spc="-9" dirty="0" smtClean="0">
                <a:cs typeface="Leelawadee UI"/>
              </a:rPr>
              <a:t>i</a:t>
            </a:r>
            <a:r>
              <a:rPr lang="en-US" sz="2000" spc="0" dirty="0" smtClean="0">
                <a:cs typeface="Leelawadee UI"/>
              </a:rPr>
              <a:t>o</a:t>
            </a:r>
            <a:r>
              <a:rPr lang="en-US" sz="2000" spc="-4" dirty="0" smtClean="0">
                <a:cs typeface="Leelawadee UI"/>
              </a:rPr>
              <a:t>n</a:t>
            </a:r>
            <a:r>
              <a:rPr lang="en-US" sz="2000" spc="0" dirty="0" smtClean="0">
                <a:cs typeface="Leelawadee UI"/>
              </a:rPr>
              <a:t>s,</a:t>
            </a:r>
            <a:r>
              <a:rPr lang="en-US" sz="2000" spc="44" dirty="0" smtClean="0">
                <a:cs typeface="Leelawadee UI"/>
              </a:rPr>
              <a:t> </a:t>
            </a:r>
            <a:r>
              <a:rPr lang="en-US" sz="2000" spc="0" dirty="0" smtClean="0">
                <a:cs typeface="Leelawadee UI"/>
              </a:rPr>
              <a:t>and then</a:t>
            </a:r>
            <a:r>
              <a:rPr lang="id-ID" sz="2000" spc="0" dirty="0" smtClean="0">
                <a:cs typeface="Leelawadee UI"/>
              </a:rPr>
              <a:t> recover to its original state</a:t>
            </a:r>
            <a:r>
              <a:rPr lang="id-ID" sz="2000" dirty="0" smtClean="0">
                <a:cs typeface="Leelawadee UI"/>
              </a:rPr>
              <a:t> or </a:t>
            </a:r>
            <a:r>
              <a:rPr lang="en-US" sz="2000" spc="0" dirty="0" smtClean="0">
                <a:cs typeface="Leelawadee UI"/>
              </a:rPr>
              <a:t>ada</a:t>
            </a:r>
            <a:r>
              <a:rPr lang="en-US" sz="2000" spc="9" dirty="0" smtClean="0">
                <a:cs typeface="Leelawadee UI"/>
              </a:rPr>
              <a:t>p</a:t>
            </a:r>
            <a:r>
              <a:rPr lang="en-US" sz="2000" spc="0" dirty="0" smtClean="0">
                <a:cs typeface="Leelawadee UI"/>
              </a:rPr>
              <a:t>t </a:t>
            </a:r>
            <a:r>
              <a:rPr lang="en-US" sz="2000" spc="-29" dirty="0" smtClean="0">
                <a:cs typeface="Leelawadee UI"/>
              </a:rPr>
              <a:t>t</a:t>
            </a:r>
            <a:r>
              <a:rPr lang="en-US" sz="2000" spc="0" dirty="0" smtClean="0">
                <a:cs typeface="Leelawadee UI"/>
              </a:rPr>
              <a:t>o</a:t>
            </a:r>
            <a:r>
              <a:rPr lang="en-US" sz="2000" spc="25" dirty="0" smtClean="0">
                <a:cs typeface="Leelawadee UI"/>
              </a:rPr>
              <a:t> </a:t>
            </a:r>
            <a:r>
              <a:rPr lang="en-US" sz="2000" spc="0" dirty="0" smtClean="0">
                <a:cs typeface="Leelawadee UI"/>
              </a:rPr>
              <a:t>a new</a:t>
            </a:r>
            <a:r>
              <a:rPr lang="en-US" sz="2000" spc="9" dirty="0" smtClean="0">
                <a:cs typeface="Leelawadee UI"/>
              </a:rPr>
              <a:t> </a:t>
            </a:r>
            <a:r>
              <a:rPr lang="en-US" sz="2000" spc="0" dirty="0" smtClean="0">
                <a:cs typeface="Leelawadee UI"/>
              </a:rPr>
              <a:t>one</a:t>
            </a:r>
            <a:r>
              <a:rPr lang="en-US" sz="2000" spc="-114" dirty="0" smtClean="0">
                <a:cs typeface="Leelawadee UI"/>
              </a:rPr>
              <a:t>’</a:t>
            </a:r>
            <a:r>
              <a:rPr lang="en-US" sz="2000" spc="0" dirty="0" smtClean="0">
                <a:cs typeface="Leelawadee UI"/>
              </a:rPr>
              <a:t>.</a:t>
            </a:r>
            <a:endParaRPr lang="id-ID" sz="2000" spc="0" dirty="0" smtClean="0">
              <a:cs typeface="Leelawadee UI"/>
            </a:endParaRPr>
          </a:p>
          <a:p>
            <a:pPr marL="21234" algn="r">
              <a:spcBef>
                <a:spcPts val="153"/>
              </a:spcBef>
            </a:pPr>
            <a:r>
              <a:rPr lang="id-ID" sz="2000" spc="-4" baseline="1002" dirty="0" smtClean="0">
                <a:solidFill>
                  <a:schemeClr val="bg1"/>
                </a:solidFill>
                <a:latin typeface="Leelawadee UI"/>
                <a:cs typeface="Leelawadee UI"/>
              </a:rPr>
              <a:t>(</a:t>
            </a:r>
            <a:r>
              <a:rPr lang="id-ID" sz="2000" spc="0" baseline="1002" dirty="0" smtClean="0">
                <a:solidFill>
                  <a:schemeClr val="bg1"/>
                </a:solidFill>
                <a:latin typeface="Leelawadee UI"/>
                <a:cs typeface="Leelawadee UI"/>
              </a:rPr>
              <a:t>Zhong</a:t>
            </a:r>
            <a:r>
              <a:rPr lang="id-ID" sz="2000" spc="37" baseline="1002" dirty="0" smtClean="0">
                <a:solidFill>
                  <a:schemeClr val="bg1"/>
                </a:solidFill>
                <a:latin typeface="Leelawadee UI"/>
                <a:cs typeface="Leelawadee UI"/>
              </a:rPr>
              <a:t> </a:t>
            </a:r>
            <a:r>
              <a:rPr lang="id-ID" sz="2000" spc="0" baseline="1002" dirty="0" smtClean="0">
                <a:solidFill>
                  <a:schemeClr val="bg1"/>
                </a:solidFill>
                <a:latin typeface="Leelawadee UI"/>
                <a:cs typeface="Leelawadee UI"/>
              </a:rPr>
              <a:t>et</a:t>
            </a:r>
            <a:r>
              <a:rPr lang="id-ID" sz="2000" spc="-115" baseline="1002" dirty="0" smtClean="0">
                <a:solidFill>
                  <a:schemeClr val="bg1"/>
                </a:solidFill>
                <a:latin typeface="Leelawadee UI"/>
                <a:cs typeface="Leelawadee UI"/>
              </a:rPr>
              <a:t> </a:t>
            </a:r>
            <a:r>
              <a:rPr lang="id-ID" sz="2000" spc="0" baseline="1002" dirty="0" smtClean="0">
                <a:solidFill>
                  <a:schemeClr val="bg1"/>
                </a:solidFill>
                <a:latin typeface="Leelawadee UI"/>
                <a:cs typeface="Leelawadee UI"/>
              </a:rPr>
              <a:t>al.</a:t>
            </a:r>
            <a:r>
              <a:rPr lang="id-ID" sz="2000" spc="-106" baseline="1002" dirty="0" smtClean="0">
                <a:solidFill>
                  <a:schemeClr val="bg1"/>
                </a:solidFill>
                <a:latin typeface="Leelawadee UI"/>
                <a:cs typeface="Leelawadee UI"/>
              </a:rPr>
              <a:t> </a:t>
            </a:r>
            <a:r>
              <a:rPr lang="id-ID" sz="2000" spc="0" baseline="1002" dirty="0" smtClean="0">
                <a:solidFill>
                  <a:schemeClr val="bg1"/>
                </a:solidFill>
                <a:latin typeface="Leelawadee UI"/>
                <a:cs typeface="Leelawadee UI"/>
              </a:rPr>
              <a:t>20</a:t>
            </a:r>
            <a:r>
              <a:rPr lang="id-ID" sz="2000" spc="4" baseline="1002" dirty="0" smtClean="0">
                <a:solidFill>
                  <a:schemeClr val="bg1"/>
                </a:solidFill>
                <a:latin typeface="Leelawadee UI"/>
                <a:cs typeface="Leelawadee UI"/>
              </a:rPr>
              <a:t>1</a:t>
            </a:r>
            <a:r>
              <a:rPr lang="id-ID" sz="2000" spc="0" baseline="1002" dirty="0" smtClean="0">
                <a:solidFill>
                  <a:schemeClr val="bg1"/>
                </a:solidFill>
                <a:latin typeface="Leelawadee UI"/>
                <a:cs typeface="Leelawadee UI"/>
              </a:rPr>
              <a:t>3a)</a:t>
            </a:r>
            <a:endParaRPr lang="en-US" sz="2000" dirty="0" smtClean="0">
              <a:solidFill>
                <a:schemeClr val="bg1"/>
              </a:solidFill>
              <a:cs typeface="Leelawadee UI"/>
            </a:endParaRPr>
          </a:p>
          <a:p>
            <a:pPr marR="438933" algn="just"/>
            <a:endParaRPr lang="en-US" sz="2000" dirty="0">
              <a:cs typeface="Leelawadee U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89467" y="2524170"/>
            <a:ext cx="3515578" cy="2357608"/>
            <a:chOff x="189467" y="2524170"/>
            <a:chExt cx="3515578" cy="2357608"/>
          </a:xfrm>
        </p:grpSpPr>
        <p:sp>
          <p:nvSpPr>
            <p:cNvPr id="3" name="Rectangle 2"/>
            <p:cNvSpPr/>
            <p:nvPr/>
          </p:nvSpPr>
          <p:spPr>
            <a:xfrm>
              <a:off x="350604" y="2524170"/>
              <a:ext cx="1389866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d-ID" sz="4000" b="1" cap="none" spc="0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resist</a:t>
              </a:r>
              <a:endParaRPr lang="en-US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740470" y="2833738"/>
              <a:ext cx="1740470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d-ID" sz="4000" b="1" cap="none" spc="0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absorb</a:t>
              </a:r>
              <a:endParaRPr lang="en-US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719644" y="3181350"/>
              <a:ext cx="2041652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d-ID" sz="4000" b="1" cap="none" spc="0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respond</a:t>
              </a:r>
              <a:endParaRPr lang="en-US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89467" y="3716539"/>
              <a:ext cx="2207735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d-ID" sz="4000" b="1" cap="none" spc="0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maintain</a:t>
              </a:r>
              <a:endParaRPr lang="en-US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817547" y="4173892"/>
              <a:ext cx="188749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d-ID" sz="4000" b="1" cap="none" spc="0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recover</a:t>
              </a:r>
              <a:endParaRPr lang="en-US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>
          <a:xfrm>
            <a:off x="4216106" y="205979"/>
            <a:ext cx="4470693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2800" dirty="0" smtClean="0">
                <a:solidFill>
                  <a:schemeClr val="tx2"/>
                </a:solidFill>
              </a:rPr>
              <a:t>“Rumah Sakit Aman Bencana”</a:t>
            </a: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4216106" y="1200151"/>
            <a:ext cx="4470693" cy="33944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5763" indent="-385763">
              <a:buFont typeface="+mj-lt"/>
              <a:buAutoNum type="arabicPeriod"/>
              <a:defRPr/>
            </a:pPr>
            <a:r>
              <a:rPr lang="id-ID" sz="2000" dirty="0" smtClean="0"/>
              <a:t>Mampu mengelola potensi bencana</a:t>
            </a:r>
          </a:p>
          <a:p>
            <a:pPr marL="385763" indent="-385763">
              <a:buFont typeface="+mj-lt"/>
              <a:buAutoNum type="arabicPeriod"/>
              <a:defRPr/>
            </a:pPr>
            <a:r>
              <a:rPr lang="id-ID" sz="2000" dirty="0" smtClean="0"/>
              <a:t>Tidak rusak bila ada kejadian</a:t>
            </a:r>
          </a:p>
          <a:p>
            <a:pPr marL="385763" indent="-385763">
              <a:buFont typeface="+mj-lt"/>
              <a:buAutoNum type="arabicPeriod"/>
              <a:defRPr/>
            </a:pPr>
            <a:r>
              <a:rPr lang="id-ID" sz="2000" dirty="0" smtClean="0"/>
              <a:t>Bila rusak, tidak mengganggu fungsi;                           Bila terjadi gangguan fungsi, segera pulih.</a:t>
            </a:r>
          </a:p>
          <a:p>
            <a:pPr marL="0" indent="0" algn="r">
              <a:buFont typeface="Arial" pitchFamily="34" charset="0"/>
              <a:buNone/>
              <a:defRPr/>
            </a:pPr>
            <a:endParaRPr lang="id-ID" sz="2000" dirty="0" smtClean="0"/>
          </a:p>
          <a:p>
            <a:pPr marL="0" indent="0" algn="r">
              <a:buFont typeface="Arial" pitchFamily="34" charset="0"/>
              <a:buNone/>
              <a:defRPr/>
            </a:pPr>
            <a:endParaRPr lang="id-ID" sz="2000" dirty="0"/>
          </a:p>
          <a:p>
            <a:pPr marL="0" indent="0" algn="r">
              <a:buFont typeface="Arial" pitchFamily="34" charset="0"/>
              <a:buNone/>
              <a:defRPr/>
            </a:pPr>
            <a:endParaRPr lang="id-ID" sz="2000" dirty="0" smtClean="0"/>
          </a:p>
          <a:p>
            <a:pPr marL="0" indent="0" algn="r">
              <a:buFont typeface="Arial" pitchFamily="34" charset="0"/>
              <a:buNone/>
              <a:defRPr/>
            </a:pPr>
            <a:endParaRPr lang="id-ID" sz="2000" dirty="0"/>
          </a:p>
          <a:p>
            <a:pPr marL="0" indent="0" algn="r">
              <a:buFont typeface="Arial" pitchFamily="34" charset="0"/>
              <a:buNone/>
              <a:defRPr/>
            </a:pPr>
            <a:r>
              <a:rPr lang="id-ID" sz="2000" dirty="0" smtClean="0"/>
              <a:t>(Standar RSAB Muh, 2016)</a:t>
            </a:r>
          </a:p>
          <a:p>
            <a:pPr marL="385763" indent="-385763">
              <a:buFont typeface="+mj-lt"/>
              <a:buAutoNum type="arabicPeriod"/>
              <a:defRPr/>
            </a:pPr>
            <a:endParaRPr lang="id-ID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245428" y="2930978"/>
            <a:ext cx="4343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id-ID" sz="2000" dirty="0"/>
              <a:t>Mampu bekerjasama dengan semua pihak dalam penanggulangan bencana (termasuk mengirimkan Tim Medis Bencana)</a:t>
            </a:r>
            <a:br>
              <a:rPr lang="id-ID" sz="2000" dirty="0"/>
            </a:br>
            <a:endParaRPr lang="id-ID" sz="2000" dirty="0"/>
          </a:p>
          <a:p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12077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Content Placeholder 2"/>
          <p:cNvSpPr>
            <a:spLocks noGrp="1"/>
          </p:cNvSpPr>
          <p:nvPr>
            <p:ph idx="1"/>
          </p:nvPr>
        </p:nvSpPr>
        <p:spPr>
          <a:xfrm>
            <a:off x="1385888" y="1762125"/>
            <a:ext cx="8229600" cy="1749029"/>
          </a:xfrm>
        </p:spPr>
        <p:txBody>
          <a:bodyPr/>
          <a:lstStyle/>
          <a:p>
            <a:pPr marL="0" indent="0">
              <a:buNone/>
            </a:pPr>
            <a:r>
              <a:rPr lang="id-ID" sz="11250">
                <a:solidFill>
                  <a:srgbClr val="EE0000"/>
                </a:solidFill>
              </a:rPr>
              <a:t>Standar</a:t>
            </a:r>
          </a:p>
        </p:txBody>
      </p:sp>
      <p:sp>
        <p:nvSpPr>
          <p:cNvPr id="89092" name="TextBox 3"/>
          <p:cNvSpPr txBox="1">
            <a:spLocks noChangeArrowheads="1"/>
          </p:cNvSpPr>
          <p:nvPr/>
        </p:nvSpPr>
        <p:spPr bwMode="auto">
          <a:xfrm>
            <a:off x="3715941" y="3505200"/>
            <a:ext cx="469939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d-ID" sz="7200">
                <a:solidFill>
                  <a:srgbClr val="9B85B5"/>
                </a:solidFill>
                <a:latin typeface="Arial" panose="020B0604020202020204" pitchFamily="34" charset="0"/>
              </a:rPr>
              <a:t>Parameter</a:t>
            </a:r>
            <a:endParaRPr lang="id-ID" sz="1350">
              <a:solidFill>
                <a:srgbClr val="9B85B5"/>
              </a:solidFill>
              <a:latin typeface="Arial" panose="020B0604020202020204" pitchFamily="34" charset="0"/>
            </a:endParaRPr>
          </a:p>
        </p:txBody>
      </p:sp>
      <p:sp>
        <p:nvSpPr>
          <p:cNvPr id="89093" name="TextBox 5"/>
          <p:cNvSpPr txBox="1">
            <a:spLocks noChangeArrowheads="1"/>
          </p:cNvSpPr>
          <p:nvPr/>
        </p:nvSpPr>
        <p:spPr bwMode="auto">
          <a:xfrm>
            <a:off x="144066" y="1183482"/>
            <a:ext cx="1025128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d-ID" sz="22500">
                <a:solidFill>
                  <a:srgbClr val="C00000"/>
                </a:solidFill>
                <a:latin typeface="Arial" panose="020B0604020202020204" pitchFamily="34" charset="0"/>
              </a:rPr>
              <a:t>4</a:t>
            </a:r>
            <a:endParaRPr lang="id-ID" sz="225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9094" name="TextBox 7"/>
          <p:cNvSpPr txBox="1">
            <a:spLocks noChangeArrowheads="1"/>
          </p:cNvSpPr>
          <p:nvPr/>
        </p:nvSpPr>
        <p:spPr bwMode="auto">
          <a:xfrm>
            <a:off x="2515791" y="3112294"/>
            <a:ext cx="1949053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d-ID" sz="10500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11</a:t>
            </a:r>
            <a:endParaRPr lang="id-ID" sz="105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9095" name="Chart 7"/>
          <p:cNvGraphicFramePr>
            <a:graphicFrameLocks/>
          </p:cNvGraphicFramePr>
          <p:nvPr/>
        </p:nvGraphicFramePr>
        <p:xfrm>
          <a:off x="4950619" y="205979"/>
          <a:ext cx="5150644" cy="3421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3" name="Chart" r:id="rId3" imgW="8498561" imgH="5712447" progId="Excel.Chart.8">
                  <p:embed/>
                </p:oleObj>
              </mc:Choice>
              <mc:Fallback>
                <p:oleObj name="Chart" r:id="rId3" imgW="8498561" imgH="5712447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0619" y="205979"/>
                        <a:ext cx="5150644" cy="34218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551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asil gambar untuk muhammadiyah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8" y="627460"/>
            <a:ext cx="459105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5" name="TextBox 3"/>
          <p:cNvSpPr txBox="1">
            <a:spLocks noChangeArrowheads="1"/>
          </p:cNvSpPr>
          <p:nvPr/>
        </p:nvSpPr>
        <p:spPr bwMode="auto">
          <a:xfrm>
            <a:off x="526257" y="40481"/>
            <a:ext cx="828556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d-ID" sz="2100" b="1">
                <a:solidFill>
                  <a:srgbClr val="FFC000"/>
                </a:solidFill>
                <a:latin typeface="Arial" panose="020B0604020202020204" pitchFamily="34" charset="0"/>
              </a:rPr>
              <a:t>4 Standar, 11 Parameter </a:t>
            </a:r>
            <a:r>
              <a:rPr lang="id-ID" sz="2100" b="1">
                <a:solidFill>
                  <a:srgbClr val="FF0000"/>
                </a:solidFill>
                <a:latin typeface="Arial" panose="020B0604020202020204" pitchFamily="34" charset="0"/>
              </a:rPr>
              <a:t>Rumah Sakit Aman Bencana 2016</a:t>
            </a:r>
          </a:p>
        </p:txBody>
      </p:sp>
      <p:graphicFrame>
        <p:nvGraphicFramePr>
          <p:cNvPr id="90116" name="Chart 7"/>
          <p:cNvGraphicFramePr>
            <a:graphicFrameLocks/>
          </p:cNvGraphicFramePr>
          <p:nvPr/>
        </p:nvGraphicFramePr>
        <p:xfrm>
          <a:off x="1822847" y="804862"/>
          <a:ext cx="6366272" cy="428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0" name="Chart" r:id="rId4" imgW="8498561" imgH="5712447" progId="Excel.Chart.8">
                  <p:embed/>
                </p:oleObj>
              </mc:Choice>
              <mc:Fallback>
                <p:oleObj name="Chart" r:id="rId4" imgW="8498561" imgH="5712447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2847" y="804862"/>
                        <a:ext cx="6366272" cy="428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6644878" y="653654"/>
            <a:ext cx="2499122" cy="21700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1350" b="1" dirty="0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Para</a:t>
            </a:r>
            <a:r>
              <a:rPr lang="id-ID" sz="1350" b="1" dirty="0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meter 1 </a:t>
            </a:r>
            <a:r>
              <a:rPr lang="id-ID" sz="1350" b="1" dirty="0">
                <a:solidFill>
                  <a:srgbClr val="1F497D">
                    <a:lumMod val="60000"/>
                    <a:lumOff val="40000"/>
                  </a:srgb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id-ID" sz="1350" b="1" dirty="0">
                <a:ea typeface="Times New Roman" panose="02020603050405020304" pitchFamily="18" charset="0"/>
                <a:cs typeface="Calibri" panose="020F0502020204030204" pitchFamily="34" charset="0"/>
              </a:rPr>
              <a:t>Memiliki sistem manajemen rumah sakit yang mampu bekerja dalam situasi bencana</a:t>
            </a:r>
            <a:endParaRPr lang="id-ID" sz="1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id-ID" sz="1350" b="1" dirty="0">
                <a:ea typeface="Times New Roman" panose="02020603050405020304" pitchFamily="18" charset="0"/>
                <a:cs typeface="Calibri" panose="020F0502020204030204" pitchFamily="34" charset="0"/>
              </a:rPr>
              <a:t>Parameter 2 : Memiliki</a:t>
            </a:r>
            <a:r>
              <a:rPr lang="id-ID" sz="1350" b="1" dirty="0">
                <a:solidFill>
                  <a:srgbClr val="1F497D">
                    <a:lumMod val="60000"/>
                    <a:lumOff val="40000"/>
                  </a:srgb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d-ID" sz="1350" b="1" dirty="0">
                <a:ea typeface="Times New Roman" panose="02020603050405020304" pitchFamily="18" charset="0"/>
                <a:cs typeface="Calibri" panose="020F0502020204030204" pitchFamily="34" charset="0"/>
              </a:rPr>
              <a:t>Buku Dokumen Rencana Penanggulangan Bencana Rumah Sakit, Rencana Strategis dan Asuransi</a:t>
            </a:r>
            <a:endParaRPr lang="id-ID" sz="1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44878" y="2995613"/>
            <a:ext cx="2499122" cy="17254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id-ID" sz="1350" b="1" dirty="0">
                <a:solidFill>
                  <a:srgbClr val="FF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Parameter  3</a:t>
            </a:r>
            <a:r>
              <a:rPr lang="id-ID" sz="1350" b="1" dirty="0">
                <a:solidFill>
                  <a:srgbClr val="C0504D">
                    <a:lumMod val="75000"/>
                  </a:srgb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: Memiliki sumber daya yang terlatih dalam bidang kebencanaan </a:t>
            </a:r>
            <a:endParaRPr lang="id-ID" sz="1200" dirty="0">
              <a:solidFill>
                <a:srgbClr val="C0504D">
                  <a:lumMod val="75000"/>
                </a:srgb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id-ID" sz="1350" b="1" dirty="0">
                <a:solidFill>
                  <a:srgbClr val="FF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Parameter 4</a:t>
            </a:r>
            <a:r>
              <a:rPr lang="id-ID" sz="1350" b="1" dirty="0">
                <a:solidFill>
                  <a:srgbClr val="C0504D">
                    <a:lumMod val="75000"/>
                  </a:srgb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: Memiliki sistem pengembangan sumber daya manusia dibidang kebencanaan</a:t>
            </a:r>
            <a:endParaRPr lang="id-ID" sz="1200" dirty="0">
              <a:solidFill>
                <a:srgbClr val="C0504D">
                  <a:lumMod val="75000"/>
                </a:srgb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119" name="Rectangle 10"/>
          <p:cNvSpPr>
            <a:spLocks noChangeArrowheads="1"/>
          </p:cNvSpPr>
          <p:nvPr/>
        </p:nvSpPr>
        <p:spPr bwMode="auto">
          <a:xfrm>
            <a:off x="-179785" y="406540"/>
            <a:ext cx="3383757" cy="254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id-ID" sz="1350" b="1" dirty="0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Parameter 5</a:t>
            </a:r>
            <a:r>
              <a:rPr lang="id-ID" sz="1350" b="1" dirty="0">
                <a:solidFill>
                  <a:srgbClr val="7030A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: </a:t>
            </a:r>
            <a:r>
              <a:rPr lang="id-ID" sz="1350" b="1" dirty="0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Memiliki struktur bangunan yang aman dari risiko kejadian bahaya/bencana.</a:t>
            </a:r>
            <a:endParaRPr lang="id-ID" sz="1200" dirty="0">
              <a:solidFill>
                <a:schemeClr val="accent4">
                  <a:lumMod val="75000"/>
                </a:schemeClr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id-ID" sz="1350" b="1" dirty="0">
                <a:solidFill>
                  <a:schemeClr val="accent4">
                    <a:lumMod val="5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Parameter 6 </a:t>
            </a:r>
            <a:r>
              <a:rPr lang="id-ID" sz="1350" b="1" dirty="0">
                <a:solidFill>
                  <a:srgbClr val="7030A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: Memiliki mekanisme atau prosedur perlindungan terhadap fasilitas kesehatan dan alat-alat kesehatan</a:t>
            </a:r>
            <a:endParaRPr lang="id-ID" sz="1200" dirty="0">
              <a:solidFill>
                <a:srgbClr val="7030A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id-ID" sz="1350" b="1" dirty="0">
                <a:solidFill>
                  <a:schemeClr val="accent4">
                    <a:lumMod val="5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Parameter 7 </a:t>
            </a:r>
            <a:r>
              <a:rPr lang="id-ID" sz="1350" b="1" dirty="0">
                <a:solidFill>
                  <a:srgbClr val="7030A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: Kapasitas cadangan</a:t>
            </a:r>
            <a:endParaRPr lang="id-ID" sz="1200" dirty="0">
              <a:solidFill>
                <a:srgbClr val="7030A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id-ID" sz="1350" b="1" dirty="0">
                <a:solidFill>
                  <a:schemeClr val="accent4">
                    <a:lumMod val="5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Parameter 8 </a:t>
            </a:r>
            <a:r>
              <a:rPr lang="id-ID" sz="1350" b="1" dirty="0">
                <a:solidFill>
                  <a:srgbClr val="7030A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: Infrastruktur penanganan bencana</a:t>
            </a:r>
            <a:endParaRPr lang="id-ID" sz="1200" dirty="0">
              <a:solidFill>
                <a:srgbClr val="7030A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90120" name="Rectangle 11"/>
          <p:cNvSpPr>
            <a:spLocks noChangeArrowheads="1"/>
          </p:cNvSpPr>
          <p:nvPr/>
        </p:nvSpPr>
        <p:spPr bwMode="auto">
          <a:xfrm>
            <a:off x="-179785" y="2800350"/>
            <a:ext cx="3575447" cy="245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id-ID" sz="135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Parameter 9</a:t>
            </a:r>
            <a:r>
              <a:rPr lang="id-ID" sz="1350" b="1" dirty="0">
                <a:solidFill>
                  <a:srgbClr val="00B05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: </a:t>
            </a:r>
            <a:r>
              <a:rPr lang="id-ID" sz="1350" b="1" dirty="0">
                <a:ea typeface="Times New Roman" panose="02020603050405020304" pitchFamily="18" charset="0"/>
                <a:cs typeface="Calibri" panose="020F0502020204030204" pitchFamily="34" charset="0"/>
              </a:rPr>
              <a:t>Rumah sakit melakukan pengembangan komunitas </a:t>
            </a:r>
            <a:endParaRPr lang="id-ID" sz="1200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id-ID" sz="135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Parameter 10 </a:t>
            </a:r>
            <a:r>
              <a:rPr lang="id-ID" sz="1350" b="1" dirty="0">
                <a:ea typeface="Times New Roman" panose="02020603050405020304" pitchFamily="18" charset="0"/>
                <a:cs typeface="Calibri" panose="020F0502020204030204" pitchFamily="34" charset="0"/>
              </a:rPr>
              <a:t>: Rumah sakit memiliki dokumen kerjasama dengan instansi-instansi daerah dimana rumah sakit berada</a:t>
            </a:r>
            <a:endParaRPr lang="id-ID" sz="1200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350" b="1" dirty="0" err="1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Paramete</a:t>
            </a:r>
            <a:r>
              <a:rPr lang="id-ID" sz="135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US" sz="135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1</a:t>
            </a:r>
            <a:r>
              <a:rPr lang="id-ID" sz="135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r>
              <a:rPr lang="en-US" sz="135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350" b="1" dirty="0">
                <a:solidFill>
                  <a:srgbClr val="00B05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:  </a:t>
            </a:r>
            <a:r>
              <a:rPr lang="en-US" sz="1350" b="1" dirty="0" err="1">
                <a:ea typeface="Times New Roman" panose="02020603050405020304" pitchFamily="18" charset="0"/>
                <a:cs typeface="Calibri" panose="020F0502020204030204" pitchFamily="34" charset="0"/>
              </a:rPr>
              <a:t>Aktif</a:t>
            </a:r>
            <a:r>
              <a:rPr lang="en-US" sz="1350" b="1" dirty="0"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350" b="1" dirty="0" err="1">
                <a:ea typeface="Times New Roman" panose="02020603050405020304" pitchFamily="18" charset="0"/>
                <a:cs typeface="Calibri" panose="020F0502020204030204" pitchFamily="34" charset="0"/>
              </a:rPr>
              <a:t>dalam</a:t>
            </a:r>
            <a:r>
              <a:rPr lang="en-US" sz="1350" b="1" dirty="0"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350" b="1" dirty="0" err="1">
                <a:ea typeface="Times New Roman" panose="02020603050405020304" pitchFamily="18" charset="0"/>
                <a:cs typeface="Calibri" panose="020F0502020204030204" pitchFamily="34" charset="0"/>
              </a:rPr>
              <a:t>pengembangan</a:t>
            </a:r>
            <a:r>
              <a:rPr lang="en-US" sz="1350" b="1" dirty="0"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350" b="1" dirty="0" err="1">
                <a:ea typeface="Times New Roman" panose="02020603050405020304" pitchFamily="18" charset="0"/>
                <a:cs typeface="Calibri" panose="020F0502020204030204" pitchFamily="34" charset="0"/>
              </a:rPr>
              <a:t>sistem</a:t>
            </a:r>
            <a:r>
              <a:rPr lang="en-US" sz="1350" b="1" dirty="0"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350" b="1" dirty="0" err="1">
                <a:ea typeface="Times New Roman" panose="02020603050405020304" pitchFamily="18" charset="0"/>
                <a:cs typeface="Calibri" panose="020F0502020204030204" pitchFamily="34" charset="0"/>
              </a:rPr>
              <a:t>penanggulangan</a:t>
            </a:r>
            <a:r>
              <a:rPr lang="en-US" sz="1350" b="1" dirty="0"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350" b="1" dirty="0" err="1">
                <a:ea typeface="Times New Roman" panose="02020603050405020304" pitchFamily="18" charset="0"/>
                <a:cs typeface="Calibri" panose="020F0502020204030204" pitchFamily="34" charset="0"/>
              </a:rPr>
              <a:t>bencana</a:t>
            </a:r>
            <a:r>
              <a:rPr lang="en-US" sz="1350" b="1" dirty="0">
                <a:ea typeface="Times New Roman" panose="02020603050405020304" pitchFamily="18" charset="0"/>
                <a:cs typeface="Calibri" panose="020F0502020204030204" pitchFamily="34" charset="0"/>
              </a:rPr>
              <a:t> di </a:t>
            </a:r>
            <a:r>
              <a:rPr lang="en-US" sz="1350" b="1" dirty="0" err="1">
                <a:ea typeface="Times New Roman" panose="02020603050405020304" pitchFamily="18" charset="0"/>
                <a:cs typeface="Calibri" panose="020F0502020204030204" pitchFamily="34" charset="0"/>
              </a:rPr>
              <a:t>kabupaten</a:t>
            </a:r>
            <a:r>
              <a:rPr lang="en-US" sz="1350" b="1" dirty="0"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350" b="1" dirty="0" err="1">
                <a:ea typeface="Times New Roman" panose="02020603050405020304" pitchFamily="18" charset="0"/>
                <a:cs typeface="Calibri" panose="020F0502020204030204" pitchFamily="34" charset="0"/>
              </a:rPr>
              <a:t>atau</a:t>
            </a:r>
            <a:r>
              <a:rPr lang="en-US" sz="1350" b="1" dirty="0"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350" b="1" dirty="0" err="1">
                <a:ea typeface="Times New Roman" panose="02020603050405020304" pitchFamily="18" charset="0"/>
                <a:cs typeface="Calibri" panose="020F0502020204030204" pitchFamily="34" charset="0"/>
              </a:rPr>
              <a:t>kota</a:t>
            </a:r>
            <a:r>
              <a:rPr lang="en-US" sz="1350" b="1" dirty="0"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350" b="1" dirty="0" err="1">
                <a:ea typeface="Times New Roman" panose="02020603050405020304" pitchFamily="18" charset="0"/>
                <a:cs typeface="Calibri" panose="020F0502020204030204" pitchFamily="34" charset="0"/>
              </a:rPr>
              <a:t>setempat</a:t>
            </a:r>
            <a:endParaRPr lang="id-ID" sz="1200" dirty="0"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90121" name="TextBox 12"/>
          <p:cNvSpPr txBox="1">
            <a:spLocks noChangeArrowheads="1"/>
          </p:cNvSpPr>
          <p:nvPr/>
        </p:nvSpPr>
        <p:spPr bwMode="auto">
          <a:xfrm>
            <a:off x="7772400" y="4787503"/>
            <a:ext cx="131959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d-ID" sz="1350" dirty="0" smtClean="0">
                <a:solidFill>
                  <a:prstClr val="black"/>
                </a:solidFill>
                <a:latin typeface="Arial" panose="020B0604020202020204" pitchFamily="34" charset="0"/>
              </a:rPr>
              <a:t>(MDMC</a:t>
            </a:r>
            <a:r>
              <a:rPr lang="id-ID" sz="1350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id-ID" sz="1350" dirty="0" smtClean="0">
                <a:solidFill>
                  <a:prstClr val="black"/>
                </a:solidFill>
                <a:latin typeface="Arial" panose="020B0604020202020204" pitchFamily="34" charset="0"/>
              </a:rPr>
              <a:t>2016)</a:t>
            </a:r>
            <a:endParaRPr lang="id-ID" sz="135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288951" y="455980"/>
            <a:ext cx="3622966" cy="4683418"/>
            <a:chOff x="3311234" y="21932"/>
            <a:chExt cx="3622966" cy="4683418"/>
          </a:xfrm>
        </p:grpSpPr>
        <p:grpSp>
          <p:nvGrpSpPr>
            <p:cNvPr id="2" name="Group 1"/>
            <p:cNvGrpSpPr/>
            <p:nvPr/>
          </p:nvGrpSpPr>
          <p:grpSpPr>
            <a:xfrm>
              <a:off x="3311234" y="21932"/>
              <a:ext cx="3504135" cy="4595192"/>
              <a:chOff x="3311234" y="21932"/>
              <a:chExt cx="3504135" cy="4595192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001" t="5103" r="14999"/>
              <a:stretch/>
            </p:blipFill>
            <p:spPr>
              <a:xfrm rot="5400000">
                <a:off x="2765706" y="567460"/>
                <a:ext cx="4595192" cy="3504135"/>
              </a:xfrm>
              <a:prstGeom prst="rect">
                <a:avLst/>
              </a:prstGeom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3352800" y="3333750"/>
                <a:ext cx="3419707" cy="400518"/>
              </a:xfrm>
              <a:prstGeom prst="rect">
                <a:avLst/>
              </a:prstGeom>
              <a:solidFill>
                <a:schemeClr val="accent1">
                  <a:alpha val="18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4415797" y="4336018"/>
              <a:ext cx="2518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dirty="0" smtClean="0">
                  <a:solidFill>
                    <a:srgbClr val="FFC000"/>
                  </a:solidFill>
                </a:rPr>
                <a:t>Djalali in Ciottone, 2016</a:t>
              </a:r>
              <a:endParaRPr lang="id-ID" dirty="0"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172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90119" grpId="0"/>
      <p:bldP spid="901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Tribute to</a:t>
            </a:r>
            <a:endParaRPr lang="id-ID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3571" y="1200150"/>
            <a:ext cx="6036857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05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2062163" cy="475059"/>
          </a:xfrm>
        </p:spPr>
        <p:txBody>
          <a:bodyPr/>
          <a:lstStyle/>
          <a:p>
            <a:r>
              <a:rPr lang="id-ID" sz="1800"/>
              <a:t>Level 1... 2...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997" y="951310"/>
            <a:ext cx="3305175" cy="339447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id-ID" sz="4950" dirty="0">
                <a:solidFill>
                  <a:srgbClr val="FF0000"/>
                </a:solidFill>
              </a:rPr>
              <a:t>Level 1</a:t>
            </a:r>
          </a:p>
          <a:p>
            <a:pPr>
              <a:defRPr/>
            </a:pPr>
            <a:r>
              <a:rPr lang="id-ID" sz="1800" dirty="0"/>
              <a:t>adalah Rumah Sakit yang </a:t>
            </a:r>
            <a:r>
              <a:rPr lang="id-ID" sz="1800" dirty="0">
                <a:solidFill>
                  <a:srgbClr val="EE0000"/>
                </a:solidFill>
              </a:rPr>
              <a:t>memiliki kamampuan dasar </a:t>
            </a:r>
            <a:r>
              <a:rPr lang="id-ID" sz="1800" dirty="0"/>
              <a:t>dalam </a:t>
            </a:r>
            <a:r>
              <a:rPr lang="id-ID" sz="1800" dirty="0">
                <a:solidFill>
                  <a:srgbClr val="EE0000"/>
                </a:solidFill>
              </a:rPr>
              <a:t>tanggap </a:t>
            </a:r>
            <a:r>
              <a:rPr lang="id-ID" sz="1800" dirty="0"/>
              <a:t>bencana. </a:t>
            </a:r>
          </a:p>
          <a:p>
            <a:pPr>
              <a:defRPr/>
            </a:pPr>
            <a:r>
              <a:rPr lang="id-ID" sz="1800" dirty="0"/>
              <a:t>Beberapa standar dan parameter di dalam RSAB level 1 serupa dengan yang ada dalam standar akreditasi rumah sakit dan standar K3 </a:t>
            </a:r>
            <a:r>
              <a:rPr lang="id-ID" sz="1800" dirty="0">
                <a:solidFill>
                  <a:srgbClr val="EE0000"/>
                </a:solidFill>
              </a:rPr>
              <a:t>dengan penambahan beberapa standar terkait kebencanaan</a:t>
            </a:r>
            <a:r>
              <a:rPr lang="id-ID" sz="1800" dirty="0"/>
              <a:t>.</a:t>
            </a:r>
          </a:p>
        </p:txBody>
      </p:sp>
      <p:sp>
        <p:nvSpPr>
          <p:cNvPr id="91140" name="Content Placeholder 2"/>
          <p:cNvSpPr txBox="1">
            <a:spLocks/>
          </p:cNvSpPr>
          <p:nvPr/>
        </p:nvSpPr>
        <p:spPr bwMode="auto">
          <a:xfrm>
            <a:off x="4429126" y="1063228"/>
            <a:ext cx="4061222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endParaRPr lang="id-ID" sz="2400">
              <a:solidFill>
                <a:prstClr val="black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323160" y="1200151"/>
          <a:ext cx="4382690" cy="35878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8977"/>
                <a:gridCol w="930046"/>
                <a:gridCol w="2923667"/>
              </a:tblGrid>
              <a:tr h="354677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Level 1</a:t>
                      </a:r>
                      <a:endParaRPr lang="id-ID" sz="8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800">
                          <a:effectLst/>
                        </a:rPr>
                        <a:t> </a:t>
                      </a:r>
                      <a:endParaRPr lang="id-ID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8" marR="50618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2690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800">
                          <a:effectLst/>
                        </a:rPr>
                        <a:t>Standar 1</a:t>
                      </a:r>
                      <a:endParaRPr lang="id-ID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8" marR="506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800">
                          <a:effectLst/>
                        </a:rPr>
                        <a:t>Parameter 1</a:t>
                      </a:r>
                      <a:endParaRPr lang="id-ID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8" marR="506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800">
                          <a:effectLst/>
                        </a:rPr>
                        <a:t>Memiliki sistem manajemen rumah sakit yang mampu bekerja dalam situasi bencana</a:t>
                      </a:r>
                      <a:endParaRPr lang="id-ID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8" marR="50618" marT="0" marB="0"/>
                </a:tc>
              </a:tr>
              <a:tr h="2690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800">
                          <a:effectLst/>
                        </a:rPr>
                        <a:t> </a:t>
                      </a:r>
                      <a:endParaRPr lang="id-ID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8" marR="506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800">
                          <a:effectLst/>
                        </a:rPr>
                        <a:t>Parameter 2.1</a:t>
                      </a:r>
                      <a:endParaRPr lang="id-ID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8" marR="506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800">
                          <a:effectLst/>
                        </a:rPr>
                        <a:t>Memiliki Rencana Penanggulangan Bencana Rumah Sakit (Hospital Disaster Plan)</a:t>
                      </a:r>
                      <a:endParaRPr lang="id-ID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8" marR="50618" marT="0" marB="0"/>
                </a:tc>
              </a:tr>
              <a:tr h="134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800">
                          <a:effectLst/>
                        </a:rPr>
                        <a:t>Standar 2</a:t>
                      </a:r>
                      <a:endParaRPr lang="id-ID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8" marR="506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800">
                          <a:effectLst/>
                        </a:rPr>
                        <a:t>Parameter 3.1</a:t>
                      </a:r>
                      <a:endParaRPr lang="id-ID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8" marR="506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800">
                          <a:effectLst/>
                        </a:rPr>
                        <a:t>Pimpinan Mendapat Pelatihan Kebencanaan di Rumah Sakit</a:t>
                      </a:r>
                      <a:endParaRPr lang="id-ID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8" marR="50618" marT="0" marB="0"/>
                </a:tc>
              </a:tr>
              <a:tr h="134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800">
                          <a:effectLst/>
                        </a:rPr>
                        <a:t> </a:t>
                      </a:r>
                      <a:endParaRPr lang="id-ID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8" marR="506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800">
                          <a:effectLst/>
                        </a:rPr>
                        <a:t>Parameter 3.2</a:t>
                      </a:r>
                      <a:endParaRPr lang="id-ID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8" marR="506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800">
                          <a:effectLst/>
                        </a:rPr>
                        <a:t>Memiliki Tim Medis Bencana</a:t>
                      </a:r>
                      <a:endParaRPr lang="id-ID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8" marR="50618" marT="0" marB="0"/>
                </a:tc>
              </a:tr>
              <a:tr h="134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800">
                          <a:effectLst/>
                        </a:rPr>
                        <a:t>Standar 3</a:t>
                      </a:r>
                      <a:endParaRPr lang="id-ID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8" marR="506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800">
                          <a:effectLst/>
                        </a:rPr>
                        <a:t>Parameter 5.2</a:t>
                      </a:r>
                      <a:endParaRPr lang="id-ID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8" marR="506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800">
                          <a:effectLst/>
                        </a:rPr>
                        <a:t>Memiliki Perlindungan terhadap kebakaran</a:t>
                      </a:r>
                      <a:endParaRPr lang="id-ID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8" marR="50618" marT="0" marB="0"/>
                </a:tc>
              </a:tr>
              <a:tr h="134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800">
                          <a:effectLst/>
                        </a:rPr>
                        <a:t> </a:t>
                      </a:r>
                      <a:endParaRPr lang="id-ID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8" marR="506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800">
                          <a:effectLst/>
                        </a:rPr>
                        <a:t>Parameter 5.3</a:t>
                      </a:r>
                      <a:endParaRPr lang="id-ID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8" marR="506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800">
                          <a:effectLst/>
                        </a:rPr>
                        <a:t>Melakukan pengelolaan risiko bangunan Rumah Sakit</a:t>
                      </a:r>
                      <a:endParaRPr lang="id-ID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8" marR="50618" marT="0" marB="0"/>
                </a:tc>
              </a:tr>
              <a:tr h="4036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800">
                          <a:effectLst/>
                        </a:rPr>
                        <a:t> </a:t>
                      </a:r>
                      <a:endParaRPr lang="id-ID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8" marR="506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800">
                          <a:effectLst/>
                        </a:rPr>
                        <a:t>Parameter 5.4</a:t>
                      </a:r>
                      <a:endParaRPr lang="id-ID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8" marR="506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800">
                          <a:effectLst/>
                        </a:rPr>
                        <a:t>Melakukan modifikasi yang dirasa perlu sesuai kemampuan Rumah Sakit untuk mengurangi risiko dan bahaya struktur bangunan Rumah Sakit</a:t>
                      </a:r>
                      <a:endParaRPr lang="id-ID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8" marR="50618" marT="0" marB="0"/>
                </a:tc>
              </a:tr>
              <a:tr h="2690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800">
                          <a:effectLst/>
                        </a:rPr>
                        <a:t> </a:t>
                      </a:r>
                      <a:endParaRPr lang="id-ID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8" marR="506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800">
                          <a:effectLst/>
                        </a:rPr>
                        <a:t>Parameter 6.1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800">
                          <a:effectLst/>
                        </a:rPr>
                        <a:t> </a:t>
                      </a:r>
                      <a:endParaRPr lang="id-ID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8" marR="506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800">
                          <a:effectLst/>
                        </a:rPr>
                        <a:t>Memiliki Teknik perlindungan terhadap fasilitas kesehatan dan alat-alat kesehatan</a:t>
                      </a:r>
                      <a:endParaRPr lang="id-ID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8" marR="50618" marT="0" marB="0"/>
                </a:tc>
              </a:tr>
              <a:tr h="2690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800">
                          <a:effectLst/>
                        </a:rPr>
                        <a:t> </a:t>
                      </a:r>
                      <a:endParaRPr lang="id-ID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8" marR="506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800">
                          <a:effectLst/>
                        </a:rPr>
                        <a:t>Parameter 6.2</a:t>
                      </a:r>
                      <a:endParaRPr lang="id-ID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8" marR="506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800">
                          <a:effectLst/>
                        </a:rPr>
                        <a:t>Memiliki Alat perlindungan terhadap fasilitas kesehatan dan alat-alat kesehatan</a:t>
                      </a:r>
                      <a:endParaRPr lang="id-ID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8" marR="50618" marT="0" marB="0"/>
                </a:tc>
              </a:tr>
              <a:tr h="134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800">
                          <a:effectLst/>
                        </a:rPr>
                        <a:t> </a:t>
                      </a:r>
                      <a:endParaRPr lang="id-ID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8" marR="506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800">
                          <a:effectLst/>
                        </a:rPr>
                        <a:t>Parameter 7.1</a:t>
                      </a:r>
                      <a:endParaRPr lang="id-ID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8" marR="506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800">
                          <a:effectLst/>
                        </a:rPr>
                        <a:t>Memiliki Kapasitas cadangan ruangan</a:t>
                      </a:r>
                      <a:endParaRPr lang="id-ID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8" marR="50618" marT="0" marB="0"/>
                </a:tc>
              </a:tr>
              <a:tr h="2690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800">
                          <a:effectLst/>
                        </a:rPr>
                        <a:t> </a:t>
                      </a:r>
                      <a:endParaRPr lang="id-ID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8" marR="506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800">
                          <a:effectLst/>
                        </a:rPr>
                        <a:t>Parameter 7.4</a:t>
                      </a:r>
                      <a:endParaRPr lang="id-ID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8" marR="506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800">
                          <a:effectLst/>
                        </a:rPr>
                        <a:t>Memiliki Kapasitas cadangan sumber daya listrik, air, dan makanan</a:t>
                      </a:r>
                      <a:endParaRPr lang="id-ID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8" marR="50618" marT="0" marB="0"/>
                </a:tc>
              </a:tr>
              <a:tr h="134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800">
                          <a:effectLst/>
                        </a:rPr>
                        <a:t> </a:t>
                      </a:r>
                      <a:endParaRPr lang="id-ID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8" marR="506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800">
                          <a:effectLst/>
                        </a:rPr>
                        <a:t>Parameter 7.5</a:t>
                      </a:r>
                      <a:endParaRPr lang="id-ID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8" marR="506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800">
                          <a:effectLst/>
                        </a:rPr>
                        <a:t>Memiliki Kapasitas cadangan keuangan</a:t>
                      </a:r>
                      <a:endParaRPr lang="id-ID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8" marR="50618" marT="0" marB="0"/>
                </a:tc>
              </a:tr>
              <a:tr h="134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800">
                          <a:effectLst/>
                        </a:rPr>
                        <a:t> </a:t>
                      </a:r>
                      <a:endParaRPr lang="id-ID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8" marR="506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800">
                          <a:effectLst/>
                        </a:rPr>
                        <a:t>Parameter 8.1</a:t>
                      </a:r>
                      <a:endParaRPr lang="id-ID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8" marR="506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800">
                          <a:effectLst/>
                        </a:rPr>
                        <a:t>Memiliki Pusat kontrol (command centre)</a:t>
                      </a:r>
                      <a:endParaRPr lang="id-ID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8" marR="50618" marT="0" marB="0"/>
                </a:tc>
              </a:tr>
              <a:tr h="134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800">
                          <a:effectLst/>
                        </a:rPr>
                        <a:t> </a:t>
                      </a:r>
                      <a:endParaRPr lang="id-ID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8" marR="506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800">
                          <a:effectLst/>
                        </a:rPr>
                        <a:t>Parameter 8.2</a:t>
                      </a:r>
                      <a:endParaRPr lang="id-ID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8" marR="506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800">
                          <a:effectLst/>
                        </a:rPr>
                        <a:t>Memiliki Area triase Rumah Sakit</a:t>
                      </a:r>
                      <a:endParaRPr lang="id-ID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8" marR="50618" marT="0" marB="0"/>
                </a:tc>
              </a:tr>
              <a:tr h="134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800">
                          <a:effectLst/>
                        </a:rPr>
                        <a:t> </a:t>
                      </a:r>
                      <a:endParaRPr lang="id-ID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8" marR="506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800">
                          <a:effectLst/>
                        </a:rPr>
                        <a:t>Parameter 8.4</a:t>
                      </a:r>
                      <a:endParaRPr lang="id-ID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8" marR="506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800">
                          <a:effectLst/>
                        </a:rPr>
                        <a:t>Memiliki Area perawatan triase hijau/kuning/merah</a:t>
                      </a:r>
                      <a:endParaRPr lang="id-ID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8" marR="50618" marT="0" marB="0"/>
                </a:tc>
              </a:tr>
              <a:tr h="134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800">
                          <a:effectLst/>
                        </a:rPr>
                        <a:t> </a:t>
                      </a:r>
                      <a:endParaRPr lang="id-ID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8" marR="506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800">
                          <a:effectLst/>
                        </a:rPr>
                        <a:t>Parameter 8.10</a:t>
                      </a:r>
                      <a:endParaRPr lang="id-ID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8" marR="506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800">
                          <a:effectLst/>
                        </a:rPr>
                        <a:t>Memiliki Area titik akhir</a:t>
                      </a:r>
                      <a:endParaRPr lang="id-ID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8" marR="50618" marT="0" marB="0"/>
                </a:tc>
              </a:tr>
              <a:tr h="134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800">
                          <a:effectLst/>
                        </a:rPr>
                        <a:t> </a:t>
                      </a:r>
                      <a:endParaRPr lang="id-ID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8" marR="506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800">
                          <a:effectLst/>
                        </a:rPr>
                        <a:t>Parameter 8.11</a:t>
                      </a:r>
                      <a:endParaRPr lang="id-ID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8" marR="506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800" dirty="0">
                          <a:effectLst/>
                        </a:rPr>
                        <a:t>Memiliki jalur evakuasi yang aman</a:t>
                      </a:r>
                      <a:endParaRPr lang="id-ID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8" marR="5061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445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68004"/>
          <a:ext cx="8229600" cy="35223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29600"/>
              </a:tblGrid>
              <a:tr h="7338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4500" dirty="0">
                          <a:effectLst/>
                        </a:rPr>
                        <a:t>Level 2</a:t>
                      </a:r>
                      <a:endParaRPr lang="id-ID" sz="4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74" marR="38174" marT="0" marB="0"/>
                </a:tc>
              </a:tr>
              <a:tr h="1369695">
                <a:tc>
                  <a:txBody>
                    <a:bodyPr/>
                    <a:lstStyle/>
                    <a:p>
                      <a:pPr marL="73850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2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Rumah Sakit Aman Bencana Level 2 merupakan Rumah Sakit yang melebihi standar parameter Rumah Sakit Aman Bencana </a:t>
                      </a:r>
                      <a:r>
                        <a:rPr lang="id-ID" sz="2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Level</a:t>
                      </a:r>
                      <a:r>
                        <a:rPr lang="id-ID" sz="21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1</a:t>
                      </a:r>
                      <a:r>
                        <a:rPr lang="id-ID" sz="2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id-ID" sz="2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akan tetapi tidak memenuhi standar parameter untuk mencapai Rumah Sakit Aman Bencana Tingkat </a:t>
                      </a:r>
                      <a:r>
                        <a:rPr lang="id-ID" sz="2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3</a:t>
                      </a:r>
                      <a:endParaRPr lang="id-ID" sz="2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74" marR="3817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38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4500" dirty="0">
                          <a:effectLst/>
                        </a:rPr>
                        <a:t>Level 3</a:t>
                      </a:r>
                      <a:endParaRPr lang="id-ID" sz="4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74" marR="38174" marT="0" marB="0"/>
                </a:tc>
              </a:tr>
              <a:tr h="684848">
                <a:tc>
                  <a:txBody>
                    <a:bodyPr/>
                    <a:lstStyle/>
                    <a:p>
                      <a:pPr marL="73850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2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Rumah Sakit Aman Bencana Level 3 merupakan Rumah Sakit yang telah memenuhi semua standar </a:t>
                      </a:r>
                      <a:r>
                        <a:rPr lang="id-ID" sz="2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&amp; parameter</a:t>
                      </a:r>
                      <a:r>
                        <a:rPr lang="id-ID" sz="2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.</a:t>
                      </a:r>
                      <a:endParaRPr lang="id-ID" sz="2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74" marR="3817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2174" name="Title 1"/>
          <p:cNvSpPr>
            <a:spLocks noGrp="1"/>
          </p:cNvSpPr>
          <p:nvPr>
            <p:ph type="title"/>
          </p:nvPr>
        </p:nvSpPr>
        <p:spPr>
          <a:xfrm>
            <a:off x="144066" y="141685"/>
            <a:ext cx="2062163" cy="475059"/>
          </a:xfrm>
        </p:spPr>
        <p:txBody>
          <a:bodyPr/>
          <a:lstStyle/>
          <a:p>
            <a:r>
              <a:rPr lang="id-ID" sz="1800"/>
              <a:t>Level 1... 2... 3</a:t>
            </a:r>
          </a:p>
        </p:txBody>
      </p:sp>
    </p:spTree>
    <p:extLst>
      <p:ext uri="{BB962C8B-B14F-4D97-AF65-F5344CB8AC3E}">
        <p14:creationId xmlns:p14="http://schemas.microsoft.com/office/powerpoint/2010/main" val="137982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6330"/>
            <a:ext cx="8229600" cy="533401"/>
          </a:xfrm>
        </p:spPr>
        <p:txBody>
          <a:bodyPr/>
          <a:lstStyle/>
          <a:p>
            <a:pPr algn="l"/>
            <a:r>
              <a:rPr lang="id-ID" dirty="0" smtClean="0"/>
              <a:t>Business Continuity Management in Hospital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65030"/>
            <a:ext cx="2819400" cy="2514599"/>
          </a:xfrm>
        </p:spPr>
        <p:txBody>
          <a:bodyPr/>
          <a:lstStyle/>
          <a:p>
            <a:r>
              <a:rPr lang="id-ID" sz="2000" dirty="0" smtClean="0">
                <a:solidFill>
                  <a:schemeClr val="accent6">
                    <a:lumMod val="75000"/>
                  </a:schemeClr>
                </a:solidFill>
              </a:rPr>
              <a:t>Financial Lost</a:t>
            </a:r>
          </a:p>
          <a:p>
            <a:r>
              <a:rPr lang="id-ID" sz="2000" dirty="0" smtClean="0">
                <a:solidFill>
                  <a:schemeClr val="accent6">
                    <a:lumMod val="75000"/>
                  </a:schemeClr>
                </a:solidFill>
              </a:rPr>
              <a:t>Data Lost</a:t>
            </a:r>
          </a:p>
          <a:p>
            <a:r>
              <a:rPr lang="id-ID" sz="2000" dirty="0" smtClean="0">
                <a:solidFill>
                  <a:schemeClr val="accent6">
                    <a:lumMod val="75000"/>
                  </a:schemeClr>
                </a:solidFill>
              </a:rPr>
              <a:t>Time Consuming for rebuilding</a:t>
            </a:r>
          </a:p>
          <a:p>
            <a:r>
              <a:rPr lang="id-ID" sz="2000" dirty="0" smtClean="0">
                <a:solidFill>
                  <a:schemeClr val="accent6">
                    <a:lumMod val="75000"/>
                  </a:schemeClr>
                </a:solidFill>
              </a:rPr>
              <a:t>Lost of Potential Patients</a:t>
            </a:r>
          </a:p>
          <a:p>
            <a:endParaRPr lang="id-ID" sz="2000" dirty="0" smtClean="0"/>
          </a:p>
          <a:p>
            <a:endParaRPr lang="id-ID" sz="2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553200" y="2266950"/>
            <a:ext cx="2848708" cy="251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000" dirty="0" smtClean="0">
                <a:solidFill>
                  <a:srgbClr val="800000"/>
                </a:solidFill>
              </a:rPr>
              <a:t>Financial </a:t>
            </a:r>
            <a:r>
              <a:rPr lang="id-ID" sz="2000" b="1" dirty="0" smtClean="0">
                <a:solidFill>
                  <a:srgbClr val="800000"/>
                </a:solidFill>
              </a:rPr>
              <a:t>Resilience / Benefit</a:t>
            </a:r>
          </a:p>
          <a:p>
            <a:r>
              <a:rPr lang="id-ID" sz="2000" b="1" dirty="0" smtClean="0">
                <a:solidFill>
                  <a:srgbClr val="800000"/>
                </a:solidFill>
              </a:rPr>
              <a:t>Safe</a:t>
            </a:r>
            <a:r>
              <a:rPr lang="id-ID" sz="2000" dirty="0" smtClean="0">
                <a:solidFill>
                  <a:srgbClr val="800000"/>
                </a:solidFill>
              </a:rPr>
              <a:t> Data</a:t>
            </a:r>
          </a:p>
          <a:p>
            <a:r>
              <a:rPr lang="id-ID" sz="2000" b="1" dirty="0" smtClean="0">
                <a:solidFill>
                  <a:srgbClr val="800000"/>
                </a:solidFill>
              </a:rPr>
              <a:t>Time Efficience </a:t>
            </a:r>
            <a:r>
              <a:rPr lang="id-ID" sz="2000" dirty="0" smtClean="0">
                <a:solidFill>
                  <a:srgbClr val="800000"/>
                </a:solidFill>
              </a:rPr>
              <a:t>for rebuilding</a:t>
            </a:r>
          </a:p>
          <a:p>
            <a:r>
              <a:rPr lang="id-ID" sz="2000" b="1" dirty="0" smtClean="0">
                <a:solidFill>
                  <a:srgbClr val="800000"/>
                </a:solidFill>
              </a:rPr>
              <a:t>Obtaining</a:t>
            </a:r>
            <a:r>
              <a:rPr lang="id-ID" sz="2000" dirty="0" smtClean="0">
                <a:solidFill>
                  <a:srgbClr val="800000"/>
                </a:solidFill>
              </a:rPr>
              <a:t> Potential Patients</a:t>
            </a:r>
          </a:p>
          <a:p>
            <a:endParaRPr lang="id-ID" sz="2000" dirty="0" smtClean="0">
              <a:solidFill>
                <a:srgbClr val="800000"/>
              </a:solidFill>
            </a:endParaRPr>
          </a:p>
          <a:p>
            <a:endParaRPr lang="id-ID" sz="2000" dirty="0">
              <a:solidFill>
                <a:srgbClr val="8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432538" y="1428750"/>
            <a:ext cx="3453912" cy="2743200"/>
            <a:chOff x="2432538" y="1428750"/>
            <a:chExt cx="3453912" cy="2743200"/>
          </a:xfrm>
        </p:grpSpPr>
        <p:pic>
          <p:nvPicPr>
            <p:cNvPr id="4" name="Content Placeholder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250" y="1428750"/>
              <a:ext cx="2743200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ight Arrow 6"/>
            <p:cNvSpPr/>
            <p:nvPr/>
          </p:nvSpPr>
          <p:spPr>
            <a:xfrm>
              <a:off x="2432538" y="2593731"/>
              <a:ext cx="647700" cy="45719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43350" y="3335160"/>
              <a:ext cx="1257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dirty="0" smtClean="0"/>
                <a:t>ISO 22301</a:t>
              </a:r>
              <a:endParaRPr lang="id-ID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52400" y="4248148"/>
            <a:ext cx="49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dirty="0">
                <a:hlinkClick r:id="rId3"/>
              </a:rPr>
              <a:t/>
            </a:r>
            <a:br>
              <a:rPr lang="en-US" sz="1100" dirty="0">
                <a:hlinkClick r:id="rId3"/>
              </a:rPr>
            </a:br>
            <a:r>
              <a:rPr lang="en-US" sz="1100" dirty="0">
                <a:hlinkClick r:id="rId3"/>
              </a:rPr>
              <a:t>Raja K. </a:t>
            </a:r>
            <a:r>
              <a:rPr lang="en-US" sz="1100" dirty="0" err="1">
                <a:hlinkClick r:id="rId3"/>
              </a:rPr>
              <a:t>Iyer</a:t>
            </a:r>
            <a:r>
              <a:rPr lang="en-US" sz="1100" dirty="0"/>
              <a:t>, </a:t>
            </a:r>
            <a:r>
              <a:rPr lang="en-US" sz="1100" dirty="0" err="1">
                <a:hlinkClick r:id="rId4"/>
              </a:rPr>
              <a:t>Kakoli</a:t>
            </a:r>
            <a:r>
              <a:rPr lang="en-US" sz="1100" dirty="0">
                <a:hlinkClick r:id="rId4"/>
              </a:rPr>
              <a:t> </a:t>
            </a:r>
            <a:r>
              <a:rPr lang="en-US" sz="1100" dirty="0" err="1">
                <a:hlinkClick r:id="rId4"/>
              </a:rPr>
              <a:t>Bandyopadhyay</a:t>
            </a:r>
            <a:r>
              <a:rPr lang="en-US" sz="1100" dirty="0"/>
              <a:t>, (2000) "Managing technology risks in the healthcare sector: disaster recovery and business continuity planning", </a:t>
            </a:r>
            <a:r>
              <a:rPr lang="en-US" sz="1100" dirty="0" smtClean="0"/>
              <a:t>Disaster Prevention and Management: An International Journal</a:t>
            </a:r>
            <a:r>
              <a:rPr lang="en-US" sz="1100" dirty="0"/>
              <a:t>, Vol. 9 Issue: 4, pp.257-270, </a:t>
            </a:r>
            <a:endParaRPr lang="id-ID" sz="1100" dirty="0"/>
          </a:p>
        </p:txBody>
      </p:sp>
      <p:sp>
        <p:nvSpPr>
          <p:cNvPr id="14" name="Right Arrow 13"/>
          <p:cNvSpPr/>
          <p:nvPr/>
        </p:nvSpPr>
        <p:spPr>
          <a:xfrm>
            <a:off x="5949462" y="2495550"/>
            <a:ext cx="647700" cy="4571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TextBox 14"/>
          <p:cNvSpPr txBox="1"/>
          <p:nvPr/>
        </p:nvSpPr>
        <p:spPr>
          <a:xfrm>
            <a:off x="457200" y="14501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>
                <a:solidFill>
                  <a:srgbClr val="FF0000"/>
                </a:solidFill>
              </a:rPr>
              <a:t>Contemporary </a:t>
            </a:r>
            <a:r>
              <a:rPr lang="id-ID" dirty="0" smtClean="0">
                <a:solidFill>
                  <a:srgbClr val="FF0000"/>
                </a:solidFill>
              </a:rPr>
              <a:t>Issue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0229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Fungsi Rumah Sakit Saat Bencana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239441"/>
            <a:ext cx="8591550" cy="320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460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196453"/>
            <a:ext cx="409575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125266"/>
            <a:ext cx="4000500" cy="2378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2125266"/>
            <a:ext cx="4010025" cy="275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99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428626" y="1071562"/>
            <a:ext cx="8240713" cy="9953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PH" altLang="en-US" sz="3200" b="1" dirty="0" err="1">
                <a:cs typeface="+mn-cs"/>
              </a:rPr>
              <a:t>Tetap</a:t>
            </a:r>
            <a:r>
              <a:rPr lang="en-PH" altLang="en-US" sz="3200" b="1" dirty="0">
                <a:cs typeface="+mn-cs"/>
              </a:rPr>
              <a:t> </a:t>
            </a:r>
            <a:r>
              <a:rPr lang="en-PH" altLang="en-US" sz="3200" b="1" dirty="0" err="1">
                <a:cs typeface="+mn-cs"/>
              </a:rPr>
              <a:t>berfungsi</a:t>
            </a:r>
            <a:r>
              <a:rPr lang="en-PH" altLang="en-US" sz="3200" b="1" dirty="0">
                <a:cs typeface="+mn-cs"/>
              </a:rPr>
              <a:t> </a:t>
            </a:r>
            <a:r>
              <a:rPr lang="en-PH" altLang="en-US" sz="3200" b="1" dirty="0" err="1">
                <a:solidFill>
                  <a:srgbClr val="FF0000"/>
                </a:solidFill>
                <a:cs typeface="+mn-cs"/>
              </a:rPr>
              <a:t>maksimal</a:t>
            </a:r>
            <a:r>
              <a:rPr lang="en-PH" altLang="en-US" sz="3200" b="1" dirty="0">
                <a:cs typeface="+mn-cs"/>
              </a:rPr>
              <a:t>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PH" altLang="en-US" sz="3200" b="1" dirty="0" err="1">
                <a:cs typeface="+mn-cs"/>
              </a:rPr>
              <a:t>dalam</a:t>
            </a:r>
            <a:r>
              <a:rPr lang="en-PH" altLang="en-US" sz="3200" b="1" dirty="0">
                <a:cs typeface="+mn-cs"/>
              </a:rPr>
              <a:t> </a:t>
            </a:r>
            <a:r>
              <a:rPr lang="en-PH" altLang="en-US" sz="3200" b="1" dirty="0" err="1">
                <a:cs typeface="+mn-cs"/>
              </a:rPr>
              <a:t>situasi</a:t>
            </a:r>
            <a:r>
              <a:rPr lang="en-PH" altLang="en-US" sz="3200" b="1" dirty="0">
                <a:cs typeface="+mn-cs"/>
              </a:rPr>
              <a:t> </a:t>
            </a:r>
            <a:r>
              <a:rPr lang="en-PH" altLang="en-US" sz="3200" b="1" dirty="0" err="1">
                <a:cs typeface="+mn-cs"/>
              </a:rPr>
              <a:t>bencana</a:t>
            </a:r>
            <a:endParaRPr lang="en-PH" altLang="en-US" sz="3200" b="1" dirty="0">
              <a:cs typeface="+mn-cs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455613" y="3398044"/>
            <a:ext cx="2133600" cy="6203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PH" altLang="en-US" sz="2400" b="1">
                <a:cs typeface="+mn-cs"/>
              </a:rPr>
              <a:t>Structural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PH" altLang="en-US" sz="2400" b="1">
                <a:cs typeface="+mn-cs"/>
              </a:rPr>
              <a:t>Component</a:t>
            </a: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3535363" y="3398044"/>
            <a:ext cx="2133600" cy="6203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PH" altLang="en-US" sz="2400" b="1">
                <a:cs typeface="+mn-cs"/>
              </a:rPr>
              <a:t>Non-structural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PH" altLang="en-US" sz="2400" b="1">
                <a:cs typeface="+mn-cs"/>
              </a:rPr>
              <a:t>Component</a:t>
            </a: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6521450" y="3398044"/>
            <a:ext cx="2133600" cy="6203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PH" altLang="en-US" sz="2400" b="1">
                <a:cs typeface="+mn-cs"/>
              </a:rPr>
              <a:t>Functional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PH" altLang="en-US" sz="2400" b="1">
                <a:cs typeface="+mn-cs"/>
              </a:rPr>
              <a:t>Component</a:t>
            </a:r>
          </a:p>
        </p:txBody>
      </p:sp>
      <p:sp>
        <p:nvSpPr>
          <p:cNvPr id="21" name="Up-Down Arrow 20"/>
          <p:cNvSpPr/>
          <p:nvPr/>
        </p:nvSpPr>
        <p:spPr>
          <a:xfrm>
            <a:off x="1374775" y="2839641"/>
            <a:ext cx="342900" cy="558403"/>
          </a:xfrm>
          <a:prstGeom prst="up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PH"/>
          </a:p>
        </p:txBody>
      </p:sp>
      <p:sp>
        <p:nvSpPr>
          <p:cNvPr id="22" name="Up-Down Arrow 21"/>
          <p:cNvSpPr/>
          <p:nvPr/>
        </p:nvSpPr>
        <p:spPr>
          <a:xfrm>
            <a:off x="4391025" y="2839641"/>
            <a:ext cx="342900" cy="558403"/>
          </a:xfrm>
          <a:prstGeom prst="up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PH"/>
          </a:p>
        </p:txBody>
      </p:sp>
      <p:sp>
        <p:nvSpPr>
          <p:cNvPr id="23" name="Up-Down Arrow 22"/>
          <p:cNvSpPr/>
          <p:nvPr/>
        </p:nvSpPr>
        <p:spPr>
          <a:xfrm>
            <a:off x="7391400" y="2839641"/>
            <a:ext cx="342900" cy="558403"/>
          </a:xfrm>
          <a:prstGeom prst="up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PH"/>
          </a:p>
        </p:txBody>
      </p:sp>
      <p:sp>
        <p:nvSpPr>
          <p:cNvPr id="29705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Safe Hospital</a:t>
            </a: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428625" y="2143125"/>
            <a:ext cx="2133600" cy="6203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PH" altLang="en-US" sz="2400" b="1" dirty="0" err="1">
                <a:cs typeface="+mn-cs"/>
              </a:rPr>
              <a:t>Bangunan</a:t>
            </a:r>
            <a:r>
              <a:rPr lang="en-PH" altLang="en-US" sz="2400" b="1" dirty="0">
                <a:cs typeface="+mn-cs"/>
              </a:rPr>
              <a:t>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PH" altLang="en-US" sz="2400" b="1" dirty="0" err="1">
                <a:cs typeface="+mn-cs"/>
              </a:rPr>
              <a:t>Harus</a:t>
            </a:r>
            <a:r>
              <a:rPr lang="en-PH" altLang="en-US" sz="2400" b="1" dirty="0">
                <a:cs typeface="+mn-cs"/>
              </a:rPr>
              <a:t> </a:t>
            </a:r>
            <a:r>
              <a:rPr lang="en-PH" altLang="en-US" sz="2400" b="1" dirty="0" err="1">
                <a:cs typeface="+mn-cs"/>
              </a:rPr>
              <a:t>Tahan</a:t>
            </a:r>
            <a:endParaRPr lang="en-PH" altLang="en-US" sz="2400" b="1" dirty="0">
              <a:cs typeface="+mn-cs"/>
            </a:endParaRP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3500438" y="2143125"/>
            <a:ext cx="2133600" cy="6203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PH" altLang="en-US" sz="2400" b="1" dirty="0" err="1">
                <a:cs typeface="+mn-cs"/>
              </a:rPr>
              <a:t>Infrastruktur</a:t>
            </a:r>
            <a:r>
              <a:rPr lang="en-PH" altLang="en-US" sz="2400" b="1" dirty="0">
                <a:cs typeface="+mn-cs"/>
              </a:rPr>
              <a:t>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PH" altLang="en-US" sz="2400" b="1" dirty="0" err="1">
                <a:cs typeface="+mn-cs"/>
              </a:rPr>
              <a:t>Harus</a:t>
            </a:r>
            <a:r>
              <a:rPr lang="en-PH" altLang="en-US" sz="2400" b="1" dirty="0">
                <a:cs typeface="+mn-cs"/>
              </a:rPr>
              <a:t> </a:t>
            </a:r>
            <a:r>
              <a:rPr lang="en-PH" altLang="en-US" sz="2400" b="1" dirty="0" err="1">
                <a:cs typeface="+mn-cs"/>
              </a:rPr>
              <a:t>Tahan</a:t>
            </a:r>
            <a:endParaRPr lang="en-PH" altLang="en-US" sz="2400" b="1" dirty="0">
              <a:cs typeface="+mn-cs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415089" y="2143125"/>
            <a:ext cx="2276475" cy="6203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PH" altLang="en-US" sz="2400" b="1" dirty="0" err="1">
                <a:cs typeface="+mn-cs"/>
              </a:rPr>
              <a:t>Semua</a:t>
            </a:r>
            <a:r>
              <a:rPr lang="en-PH" altLang="en-US" sz="2400" b="1" dirty="0">
                <a:cs typeface="+mn-cs"/>
              </a:rPr>
              <a:t> Unit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PH" altLang="en-US" sz="2400" b="1" dirty="0" err="1">
                <a:cs typeface="+mn-cs"/>
              </a:rPr>
              <a:t>Tetap</a:t>
            </a:r>
            <a:r>
              <a:rPr lang="en-PH" altLang="en-US" sz="2400" b="1" dirty="0">
                <a:cs typeface="+mn-cs"/>
              </a:rPr>
              <a:t> </a:t>
            </a:r>
            <a:r>
              <a:rPr lang="en-PH" altLang="en-US" sz="2400" b="1" dirty="0" err="1">
                <a:cs typeface="+mn-cs"/>
              </a:rPr>
              <a:t>berfungsi</a:t>
            </a:r>
            <a:endParaRPr lang="en-PH" altLang="en-US" sz="2400" b="1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27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arifin_mhadi\Pictures\Picture2- siklus impact d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31019"/>
            <a:ext cx="5715000" cy="424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4800600" y="3028950"/>
            <a:ext cx="2286000" cy="1314450"/>
          </a:xfrm>
          <a:prstGeom prst="straightConnector1">
            <a:avLst/>
          </a:prstGeom>
          <a:ln w="28575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6" name="TextBox 12"/>
          <p:cNvSpPr txBox="1">
            <a:spLocks noChangeArrowheads="1"/>
          </p:cNvSpPr>
          <p:nvPr/>
        </p:nvSpPr>
        <p:spPr bwMode="auto">
          <a:xfrm>
            <a:off x="7086600" y="4229101"/>
            <a:ext cx="1752600" cy="830997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d-ID" altLang="en-US" sz="1600" b="1">
                <a:solidFill>
                  <a:schemeClr val="bg1"/>
                </a:solidFill>
                <a:latin typeface="Arial" charset="0"/>
              </a:rPr>
              <a:t>Peringatan </a:t>
            </a:r>
          </a:p>
          <a:p>
            <a:r>
              <a:rPr lang="id-ID" altLang="en-US" sz="1600" b="1">
                <a:solidFill>
                  <a:schemeClr val="bg1"/>
                </a:solidFill>
                <a:latin typeface="Arial" charset="0"/>
              </a:rPr>
              <a:t>Dini &amp; Forecasting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819400" y="3200400"/>
            <a:ext cx="1295400" cy="14859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1905000" y="3200400"/>
            <a:ext cx="1981200" cy="10858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4876800" y="2971800"/>
            <a:ext cx="2819400" cy="400050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0" name="TextBox 36"/>
          <p:cNvSpPr txBox="1">
            <a:spLocks noChangeArrowheads="1"/>
          </p:cNvSpPr>
          <p:nvPr/>
        </p:nvSpPr>
        <p:spPr bwMode="auto">
          <a:xfrm>
            <a:off x="7315200" y="3257550"/>
            <a:ext cx="1828800" cy="954107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d-ID" altLang="en-US" sz="1400" b="1">
                <a:solidFill>
                  <a:schemeClr val="bg1"/>
                </a:solidFill>
                <a:latin typeface="Arial" charset="0"/>
              </a:rPr>
              <a:t>Rencana Kontinjensi dan </a:t>
            </a:r>
          </a:p>
          <a:p>
            <a:r>
              <a:rPr lang="id-ID" altLang="en-US" sz="1400" b="1">
                <a:solidFill>
                  <a:schemeClr val="bg1"/>
                </a:solidFill>
                <a:latin typeface="Arial" charset="0"/>
              </a:rPr>
              <a:t>Rencana Tanggap darurat Bencana</a:t>
            </a:r>
          </a:p>
        </p:txBody>
      </p:sp>
      <p:sp>
        <p:nvSpPr>
          <p:cNvPr id="33801" name="TextBox 37"/>
          <p:cNvSpPr txBox="1">
            <a:spLocks noChangeArrowheads="1"/>
          </p:cNvSpPr>
          <p:nvPr/>
        </p:nvSpPr>
        <p:spPr bwMode="auto">
          <a:xfrm>
            <a:off x="152400" y="4171951"/>
            <a:ext cx="1752600" cy="52322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d-ID" altLang="en-US" sz="1400" b="1">
                <a:solidFill>
                  <a:schemeClr val="bg1"/>
                </a:solidFill>
                <a:latin typeface="Arial" charset="0"/>
              </a:rPr>
              <a:t>Respon Lanjutan</a:t>
            </a:r>
          </a:p>
          <a:p>
            <a:r>
              <a:rPr lang="id-ID" altLang="en-US" sz="1400" b="1">
                <a:solidFill>
                  <a:schemeClr val="bg1"/>
                </a:solidFill>
                <a:latin typeface="Arial" charset="0"/>
              </a:rPr>
              <a:t>(Prioritas II, III)</a:t>
            </a:r>
          </a:p>
        </p:txBody>
      </p:sp>
      <p:sp>
        <p:nvSpPr>
          <p:cNvPr id="33802" name="TextBox 39"/>
          <p:cNvSpPr txBox="1">
            <a:spLocks noChangeArrowheads="1"/>
          </p:cNvSpPr>
          <p:nvPr/>
        </p:nvSpPr>
        <p:spPr bwMode="auto">
          <a:xfrm>
            <a:off x="457200" y="4658916"/>
            <a:ext cx="2438400" cy="646331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d-ID" altLang="en-US" sz="1200" b="1">
                <a:solidFill>
                  <a:schemeClr val="bg1"/>
                </a:solidFill>
                <a:latin typeface="Arial" charset="0"/>
              </a:rPr>
              <a:t>Respon  Awal </a:t>
            </a:r>
          </a:p>
          <a:p>
            <a:r>
              <a:rPr lang="id-ID" altLang="en-US" sz="1200" b="1">
                <a:solidFill>
                  <a:schemeClr val="bg1"/>
                </a:solidFill>
                <a:latin typeface="Arial" charset="0"/>
              </a:rPr>
              <a:t>Penyelamatan &amp; Pertolongan</a:t>
            </a:r>
          </a:p>
          <a:p>
            <a:r>
              <a:rPr lang="id-ID" altLang="en-US" sz="1200" b="1">
                <a:solidFill>
                  <a:schemeClr val="bg1"/>
                </a:solidFill>
                <a:latin typeface="Arial" charset="0"/>
              </a:rPr>
              <a:t>(Prioritas I)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4419600" y="3200400"/>
            <a:ext cx="1143000" cy="1428750"/>
          </a:xfrm>
          <a:prstGeom prst="straightConnector1">
            <a:avLst/>
          </a:prstGeom>
          <a:ln w="28575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4" name="TextBox 12"/>
          <p:cNvSpPr txBox="1">
            <a:spLocks noChangeArrowheads="1"/>
          </p:cNvSpPr>
          <p:nvPr/>
        </p:nvSpPr>
        <p:spPr bwMode="auto">
          <a:xfrm>
            <a:off x="5181600" y="4629150"/>
            <a:ext cx="1676400" cy="584775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d-ID" altLang="en-US" sz="1600" b="1">
                <a:solidFill>
                  <a:schemeClr val="bg1"/>
                </a:solidFill>
                <a:latin typeface="Arial" charset="0"/>
              </a:rPr>
              <a:t>Respons Awal (Pra Dampak)</a:t>
            </a:r>
          </a:p>
        </p:txBody>
      </p:sp>
      <p:cxnSp>
        <p:nvCxnSpPr>
          <p:cNvPr id="23" name="Straight Arrow Connector 22"/>
          <p:cNvCxnSpPr>
            <a:stCxn id="33815" idx="1"/>
          </p:cNvCxnSpPr>
          <p:nvPr/>
        </p:nvCxnSpPr>
        <p:spPr>
          <a:xfrm flipH="1">
            <a:off x="5257800" y="1840439"/>
            <a:ext cx="2243138" cy="659874"/>
          </a:xfrm>
          <a:prstGeom prst="straightConnector1">
            <a:avLst/>
          </a:prstGeom>
          <a:ln w="2857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6" name="TextBox 36"/>
          <p:cNvSpPr txBox="1">
            <a:spLocks noChangeArrowheads="1"/>
          </p:cNvSpPr>
          <p:nvPr/>
        </p:nvSpPr>
        <p:spPr bwMode="auto">
          <a:xfrm>
            <a:off x="7500938" y="428626"/>
            <a:ext cx="1643062" cy="830997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600" b="1">
                <a:solidFill>
                  <a:schemeClr val="bg1"/>
                </a:solidFill>
                <a:latin typeface="Arial" charset="0"/>
              </a:rPr>
              <a:t>Kajian Risiko, Kerentanan, Kapasitas</a:t>
            </a:r>
            <a:endParaRPr lang="id-ID" altLang="en-US" sz="1600" b="1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27" name="Straight Arrow Connector 26"/>
          <p:cNvCxnSpPr>
            <a:stCxn id="33808" idx="1"/>
          </p:cNvCxnSpPr>
          <p:nvPr/>
        </p:nvCxnSpPr>
        <p:spPr>
          <a:xfrm flipH="1">
            <a:off x="5429250" y="2780349"/>
            <a:ext cx="2114550" cy="59292"/>
          </a:xfrm>
          <a:prstGeom prst="straightConnector1">
            <a:avLst/>
          </a:prstGeom>
          <a:ln w="2857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8" name="TextBox 36"/>
          <p:cNvSpPr txBox="1">
            <a:spLocks noChangeArrowheads="1"/>
          </p:cNvSpPr>
          <p:nvPr/>
        </p:nvSpPr>
        <p:spPr bwMode="auto">
          <a:xfrm>
            <a:off x="7543800" y="2411017"/>
            <a:ext cx="1600200" cy="738664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d-ID" altLang="en-US" sz="1400" b="1">
                <a:solidFill>
                  <a:schemeClr val="bg1"/>
                </a:solidFill>
                <a:latin typeface="Arial" charset="0"/>
              </a:rPr>
              <a:t>Kesiapsiagaan Tanggap Darurat Bencana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1752600" y="2800350"/>
            <a:ext cx="1524000" cy="85725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10" name="TextBox 37"/>
          <p:cNvSpPr txBox="1">
            <a:spLocks noChangeArrowheads="1"/>
          </p:cNvSpPr>
          <p:nvPr/>
        </p:nvSpPr>
        <p:spPr bwMode="auto">
          <a:xfrm>
            <a:off x="0" y="3543301"/>
            <a:ext cx="1752600" cy="523220"/>
          </a:xfrm>
          <a:prstGeom prst="rect">
            <a:avLst/>
          </a:prstGeom>
          <a:solidFill>
            <a:srgbClr val="FFC000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d-ID" altLang="en-US" sz="1400" b="1">
                <a:latin typeface="Arial" charset="0"/>
              </a:rPr>
              <a:t>Early Recovery</a:t>
            </a:r>
          </a:p>
          <a:p>
            <a:r>
              <a:rPr lang="id-ID" altLang="en-US" sz="1400" b="1">
                <a:latin typeface="Arial" charset="0"/>
              </a:rPr>
              <a:t>(Pemulihan Awal))</a:t>
            </a:r>
          </a:p>
        </p:txBody>
      </p:sp>
      <p:cxnSp>
        <p:nvCxnSpPr>
          <p:cNvPr id="38" name="Straight Arrow Connector 37"/>
          <p:cNvCxnSpPr>
            <a:stCxn id="33812" idx="3"/>
          </p:cNvCxnSpPr>
          <p:nvPr/>
        </p:nvCxnSpPr>
        <p:spPr>
          <a:xfrm>
            <a:off x="1357314" y="1870085"/>
            <a:ext cx="1919287" cy="587365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12" name="TextBox 37"/>
          <p:cNvSpPr txBox="1">
            <a:spLocks noChangeArrowheads="1"/>
          </p:cNvSpPr>
          <p:nvPr/>
        </p:nvSpPr>
        <p:spPr bwMode="auto">
          <a:xfrm>
            <a:off x="1" y="1393031"/>
            <a:ext cx="1357313" cy="954107"/>
          </a:xfrm>
          <a:prstGeom prst="rect">
            <a:avLst/>
          </a:prstGeom>
          <a:solidFill>
            <a:srgbClr val="FFC000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d-ID" altLang="en-US" sz="1400" b="1">
                <a:latin typeface="Arial" charset="0"/>
              </a:rPr>
              <a:t>Continual Recovery (Pemulihan Lanjutan)</a:t>
            </a:r>
          </a:p>
        </p:txBody>
      </p:sp>
      <p:cxnSp>
        <p:nvCxnSpPr>
          <p:cNvPr id="42" name="Straight Arrow Connector 41"/>
          <p:cNvCxnSpPr>
            <a:stCxn id="33814" idx="3"/>
          </p:cNvCxnSpPr>
          <p:nvPr/>
        </p:nvCxnSpPr>
        <p:spPr>
          <a:xfrm>
            <a:off x="1752600" y="797392"/>
            <a:ext cx="1981200" cy="120285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14" name="TextBox 37"/>
          <p:cNvSpPr txBox="1">
            <a:spLocks noChangeArrowheads="1"/>
          </p:cNvSpPr>
          <p:nvPr/>
        </p:nvSpPr>
        <p:spPr bwMode="auto">
          <a:xfrm>
            <a:off x="0" y="535782"/>
            <a:ext cx="1752600" cy="523220"/>
          </a:xfrm>
          <a:prstGeom prst="rect">
            <a:avLst/>
          </a:prstGeom>
          <a:solidFill>
            <a:srgbClr val="FFC000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id-ID" altLang="en-US" sz="1400" b="1">
                <a:latin typeface="Arial" charset="0"/>
              </a:rPr>
              <a:t>Rekonstruksi </a:t>
            </a:r>
            <a:endParaRPr lang="en-US" altLang="en-US" sz="1400" b="1">
              <a:latin typeface="Arial" charset="0"/>
            </a:endParaRPr>
          </a:p>
          <a:p>
            <a:pPr algn="ctr"/>
            <a:endParaRPr lang="id-ID" altLang="en-US" sz="1400" b="1">
              <a:latin typeface="Arial" charset="0"/>
            </a:endParaRPr>
          </a:p>
        </p:txBody>
      </p:sp>
      <p:sp>
        <p:nvSpPr>
          <p:cNvPr id="33815" name="TextBox 36"/>
          <p:cNvSpPr txBox="1">
            <a:spLocks noChangeArrowheads="1"/>
          </p:cNvSpPr>
          <p:nvPr/>
        </p:nvSpPr>
        <p:spPr bwMode="auto">
          <a:xfrm>
            <a:off x="7500938" y="1178719"/>
            <a:ext cx="1643062" cy="1323439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600" b="1">
                <a:solidFill>
                  <a:schemeClr val="bg1"/>
                </a:solidFill>
                <a:latin typeface="Arial" charset="0"/>
              </a:rPr>
              <a:t>Pengurangan Risiko, Kerentanan, </a:t>
            </a:r>
          </a:p>
          <a:p>
            <a:r>
              <a:rPr lang="en-US" altLang="en-US" sz="1600" b="1">
                <a:solidFill>
                  <a:schemeClr val="bg1"/>
                </a:solidFill>
                <a:latin typeface="Arial" charset="0"/>
              </a:rPr>
              <a:t>Peninkatan Kapasitas</a:t>
            </a:r>
            <a:endParaRPr lang="id-ID" altLang="en-US" sz="1600" b="1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26" name="Straight Arrow Connector 25"/>
          <p:cNvCxnSpPr>
            <a:stCxn id="33806" idx="1"/>
          </p:cNvCxnSpPr>
          <p:nvPr/>
        </p:nvCxnSpPr>
        <p:spPr>
          <a:xfrm flipH="1">
            <a:off x="4929188" y="844125"/>
            <a:ext cx="2571750" cy="1266854"/>
          </a:xfrm>
          <a:prstGeom prst="straightConnector1">
            <a:avLst/>
          </a:prstGeom>
          <a:ln w="2857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23"/>
          <p:cNvSpPr txBox="1">
            <a:spLocks/>
          </p:cNvSpPr>
          <p:nvPr/>
        </p:nvSpPr>
        <p:spPr>
          <a:xfrm>
            <a:off x="142875" y="-53578"/>
            <a:ext cx="8229600" cy="857251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RUTINITAS</a:t>
            </a:r>
          </a:p>
        </p:txBody>
      </p:sp>
    </p:spTree>
    <p:extLst>
      <p:ext uri="{BB962C8B-B14F-4D97-AF65-F5344CB8AC3E}">
        <p14:creationId xmlns:p14="http://schemas.microsoft.com/office/powerpoint/2010/main" val="186145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81150"/>
            <a:ext cx="9144000" cy="1828800"/>
          </a:xfrm>
          <a:prstGeom prst="rect">
            <a:avLst/>
          </a:prstGeom>
          <a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t="-69792" b="-111458"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5" t="17732" r="34758" b="23001"/>
          <a:stretch/>
        </p:blipFill>
        <p:spPr bwMode="auto">
          <a:xfrm>
            <a:off x="457198" y="32732"/>
            <a:ext cx="3200402" cy="182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/>
          <p:cNvSpPr/>
          <p:nvPr/>
        </p:nvSpPr>
        <p:spPr>
          <a:xfrm>
            <a:off x="4724400" y="1411488"/>
            <a:ext cx="3714749" cy="148589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3576" tIns="93472" rIns="163576" bIns="93472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2300" kern="1200" dirty="0" smtClean="0"/>
          </a:p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dirty="0" smtClean="0">
                <a:solidFill>
                  <a:schemeClr val="tx2">
                    <a:lumMod val="75000"/>
                  </a:schemeClr>
                </a:solidFill>
              </a:rPr>
              <a:t>RS </a:t>
            </a:r>
            <a:r>
              <a:rPr lang="en-US" sz="2300" dirty="0" err="1" smtClean="0">
                <a:solidFill>
                  <a:schemeClr val="tx2">
                    <a:lumMod val="75000"/>
                  </a:schemeClr>
                </a:solidFill>
              </a:rPr>
              <a:t>berkewajiban</a:t>
            </a:r>
            <a:r>
              <a:rPr lang="en-US" sz="23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300" dirty="0" err="1" smtClean="0">
                <a:solidFill>
                  <a:schemeClr val="tx2">
                    <a:lumMod val="75000"/>
                  </a:schemeClr>
                </a:solidFill>
              </a:rPr>
              <a:t>untuk</a:t>
            </a:r>
            <a:r>
              <a:rPr lang="en-US" sz="23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300" dirty="0" err="1" smtClean="0">
                <a:solidFill>
                  <a:schemeClr val="tx2">
                    <a:lumMod val="75000"/>
                  </a:schemeClr>
                </a:solidFill>
              </a:rPr>
              <a:t>memberikan</a:t>
            </a:r>
            <a:r>
              <a:rPr lang="en-US" sz="23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300" dirty="0" err="1" smtClean="0">
                <a:solidFill>
                  <a:schemeClr val="tx2">
                    <a:lumMod val="75000"/>
                  </a:schemeClr>
                </a:solidFill>
              </a:rPr>
              <a:t>pelayanan</a:t>
            </a:r>
            <a:r>
              <a:rPr lang="en-US" sz="23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300" dirty="0" err="1" smtClean="0">
                <a:solidFill>
                  <a:schemeClr val="tx2">
                    <a:lumMod val="75000"/>
                  </a:schemeClr>
                </a:solidFill>
              </a:rPr>
              <a:t>kesehatan</a:t>
            </a:r>
            <a:r>
              <a:rPr lang="en-US" sz="23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300" dirty="0" err="1" smtClean="0">
                <a:solidFill>
                  <a:schemeClr val="tx2">
                    <a:lumMod val="75000"/>
                  </a:schemeClr>
                </a:solidFill>
              </a:rPr>
              <a:t>saat</a:t>
            </a:r>
            <a:r>
              <a:rPr lang="en-US" sz="23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300" dirty="0" err="1" smtClean="0">
                <a:solidFill>
                  <a:schemeClr val="tx2">
                    <a:lumMod val="75000"/>
                  </a:schemeClr>
                </a:solidFill>
              </a:rPr>
              <a:t>bencana</a:t>
            </a:r>
            <a:r>
              <a:rPr lang="en-US" sz="23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300" dirty="0" err="1" smtClean="0">
                <a:solidFill>
                  <a:schemeClr val="tx2">
                    <a:lumMod val="75000"/>
                  </a:schemeClr>
                </a:solidFill>
              </a:rPr>
              <a:t>sesuai</a:t>
            </a:r>
            <a:r>
              <a:rPr lang="en-US" sz="23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300" dirty="0" err="1" smtClean="0">
                <a:solidFill>
                  <a:schemeClr val="tx2">
                    <a:lumMod val="75000"/>
                  </a:schemeClr>
                </a:solidFill>
              </a:rPr>
              <a:t>dengan</a:t>
            </a:r>
            <a:r>
              <a:rPr lang="en-US" sz="23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300" dirty="0" err="1" smtClean="0">
                <a:solidFill>
                  <a:schemeClr val="tx2">
                    <a:lumMod val="75000"/>
                  </a:schemeClr>
                </a:solidFill>
              </a:rPr>
              <a:t>kemampuannya</a:t>
            </a:r>
            <a:endParaRPr lang="en-US" sz="23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2300" dirty="0"/>
          </a:p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>
                <a:solidFill>
                  <a:schemeClr val="tx1"/>
                </a:solidFill>
              </a:rPr>
              <a:t>UU No. 44 </a:t>
            </a:r>
            <a:r>
              <a:rPr lang="en-US" sz="1400" kern="1200" dirty="0" err="1" smtClean="0">
                <a:solidFill>
                  <a:schemeClr val="tx1"/>
                </a:solidFill>
              </a:rPr>
              <a:t>tahun</a:t>
            </a:r>
            <a:r>
              <a:rPr lang="en-US" sz="1400" kern="1200" dirty="0" smtClean="0">
                <a:solidFill>
                  <a:schemeClr val="tx1"/>
                </a:solidFill>
              </a:rPr>
              <a:t> 2009</a:t>
            </a:r>
            <a:r>
              <a:rPr lang="id-ID" sz="1400" kern="1200" dirty="0" smtClean="0">
                <a:solidFill>
                  <a:schemeClr val="tx1"/>
                </a:solidFill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</a:rPr>
              <a:t>tentang</a:t>
            </a:r>
            <a:r>
              <a:rPr lang="en-US" sz="1400" kern="1200" dirty="0" smtClean="0">
                <a:solidFill>
                  <a:schemeClr val="tx1"/>
                </a:solidFill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</a:rPr>
              <a:t>Rumah</a:t>
            </a:r>
            <a:r>
              <a:rPr lang="en-US" sz="1400" kern="1200" dirty="0" smtClean="0">
                <a:solidFill>
                  <a:schemeClr val="tx1"/>
                </a:solidFill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</a:rPr>
              <a:t>Sakit</a:t>
            </a:r>
            <a:endParaRPr lang="en-US" sz="1400" kern="1200" dirty="0">
              <a:solidFill>
                <a:schemeClr val="tx1"/>
              </a:solidFill>
            </a:endParaRPr>
          </a:p>
        </p:txBody>
      </p:sp>
      <p:pic>
        <p:nvPicPr>
          <p:cNvPr id="2050" name="Picture 2" descr="Hasil gambar untuk rumah sakit terbaka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/>
          <a:stretch/>
        </p:blipFill>
        <p:spPr bwMode="auto">
          <a:xfrm>
            <a:off x="448490" y="1709132"/>
            <a:ext cx="3209109" cy="17770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625" t="22451" r="32327" b="12441"/>
          <a:stretch/>
        </p:blipFill>
        <p:spPr>
          <a:xfrm>
            <a:off x="448489" y="3343314"/>
            <a:ext cx="3215771" cy="176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827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33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7776845"/>
              </p:ext>
            </p:extLst>
          </p:nvPr>
        </p:nvGraphicFramePr>
        <p:xfrm>
          <a:off x="4391028" y="742950"/>
          <a:ext cx="4600572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r:id="rId3" imgW="9382557" imgH="6053853" progId="Excel.Chart.8">
                  <p:embed/>
                </p:oleObj>
              </mc:Choice>
              <mc:Fallback>
                <p:oleObj r:id="rId3" imgW="9382557" imgH="6053853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1028" y="742950"/>
                        <a:ext cx="4600572" cy="28956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4" name="TextBox 5"/>
          <p:cNvSpPr txBox="1">
            <a:spLocks noChangeArrowheads="1"/>
          </p:cNvSpPr>
          <p:nvPr/>
        </p:nvSpPr>
        <p:spPr bwMode="auto">
          <a:xfrm>
            <a:off x="7493004" y="3444701"/>
            <a:ext cx="1650996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d-ID" altLang="en-US" sz="825" i="1" dirty="0" smtClean="0">
                <a:latin typeface="Arial" panose="020B0604020202020204" pitchFamily="34" charset="0"/>
              </a:rPr>
              <a:t>BNPB, </a:t>
            </a:r>
            <a:r>
              <a:rPr lang="en-US" altLang="en-US" sz="825" i="1" dirty="0" smtClean="0">
                <a:latin typeface="Arial" panose="020B0604020202020204" pitchFamily="34" charset="0"/>
              </a:rPr>
              <a:t>Update</a:t>
            </a:r>
            <a:r>
              <a:rPr lang="en-US" altLang="en-US" sz="825" i="1" dirty="0">
                <a:latin typeface="Arial" panose="020B0604020202020204" pitchFamily="34" charset="0"/>
              </a:rPr>
              <a:t>: 14-12-2015</a:t>
            </a:r>
            <a:endParaRPr lang="id-ID" altLang="en-US" sz="825" i="1" dirty="0">
              <a:latin typeface="Arial" panose="020B0604020202020204" pitchFamily="34" charset="0"/>
            </a:endParaRPr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36972" y="742949"/>
            <a:ext cx="2050828" cy="2895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7800" y="742949"/>
            <a:ext cx="2050828" cy="289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3924006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600" dirty="0" smtClean="0"/>
              <a:t>How to deal with?</a:t>
            </a:r>
            <a:endParaRPr lang="id-ID" sz="3600" dirty="0"/>
          </a:p>
        </p:txBody>
      </p:sp>
    </p:spTree>
    <p:extLst>
      <p:ext uri="{BB962C8B-B14F-4D97-AF65-F5344CB8AC3E}">
        <p14:creationId xmlns:p14="http://schemas.microsoft.com/office/powerpoint/2010/main" val="278368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PARADIGMA SHIFT</a:t>
            </a:r>
          </a:p>
        </p:txBody>
      </p:sp>
      <p:sp>
        <p:nvSpPr>
          <p:cNvPr id="4" name="Rectangle 3"/>
          <p:cNvSpPr/>
          <p:nvPr/>
        </p:nvSpPr>
        <p:spPr>
          <a:xfrm>
            <a:off x="4252832" y="1446602"/>
            <a:ext cx="2985113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3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Disaster Risk </a:t>
            </a:r>
          </a:p>
          <a:p>
            <a:pPr eaLnBrk="1" hangingPunct="1">
              <a:defRPr/>
            </a:pPr>
            <a:r>
              <a:rPr lang="en-US" sz="33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Reduction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3017583" y="2517668"/>
            <a:ext cx="3584789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3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Disaster </a:t>
            </a:r>
          </a:p>
          <a:p>
            <a:pPr eaLnBrk="1" hangingPunct="1">
              <a:defRPr/>
            </a:pPr>
            <a:r>
              <a:rPr lang="en-US" sz="33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Preparedness</a:t>
            </a:r>
          </a:p>
        </p:txBody>
      </p:sp>
      <p:sp>
        <p:nvSpPr>
          <p:cNvPr id="7" name="Rectangle 6"/>
          <p:cNvSpPr/>
          <p:nvPr/>
        </p:nvSpPr>
        <p:spPr>
          <a:xfrm>
            <a:off x="1893075" y="3658973"/>
            <a:ext cx="2207656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3300" b="1" dirty="0">
                <a:ln/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</a:rPr>
              <a:t>Disaster </a:t>
            </a:r>
          </a:p>
          <a:p>
            <a:pPr eaLnBrk="1" hangingPunct="1">
              <a:defRPr/>
            </a:pPr>
            <a:r>
              <a:rPr lang="en-US" sz="3300" b="1" dirty="0">
                <a:ln/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</a:rPr>
              <a:t>Response</a:t>
            </a:r>
          </a:p>
        </p:txBody>
      </p:sp>
      <p:sp>
        <p:nvSpPr>
          <p:cNvPr id="8" name="Bent-Up Arrow 7"/>
          <p:cNvSpPr/>
          <p:nvPr/>
        </p:nvSpPr>
        <p:spPr>
          <a:xfrm rot="5400000" flipH="1">
            <a:off x="2137172" y="2659857"/>
            <a:ext cx="876300" cy="88344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300"/>
          </a:p>
        </p:txBody>
      </p:sp>
      <p:sp>
        <p:nvSpPr>
          <p:cNvPr id="9" name="Bent-Up Arrow 8"/>
          <p:cNvSpPr/>
          <p:nvPr/>
        </p:nvSpPr>
        <p:spPr>
          <a:xfrm rot="5400000" flipH="1">
            <a:off x="3299818" y="1588889"/>
            <a:ext cx="876300" cy="88463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300"/>
          </a:p>
        </p:txBody>
      </p:sp>
    </p:spTree>
    <p:extLst>
      <p:ext uri="{BB962C8B-B14F-4D97-AF65-F5344CB8AC3E}">
        <p14:creationId xmlns:p14="http://schemas.microsoft.com/office/powerpoint/2010/main" val="231124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Arrow 13"/>
          <p:cNvSpPr/>
          <p:nvPr/>
        </p:nvSpPr>
        <p:spPr>
          <a:xfrm rot="18878979">
            <a:off x="2428875" y="750094"/>
            <a:ext cx="5572125" cy="3214688"/>
          </a:xfrm>
          <a:prstGeom prst="rightArrow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4926472" y="4383467"/>
            <a:ext cx="1682448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2400" b="1" spc="3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HICS (US)</a:t>
            </a:r>
          </a:p>
        </p:txBody>
      </p:sp>
      <p:sp>
        <p:nvSpPr>
          <p:cNvPr id="5" name="Rectangle 4"/>
          <p:cNvSpPr/>
          <p:nvPr/>
        </p:nvSpPr>
        <p:spPr>
          <a:xfrm>
            <a:off x="5607421" y="3091928"/>
            <a:ext cx="1393715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2400" b="1" spc="38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HOSDIP</a:t>
            </a:r>
          </a:p>
        </p:txBody>
      </p:sp>
      <p:sp>
        <p:nvSpPr>
          <p:cNvPr id="6" name="Rectangle 5"/>
          <p:cNvSpPr/>
          <p:nvPr/>
        </p:nvSpPr>
        <p:spPr>
          <a:xfrm>
            <a:off x="6127258" y="1986761"/>
            <a:ext cx="1437125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400" b="1" spc="3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Safe </a:t>
            </a:r>
          </a:p>
          <a:p>
            <a:pPr eaLnBrk="1" hangingPunct="1">
              <a:defRPr/>
            </a:pPr>
            <a:r>
              <a:rPr lang="en-US" sz="2400" b="1" spc="3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Hospital</a:t>
            </a:r>
          </a:p>
        </p:txBody>
      </p:sp>
      <p:sp>
        <p:nvSpPr>
          <p:cNvPr id="8" name="Rectangle 7"/>
          <p:cNvSpPr/>
          <p:nvPr/>
        </p:nvSpPr>
        <p:spPr>
          <a:xfrm>
            <a:off x="1946679" y="4058588"/>
            <a:ext cx="165622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Disaster </a:t>
            </a:r>
          </a:p>
          <a:p>
            <a:pPr eaLnBrk="1" hangingPunct="1">
              <a:defRPr/>
            </a:pPr>
            <a:r>
              <a:rPr lang="en-US" sz="2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Response</a:t>
            </a:r>
          </a:p>
        </p:txBody>
      </p:sp>
      <p:sp>
        <p:nvSpPr>
          <p:cNvPr id="9" name="Rectangle 8"/>
          <p:cNvSpPr/>
          <p:nvPr/>
        </p:nvSpPr>
        <p:spPr>
          <a:xfrm>
            <a:off x="1957887" y="3048302"/>
            <a:ext cx="222208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Disaster</a:t>
            </a:r>
          </a:p>
          <a:p>
            <a:pPr eaLnBrk="1" hangingPunct="1">
              <a:defRPr/>
            </a:pPr>
            <a:r>
              <a:rPr lang="en-US" sz="2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Preparedness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27085" y="1934659"/>
            <a:ext cx="2424062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Disaster</a:t>
            </a:r>
          </a:p>
          <a:p>
            <a:pPr eaLnBrk="1" hangingPunct="1">
              <a:defRPr/>
            </a:pPr>
            <a:r>
              <a:rPr lang="en-US" sz="2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Risk Reduction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52195" y="4179105"/>
            <a:ext cx="825868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ICS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01453" y="3048302"/>
            <a:ext cx="1486304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Disaster </a:t>
            </a:r>
          </a:p>
          <a:p>
            <a:pPr eaLnBrk="1" hangingPunct="1">
              <a:defRPr/>
            </a:pP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Plan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48512" y="1934659"/>
            <a:ext cx="1654620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Disaster </a:t>
            </a:r>
          </a:p>
          <a:p>
            <a:pPr eaLnBrk="1" hangingPunct="1">
              <a:defRPr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R</a:t>
            </a:r>
            <a:r>
              <a:rPr lang="id-ID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isk Mngt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 rot="16200000">
            <a:off x="1059415" y="4221143"/>
            <a:ext cx="973343" cy="5078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2700" b="1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90an</a:t>
            </a:r>
          </a:p>
        </p:txBody>
      </p:sp>
      <p:sp>
        <p:nvSpPr>
          <p:cNvPr id="16" name="Rectangle 15"/>
          <p:cNvSpPr/>
          <p:nvPr/>
        </p:nvSpPr>
        <p:spPr>
          <a:xfrm rot="16200000">
            <a:off x="1249362" y="3204397"/>
            <a:ext cx="973343" cy="5078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2700" b="1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00an</a:t>
            </a:r>
          </a:p>
        </p:txBody>
      </p:sp>
      <p:sp>
        <p:nvSpPr>
          <p:cNvPr id="17" name="Rectangle 16"/>
          <p:cNvSpPr/>
          <p:nvPr/>
        </p:nvSpPr>
        <p:spPr>
          <a:xfrm rot="16200000">
            <a:off x="1357375" y="2197912"/>
            <a:ext cx="973343" cy="5078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2700" b="1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10an</a:t>
            </a:r>
          </a:p>
        </p:txBody>
      </p:sp>
      <p:sp>
        <p:nvSpPr>
          <p:cNvPr id="256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PARADIGMA SHIFT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812530" y="4008417"/>
            <a:ext cx="2521075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id-ID" sz="2400" b="1" spc="38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H</a:t>
            </a:r>
            <a:r>
              <a:rPr lang="en-US" sz="2400" b="1" spc="38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MIMMS </a:t>
            </a:r>
            <a:r>
              <a:rPr lang="en-US" sz="2400" b="1" spc="3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(Euro)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717276" y="386754"/>
            <a:ext cx="2426725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id-ID" sz="2400" b="1" spc="3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Comprhensive</a:t>
            </a:r>
          </a:p>
          <a:p>
            <a:pPr eaLnBrk="1" hangingPunct="1">
              <a:defRPr/>
            </a:pPr>
            <a:r>
              <a:rPr lang="en-US" sz="2400" b="1" spc="3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Safe </a:t>
            </a:r>
            <a:r>
              <a:rPr lang="en-US" sz="2400" b="1" spc="38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Hosp</a:t>
            </a:r>
            <a:r>
              <a:rPr lang="id-ID" sz="2400" b="1" spc="3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ital</a:t>
            </a:r>
            <a:endParaRPr lang="en-US" sz="2400" b="1" spc="38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>
          <a:xfrm rot="16200000">
            <a:off x="1573399" y="1269257"/>
            <a:ext cx="973343" cy="5078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2700" b="1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1</a:t>
            </a:r>
            <a:r>
              <a:rPr lang="id-ID" sz="2700" b="1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5</a:t>
            </a:r>
            <a:r>
              <a:rPr lang="en-US" sz="2700" b="1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an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717275" y="1151417"/>
            <a:ext cx="2426725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id-ID" sz="2400" b="1" spc="38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Comprhensive HOSDIP</a:t>
            </a:r>
            <a:endParaRPr lang="en-US" sz="2400" b="1" spc="38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53200" y="386754"/>
            <a:ext cx="2535080" cy="162309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64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own Arrow 15"/>
          <p:cNvSpPr/>
          <p:nvPr/>
        </p:nvSpPr>
        <p:spPr>
          <a:xfrm>
            <a:off x="5843446" y="3519488"/>
            <a:ext cx="214313" cy="10179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00">
              <a:solidFill>
                <a:prstClr val="white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7343633" y="3712369"/>
            <a:ext cx="482204" cy="1607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039774" y="465534"/>
            <a:ext cx="3804048" cy="4492734"/>
            <a:chOff x="5039774" y="465534"/>
            <a:chExt cx="3804048" cy="4492734"/>
          </a:xfrm>
        </p:grpSpPr>
        <p:sp>
          <p:nvSpPr>
            <p:cNvPr id="8194" name="TextBox 3"/>
            <p:cNvSpPr txBox="1">
              <a:spLocks noChangeArrowheads="1"/>
            </p:cNvSpPr>
            <p:nvPr/>
          </p:nvSpPr>
          <p:spPr bwMode="auto">
            <a:xfrm>
              <a:off x="5537456" y="465534"/>
              <a:ext cx="85725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500" dirty="0">
                  <a:solidFill>
                    <a:prstClr val="black"/>
                  </a:solidFill>
                  <a:latin typeface="Arial" panose="020B0604020202020204" pitchFamily="34" charset="0"/>
                </a:rPr>
                <a:t>Hazard</a:t>
              </a:r>
            </a:p>
          </p:txBody>
        </p:sp>
        <p:sp>
          <p:nvSpPr>
            <p:cNvPr id="8195" name="TextBox 4"/>
            <p:cNvSpPr txBox="1">
              <a:spLocks noChangeArrowheads="1"/>
            </p:cNvSpPr>
            <p:nvPr/>
          </p:nvSpPr>
          <p:spPr bwMode="auto">
            <a:xfrm>
              <a:off x="5575556" y="1045369"/>
              <a:ext cx="75009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500">
                  <a:solidFill>
                    <a:prstClr val="black"/>
                  </a:solidFill>
                  <a:latin typeface="Arial" panose="020B0604020202020204" pitchFamily="34" charset="0"/>
                </a:rPr>
                <a:t>Event</a:t>
              </a:r>
            </a:p>
          </p:txBody>
        </p:sp>
        <p:sp>
          <p:nvSpPr>
            <p:cNvPr id="6" name="Down Arrow 5"/>
            <p:cNvSpPr/>
            <p:nvPr/>
          </p:nvSpPr>
          <p:spPr>
            <a:xfrm>
              <a:off x="5843446" y="733425"/>
              <a:ext cx="214313" cy="32146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>
                <a:solidFill>
                  <a:prstClr val="white"/>
                </a:solidFill>
              </a:endParaRPr>
            </a:p>
          </p:txBody>
        </p:sp>
        <p:sp>
          <p:nvSpPr>
            <p:cNvPr id="8197" name="TextBox 9"/>
            <p:cNvSpPr txBox="1">
              <a:spLocks noChangeArrowheads="1"/>
            </p:cNvSpPr>
            <p:nvPr/>
          </p:nvSpPr>
          <p:spPr bwMode="auto">
            <a:xfrm>
              <a:off x="5521977" y="1697832"/>
              <a:ext cx="910829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500">
                  <a:solidFill>
                    <a:prstClr val="black"/>
                  </a:solidFill>
                  <a:latin typeface="Arial" panose="020B0604020202020204" pitchFamily="34" charset="0"/>
                </a:rPr>
                <a:t>Damage</a:t>
              </a:r>
            </a:p>
          </p:txBody>
        </p:sp>
        <p:sp>
          <p:nvSpPr>
            <p:cNvPr id="8198" name="TextBox 10"/>
            <p:cNvSpPr txBox="1">
              <a:spLocks noChangeArrowheads="1"/>
            </p:cNvSpPr>
            <p:nvPr/>
          </p:nvSpPr>
          <p:spPr bwMode="auto">
            <a:xfrm>
              <a:off x="5039774" y="2331244"/>
              <a:ext cx="1875234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350">
                  <a:solidFill>
                    <a:prstClr val="black"/>
                  </a:solidFill>
                  <a:latin typeface="Arial" panose="020B0604020202020204" pitchFamily="34" charset="0"/>
                </a:rPr>
                <a:t>Change in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350">
                  <a:solidFill>
                    <a:prstClr val="black"/>
                  </a:solidFill>
                  <a:latin typeface="Arial" panose="020B0604020202020204" pitchFamily="34" charset="0"/>
                </a:rPr>
                <a:t>Function</a:t>
              </a:r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5843446" y="1965722"/>
              <a:ext cx="214313" cy="37504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>
                <a:solidFill>
                  <a:prstClr val="white"/>
                </a:solidFill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5843446" y="1322785"/>
              <a:ext cx="214313" cy="37504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>
                <a:solidFill>
                  <a:prstClr val="white"/>
                </a:solidFill>
              </a:endParaRPr>
            </a:p>
          </p:txBody>
        </p:sp>
        <p:sp>
          <p:nvSpPr>
            <p:cNvPr id="8201" name="TextBox 13"/>
            <p:cNvSpPr txBox="1">
              <a:spLocks noChangeArrowheads="1"/>
            </p:cNvSpPr>
            <p:nvPr/>
          </p:nvSpPr>
          <p:spPr bwMode="auto">
            <a:xfrm>
              <a:off x="5521977" y="3242072"/>
              <a:ext cx="910829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500">
                  <a:solidFill>
                    <a:prstClr val="black"/>
                  </a:solidFill>
                  <a:latin typeface="Arial" panose="020B0604020202020204" pitchFamily="34" charset="0"/>
                </a:rPr>
                <a:t>Needs</a:t>
              </a:r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5843446" y="2769394"/>
              <a:ext cx="214313" cy="48220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>
                <a:solidFill>
                  <a:prstClr val="white"/>
                </a:solidFill>
              </a:endParaRPr>
            </a:p>
          </p:txBody>
        </p:sp>
        <p:sp>
          <p:nvSpPr>
            <p:cNvPr id="8204" name="TextBox 16"/>
            <p:cNvSpPr txBox="1">
              <a:spLocks noChangeArrowheads="1"/>
            </p:cNvSpPr>
            <p:nvPr/>
          </p:nvSpPr>
          <p:spPr bwMode="auto">
            <a:xfrm>
              <a:off x="5521977" y="4635103"/>
              <a:ext cx="910829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500">
                  <a:solidFill>
                    <a:prstClr val="black"/>
                  </a:solidFill>
                  <a:latin typeface="Arial" panose="020B0604020202020204" pitchFamily="34" charset="0"/>
                </a:rPr>
                <a:t>Disaster</a:t>
              </a:r>
            </a:p>
          </p:txBody>
        </p:sp>
        <p:sp>
          <p:nvSpPr>
            <p:cNvPr id="8205" name="TextBox 17"/>
            <p:cNvSpPr txBox="1">
              <a:spLocks noChangeArrowheads="1"/>
            </p:cNvSpPr>
            <p:nvPr/>
          </p:nvSpPr>
          <p:spPr bwMode="auto">
            <a:xfrm>
              <a:off x="6218493" y="3663553"/>
              <a:ext cx="1232297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050">
                  <a:solidFill>
                    <a:prstClr val="black"/>
                  </a:solidFill>
                  <a:latin typeface="Arial" panose="020B0604020202020204" pitchFamily="34" charset="0"/>
                </a:rPr>
                <a:t>Local Response</a:t>
              </a:r>
            </a:p>
          </p:txBody>
        </p:sp>
        <p:sp>
          <p:nvSpPr>
            <p:cNvPr id="19" name="Bent Arrow 18"/>
            <p:cNvSpPr/>
            <p:nvPr/>
          </p:nvSpPr>
          <p:spPr>
            <a:xfrm flipV="1">
              <a:off x="6057758" y="3519488"/>
              <a:ext cx="267891" cy="321469"/>
            </a:xfrm>
            <a:prstGeom prst="ben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>
                <a:solidFill>
                  <a:prstClr val="black"/>
                </a:solidFill>
              </a:endParaRPr>
            </a:p>
          </p:txBody>
        </p:sp>
        <p:sp>
          <p:nvSpPr>
            <p:cNvPr id="8208" name="TextBox 21"/>
            <p:cNvSpPr txBox="1">
              <a:spLocks noChangeArrowheads="1"/>
            </p:cNvSpPr>
            <p:nvPr/>
          </p:nvSpPr>
          <p:spPr bwMode="auto">
            <a:xfrm>
              <a:off x="7772260" y="3663553"/>
              <a:ext cx="1071562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050" dirty="0" smtClean="0">
                  <a:solidFill>
                    <a:prstClr val="black"/>
                  </a:solidFill>
                  <a:latin typeface="Arial" panose="020B0604020202020204" pitchFamily="34" charset="0"/>
                </a:rPr>
                <a:t>Emergency</a:t>
              </a:r>
              <a:endParaRPr lang="en-US" sz="105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09" name="TextBox 22"/>
            <p:cNvSpPr txBox="1">
              <a:spLocks noChangeArrowheads="1"/>
            </p:cNvSpPr>
            <p:nvPr/>
          </p:nvSpPr>
          <p:spPr bwMode="auto">
            <a:xfrm>
              <a:off x="6272071" y="4092178"/>
              <a:ext cx="1232297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050">
                  <a:solidFill>
                    <a:prstClr val="black"/>
                  </a:solidFill>
                  <a:latin typeface="Arial" panose="020B0604020202020204" pitchFamily="34" charset="0"/>
                </a:rPr>
                <a:t>OutsideResponse</a:t>
              </a:r>
            </a:p>
          </p:txBody>
        </p:sp>
        <p:sp>
          <p:nvSpPr>
            <p:cNvPr id="26" name="Bent Arrow 25"/>
            <p:cNvSpPr/>
            <p:nvPr/>
          </p:nvSpPr>
          <p:spPr>
            <a:xfrm rot="5400000" flipV="1">
              <a:off x="6030969" y="4189214"/>
              <a:ext cx="321469" cy="267891"/>
            </a:xfrm>
            <a:prstGeom prst="ben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432805" y="1322784"/>
            <a:ext cx="1949671" cy="1982391"/>
            <a:chOff x="6432805" y="1322784"/>
            <a:chExt cx="1949671" cy="1982391"/>
          </a:xfrm>
        </p:grpSpPr>
        <p:sp>
          <p:nvSpPr>
            <p:cNvPr id="41" name="Rectangle 40"/>
            <p:cNvSpPr/>
            <p:nvPr/>
          </p:nvSpPr>
          <p:spPr>
            <a:xfrm>
              <a:off x="6432805" y="1322784"/>
              <a:ext cx="1660922" cy="1982391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220" name="TextBox 41"/>
            <p:cNvSpPr txBox="1">
              <a:spLocks noChangeArrowheads="1"/>
            </p:cNvSpPr>
            <p:nvPr/>
          </p:nvSpPr>
          <p:spPr bwMode="auto">
            <a:xfrm rot="-5400000">
              <a:off x="7482341" y="2190728"/>
              <a:ext cx="1500188" cy="30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350" dirty="0">
                  <a:solidFill>
                    <a:prstClr val="black"/>
                  </a:solidFill>
                  <a:latin typeface="Arial" panose="020B0604020202020204" pitchFamily="34" charset="0"/>
                </a:rPr>
                <a:t>Resilience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057758" y="787003"/>
            <a:ext cx="2089548" cy="2505045"/>
            <a:chOff x="6057758" y="787003"/>
            <a:chExt cx="2089548" cy="2505045"/>
          </a:xfrm>
        </p:grpSpPr>
        <p:sp>
          <p:nvSpPr>
            <p:cNvPr id="28" name="Bent Arrow 27"/>
            <p:cNvSpPr/>
            <p:nvPr/>
          </p:nvSpPr>
          <p:spPr>
            <a:xfrm flipV="1">
              <a:off x="6057758" y="787003"/>
              <a:ext cx="482204" cy="160735"/>
            </a:xfrm>
            <a:prstGeom prst="ben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>
                <a:solidFill>
                  <a:prstClr val="black"/>
                </a:solidFill>
              </a:endParaRPr>
            </a:p>
          </p:txBody>
        </p:sp>
        <p:sp>
          <p:nvSpPr>
            <p:cNvPr id="8213" name="TextBox 34"/>
            <p:cNvSpPr txBox="1">
              <a:spLocks noChangeArrowheads="1"/>
            </p:cNvSpPr>
            <p:nvPr/>
          </p:nvSpPr>
          <p:spPr bwMode="auto">
            <a:xfrm>
              <a:off x="6486383" y="1359694"/>
              <a:ext cx="1500188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050">
                  <a:solidFill>
                    <a:prstClr val="black"/>
                  </a:solidFill>
                  <a:latin typeface="Arial" panose="020B0604020202020204" pitchFamily="34" charset="0"/>
                </a:rPr>
                <a:t>Absorbing Capacity</a:t>
              </a:r>
            </a:p>
          </p:txBody>
        </p:sp>
        <p:sp>
          <p:nvSpPr>
            <p:cNvPr id="36" name="Bent Arrow 35"/>
            <p:cNvSpPr/>
            <p:nvPr/>
          </p:nvSpPr>
          <p:spPr>
            <a:xfrm flipV="1">
              <a:off x="6057758" y="1359694"/>
              <a:ext cx="482204" cy="160734"/>
            </a:xfrm>
            <a:prstGeom prst="ben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>
                <a:solidFill>
                  <a:prstClr val="black"/>
                </a:solidFill>
              </a:endParaRPr>
            </a:p>
          </p:txBody>
        </p:sp>
        <p:sp>
          <p:nvSpPr>
            <p:cNvPr id="8215" name="TextBox 36"/>
            <p:cNvSpPr txBox="1">
              <a:spLocks noChangeArrowheads="1"/>
            </p:cNvSpPr>
            <p:nvPr/>
          </p:nvSpPr>
          <p:spPr bwMode="auto">
            <a:xfrm>
              <a:off x="6486383" y="2072878"/>
              <a:ext cx="1500188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050">
                  <a:solidFill>
                    <a:prstClr val="black"/>
                  </a:solidFill>
                  <a:latin typeface="Arial" panose="020B0604020202020204" pitchFamily="34" charset="0"/>
                </a:rPr>
                <a:t>Buffering Capacity</a:t>
              </a:r>
            </a:p>
          </p:txBody>
        </p:sp>
        <p:sp>
          <p:nvSpPr>
            <p:cNvPr id="38" name="Bent Arrow 37"/>
            <p:cNvSpPr/>
            <p:nvPr/>
          </p:nvSpPr>
          <p:spPr>
            <a:xfrm flipV="1">
              <a:off x="6057758" y="2072878"/>
              <a:ext cx="482204" cy="160735"/>
            </a:xfrm>
            <a:prstGeom prst="ben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>
                <a:solidFill>
                  <a:prstClr val="black"/>
                </a:solidFill>
              </a:endParaRPr>
            </a:p>
          </p:txBody>
        </p:sp>
        <p:sp>
          <p:nvSpPr>
            <p:cNvPr id="8217" name="TextBox 38"/>
            <p:cNvSpPr txBox="1">
              <a:spLocks noChangeArrowheads="1"/>
            </p:cNvSpPr>
            <p:nvPr/>
          </p:nvSpPr>
          <p:spPr bwMode="auto">
            <a:xfrm>
              <a:off x="6379227" y="2876550"/>
              <a:ext cx="1768079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050" dirty="0">
                  <a:solidFill>
                    <a:prstClr val="black"/>
                  </a:solidFill>
                  <a:latin typeface="Arial" panose="020B0604020202020204" pitchFamily="34" charset="0"/>
                </a:rPr>
                <a:t>Local Response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050" dirty="0">
                  <a:solidFill>
                    <a:prstClr val="black"/>
                  </a:solidFill>
                  <a:latin typeface="Arial" panose="020B0604020202020204" pitchFamily="34" charset="0"/>
                </a:rPr>
                <a:t> Capacity</a:t>
              </a:r>
            </a:p>
          </p:txBody>
        </p:sp>
        <p:sp>
          <p:nvSpPr>
            <p:cNvPr id="40" name="Bent Arrow 39"/>
            <p:cNvSpPr/>
            <p:nvPr/>
          </p:nvSpPr>
          <p:spPr>
            <a:xfrm flipV="1">
              <a:off x="6057758" y="2876550"/>
              <a:ext cx="482204" cy="160734"/>
            </a:xfrm>
            <a:prstGeom prst="ben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>
                <a:solidFill>
                  <a:prstClr val="black"/>
                </a:solidFill>
              </a:endParaRPr>
            </a:p>
          </p:txBody>
        </p:sp>
        <p:sp>
          <p:nvSpPr>
            <p:cNvPr id="8228" name="TextBox 49"/>
            <p:cNvSpPr txBox="1">
              <a:spLocks noChangeArrowheads="1"/>
            </p:cNvSpPr>
            <p:nvPr/>
          </p:nvSpPr>
          <p:spPr bwMode="auto">
            <a:xfrm>
              <a:off x="6432805" y="787003"/>
              <a:ext cx="1500188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050" dirty="0">
                  <a:solidFill>
                    <a:prstClr val="black"/>
                  </a:solidFill>
                  <a:latin typeface="Arial" panose="020B0604020202020204" pitchFamily="34" charset="0"/>
                </a:rPr>
                <a:t>Hazard Modification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090104" y="519113"/>
            <a:ext cx="2539030" cy="4287440"/>
            <a:chOff x="3090104" y="519113"/>
            <a:chExt cx="2539030" cy="4287440"/>
          </a:xfrm>
        </p:grpSpPr>
        <p:cxnSp>
          <p:nvCxnSpPr>
            <p:cNvPr id="58" name="Straight Arrow Connector 57"/>
            <p:cNvCxnSpPr/>
            <p:nvPr/>
          </p:nvCxnSpPr>
          <p:spPr>
            <a:xfrm rot="5400000">
              <a:off x="958312" y="2662238"/>
              <a:ext cx="4287440" cy="119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090104" y="519113"/>
              <a:ext cx="2539030" cy="4286250"/>
              <a:chOff x="3090104" y="519113"/>
              <a:chExt cx="2539030" cy="4286250"/>
            </a:xfrm>
          </p:grpSpPr>
          <p:sp>
            <p:nvSpPr>
              <p:cNvPr id="8229" name="TextBox 50"/>
              <p:cNvSpPr txBox="1">
                <a:spLocks noChangeArrowheads="1"/>
              </p:cNvSpPr>
              <p:nvPr/>
            </p:nvSpPr>
            <p:spPr bwMode="auto">
              <a:xfrm rot="-5400000">
                <a:off x="2490051" y="2405040"/>
                <a:ext cx="1500188" cy="3000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sz="1350" b="1">
                    <a:solidFill>
                      <a:srgbClr val="C00000"/>
                    </a:solidFill>
                    <a:latin typeface="Arial" panose="020B0604020202020204" pitchFamily="34" charset="0"/>
                  </a:rPr>
                  <a:t>Risk Reduction</a:t>
                </a:r>
              </a:p>
            </p:txBody>
          </p:sp>
          <p:cxnSp>
            <p:nvCxnSpPr>
              <p:cNvPr id="53" name="Straight Connector 52"/>
              <p:cNvCxnSpPr/>
              <p:nvPr/>
            </p:nvCxnSpPr>
            <p:spPr>
              <a:xfrm rot="10800000">
                <a:off x="3110962" y="519113"/>
                <a:ext cx="2518172" cy="1190"/>
              </a:xfrm>
              <a:prstGeom prst="line">
                <a:avLst/>
              </a:prstGeom>
              <a:ln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0800000">
                <a:off x="3110962" y="1269207"/>
                <a:ext cx="2518172" cy="1190"/>
              </a:xfrm>
              <a:prstGeom prst="line">
                <a:avLst/>
              </a:prstGeom>
              <a:ln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 rot="5400000">
                <a:off x="1772104" y="3036690"/>
                <a:ext cx="3536156" cy="119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34" name="TextBox 62"/>
              <p:cNvSpPr txBox="1">
                <a:spLocks noChangeArrowheads="1"/>
              </p:cNvSpPr>
              <p:nvPr/>
            </p:nvSpPr>
            <p:spPr bwMode="auto">
              <a:xfrm rot="-5400000">
                <a:off x="2929391" y="2512197"/>
                <a:ext cx="1500188" cy="3000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sz="1350">
                    <a:solidFill>
                      <a:prstClr val="black"/>
                    </a:solidFill>
                    <a:latin typeface="Arial" panose="020B0604020202020204" pitchFamily="34" charset="0"/>
                  </a:rPr>
                  <a:t>Preparedness</a:t>
                </a: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3700321" y="733425"/>
            <a:ext cx="5411391" cy="3645009"/>
            <a:chOff x="3700321" y="733425"/>
            <a:chExt cx="5411391" cy="3645009"/>
          </a:xfrm>
        </p:grpSpPr>
        <p:sp>
          <p:nvSpPr>
            <p:cNvPr id="8211" name="TextBox 26"/>
            <p:cNvSpPr txBox="1">
              <a:spLocks noChangeArrowheads="1"/>
            </p:cNvSpPr>
            <p:nvPr/>
          </p:nvSpPr>
          <p:spPr bwMode="auto">
            <a:xfrm>
              <a:off x="3700321" y="733425"/>
              <a:ext cx="150018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500" dirty="0">
                  <a:solidFill>
                    <a:prstClr val="black"/>
                  </a:solidFill>
                  <a:latin typeface="Arial" panose="020B0604020202020204" pitchFamily="34" charset="0"/>
                </a:rPr>
                <a:t>Risk</a:t>
              </a:r>
              <a:r>
                <a:rPr lang="en-US" sz="1050" dirty="0">
                  <a:solidFill>
                    <a:prstClr val="black"/>
                  </a:solidFill>
                  <a:latin typeface="Arial" panose="020B0604020202020204" pitchFamily="34" charset="0"/>
                </a:rPr>
                <a:t> Event</a:t>
              </a:r>
            </a:p>
          </p:txBody>
        </p:sp>
        <p:sp>
          <p:nvSpPr>
            <p:cNvPr id="8221" name="TextBox 42"/>
            <p:cNvSpPr txBox="1">
              <a:spLocks noChangeArrowheads="1"/>
            </p:cNvSpPr>
            <p:nvPr/>
          </p:nvSpPr>
          <p:spPr bwMode="auto">
            <a:xfrm>
              <a:off x="3807477" y="1322784"/>
              <a:ext cx="150018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500">
                  <a:solidFill>
                    <a:prstClr val="black"/>
                  </a:solidFill>
                  <a:latin typeface="Arial" panose="020B0604020202020204" pitchFamily="34" charset="0"/>
                </a:rPr>
                <a:t>Risk</a:t>
              </a:r>
              <a:r>
                <a:rPr lang="en-US" sz="1050">
                  <a:solidFill>
                    <a:prstClr val="black"/>
                  </a:solidFill>
                  <a:latin typeface="Arial" panose="020B0604020202020204" pitchFamily="34" charset="0"/>
                </a:rPr>
                <a:t> Damage</a:t>
              </a:r>
            </a:p>
          </p:txBody>
        </p:sp>
        <p:sp>
          <p:nvSpPr>
            <p:cNvPr id="8222" name="TextBox 43"/>
            <p:cNvSpPr txBox="1">
              <a:spLocks noChangeArrowheads="1"/>
            </p:cNvSpPr>
            <p:nvPr/>
          </p:nvSpPr>
          <p:spPr bwMode="auto">
            <a:xfrm>
              <a:off x="3807477" y="1912144"/>
              <a:ext cx="150018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500">
                  <a:solidFill>
                    <a:prstClr val="black"/>
                  </a:solidFill>
                  <a:latin typeface="Arial" panose="020B0604020202020204" pitchFamily="34" charset="0"/>
                </a:rPr>
                <a:t>Risk </a:t>
              </a:r>
              <a:r>
                <a:rPr lang="en-US" sz="1050">
                  <a:solidFill>
                    <a:prstClr val="black"/>
                  </a:solidFill>
                  <a:latin typeface="Arial" panose="020B0604020202020204" pitchFamily="34" charset="0"/>
                </a:rPr>
                <a:t>∆ function</a:t>
              </a:r>
            </a:p>
          </p:txBody>
        </p:sp>
        <p:sp>
          <p:nvSpPr>
            <p:cNvPr id="45" name="Right Arrow 44"/>
            <p:cNvSpPr/>
            <p:nvPr/>
          </p:nvSpPr>
          <p:spPr>
            <a:xfrm>
              <a:off x="5146931" y="787003"/>
              <a:ext cx="482203" cy="107156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6" name="Right Arrow 45"/>
            <p:cNvSpPr/>
            <p:nvPr/>
          </p:nvSpPr>
          <p:spPr>
            <a:xfrm>
              <a:off x="5146931" y="1376363"/>
              <a:ext cx="482203" cy="107156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7" name="Right Arrow 46"/>
            <p:cNvSpPr/>
            <p:nvPr/>
          </p:nvSpPr>
          <p:spPr>
            <a:xfrm>
              <a:off x="5146931" y="2019301"/>
              <a:ext cx="482203" cy="107156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226" name="TextBox 47"/>
            <p:cNvSpPr txBox="1">
              <a:spLocks noChangeArrowheads="1"/>
            </p:cNvSpPr>
            <p:nvPr/>
          </p:nvSpPr>
          <p:spPr bwMode="auto">
            <a:xfrm>
              <a:off x="3807477" y="3840957"/>
              <a:ext cx="150018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500">
                  <a:solidFill>
                    <a:prstClr val="black"/>
                  </a:solidFill>
                  <a:latin typeface="Arial" panose="020B0604020202020204" pitchFamily="34" charset="0"/>
                </a:rPr>
                <a:t>Risk</a:t>
              </a:r>
              <a:r>
                <a:rPr lang="en-US" sz="1050">
                  <a:solidFill>
                    <a:prstClr val="black"/>
                  </a:solidFill>
                  <a:latin typeface="Arial" panose="020B0604020202020204" pitchFamily="34" charset="0"/>
                </a:rPr>
                <a:t> Disaster</a:t>
              </a:r>
            </a:p>
          </p:txBody>
        </p:sp>
        <p:sp>
          <p:nvSpPr>
            <p:cNvPr id="49" name="Right Arrow 48"/>
            <p:cNvSpPr/>
            <p:nvPr/>
          </p:nvSpPr>
          <p:spPr>
            <a:xfrm>
              <a:off x="5200508" y="3894535"/>
              <a:ext cx="482204" cy="107156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235" name="TextBox 65"/>
            <p:cNvSpPr txBox="1">
              <a:spLocks noChangeArrowheads="1"/>
            </p:cNvSpPr>
            <p:nvPr/>
          </p:nvSpPr>
          <p:spPr bwMode="auto">
            <a:xfrm>
              <a:off x="7611524" y="4055269"/>
              <a:ext cx="150018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500">
                  <a:solidFill>
                    <a:prstClr val="black"/>
                  </a:solidFill>
                  <a:latin typeface="Arial" panose="020B0604020202020204" pitchFamily="34" charset="0"/>
                </a:rPr>
                <a:t>Risk </a:t>
              </a:r>
              <a:r>
                <a:rPr lang="en-US" sz="1050">
                  <a:solidFill>
                    <a:prstClr val="black"/>
                  </a:solidFill>
                  <a:latin typeface="Arial" panose="020B0604020202020204" pitchFamily="34" charset="0"/>
                </a:rPr>
                <a:t>Emergency</a:t>
              </a:r>
            </a:p>
          </p:txBody>
        </p:sp>
        <p:sp>
          <p:nvSpPr>
            <p:cNvPr id="67" name="Right Arrow 66"/>
            <p:cNvSpPr/>
            <p:nvPr/>
          </p:nvSpPr>
          <p:spPr>
            <a:xfrm rot="14407788">
              <a:off x="7517465" y="4012407"/>
              <a:ext cx="327422" cy="96440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50" name="Title 1"/>
          <p:cNvSpPr>
            <a:spLocks noGrp="1"/>
          </p:cNvSpPr>
          <p:nvPr>
            <p:ph type="title"/>
          </p:nvPr>
        </p:nvSpPr>
        <p:spPr>
          <a:xfrm>
            <a:off x="0" y="-131654"/>
            <a:ext cx="4191000" cy="857250"/>
          </a:xfrm>
        </p:spPr>
        <p:txBody>
          <a:bodyPr/>
          <a:lstStyle/>
          <a:p>
            <a:r>
              <a:rPr lang="id-ID" dirty="0" smtClean="0">
                <a:solidFill>
                  <a:srgbClr val="A50021"/>
                </a:solidFill>
              </a:rPr>
              <a:t>How to reduce risk(s)?</a:t>
            </a:r>
            <a:endParaRPr lang="id-ID" dirty="0">
              <a:solidFill>
                <a:srgbClr val="A50021"/>
              </a:solidFill>
            </a:endParaRPr>
          </a:p>
        </p:txBody>
      </p:sp>
      <p:pic>
        <p:nvPicPr>
          <p:cNvPr id="6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1" y="4003989"/>
            <a:ext cx="2851070" cy="800376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95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4021138" y="428625"/>
            <a:ext cx="1143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2000">
                <a:latin typeface="Arial" charset="0"/>
              </a:rPr>
              <a:t>Hazard</a:t>
            </a:r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4071939" y="1008460"/>
            <a:ext cx="10001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2000">
                <a:latin typeface="Arial" charset="0"/>
              </a:rPr>
              <a:t>Event</a:t>
            </a:r>
          </a:p>
        </p:txBody>
      </p:sp>
      <p:sp>
        <p:nvSpPr>
          <p:cNvPr id="6" name="Down Arrow 5"/>
          <p:cNvSpPr/>
          <p:nvPr/>
        </p:nvSpPr>
        <p:spPr>
          <a:xfrm>
            <a:off x="4429125" y="696516"/>
            <a:ext cx="285750" cy="3214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19461" name="TextBox 9"/>
          <p:cNvSpPr txBox="1">
            <a:spLocks noChangeArrowheads="1"/>
          </p:cNvSpPr>
          <p:nvPr/>
        </p:nvSpPr>
        <p:spPr bwMode="auto">
          <a:xfrm>
            <a:off x="4000500" y="1660922"/>
            <a:ext cx="12144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2000">
                <a:latin typeface="Arial" charset="0"/>
              </a:rPr>
              <a:t>Damage</a:t>
            </a:r>
          </a:p>
        </p:txBody>
      </p:sp>
      <p:sp>
        <p:nvSpPr>
          <p:cNvPr id="19462" name="TextBox 10"/>
          <p:cNvSpPr txBox="1">
            <a:spLocks noChangeArrowheads="1"/>
          </p:cNvSpPr>
          <p:nvPr/>
        </p:nvSpPr>
        <p:spPr bwMode="auto">
          <a:xfrm>
            <a:off x="3357563" y="2294335"/>
            <a:ext cx="25003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800">
                <a:latin typeface="Arial" charset="0"/>
              </a:rPr>
              <a:t>Change in </a:t>
            </a:r>
          </a:p>
          <a:p>
            <a:pPr algn="ctr"/>
            <a:r>
              <a:rPr lang="en-US" altLang="en-US" sz="1800">
                <a:latin typeface="Arial" charset="0"/>
              </a:rPr>
              <a:t>Function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4429125" y="1928813"/>
            <a:ext cx="285750" cy="3750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13" name="Down Arrow 12"/>
          <p:cNvSpPr/>
          <p:nvPr/>
        </p:nvSpPr>
        <p:spPr>
          <a:xfrm>
            <a:off x="4429125" y="1285875"/>
            <a:ext cx="285750" cy="3750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19465" name="TextBox 13"/>
          <p:cNvSpPr txBox="1">
            <a:spLocks noChangeArrowheads="1"/>
          </p:cNvSpPr>
          <p:nvPr/>
        </p:nvSpPr>
        <p:spPr bwMode="auto">
          <a:xfrm>
            <a:off x="4000500" y="3205162"/>
            <a:ext cx="12144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2000">
                <a:latin typeface="Arial" charset="0"/>
              </a:rPr>
              <a:t>Needs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4429125" y="2732485"/>
            <a:ext cx="285750" cy="4822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16" name="Down Arrow 15"/>
          <p:cNvSpPr/>
          <p:nvPr/>
        </p:nvSpPr>
        <p:spPr>
          <a:xfrm>
            <a:off x="4429125" y="3482579"/>
            <a:ext cx="285750" cy="10179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19468" name="TextBox 16"/>
          <p:cNvSpPr txBox="1">
            <a:spLocks noChangeArrowheads="1"/>
          </p:cNvSpPr>
          <p:nvPr/>
        </p:nvSpPr>
        <p:spPr bwMode="auto">
          <a:xfrm>
            <a:off x="4000500" y="4598194"/>
            <a:ext cx="12144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2000">
                <a:latin typeface="Arial" charset="0"/>
              </a:rPr>
              <a:t>Disaster</a:t>
            </a:r>
          </a:p>
        </p:txBody>
      </p:sp>
      <p:sp>
        <p:nvSpPr>
          <p:cNvPr id="19469" name="TextBox 17"/>
          <p:cNvSpPr txBox="1">
            <a:spLocks noChangeArrowheads="1"/>
          </p:cNvSpPr>
          <p:nvPr/>
        </p:nvSpPr>
        <p:spPr bwMode="auto">
          <a:xfrm>
            <a:off x="4929188" y="3626644"/>
            <a:ext cx="16430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400">
                <a:latin typeface="Arial" charset="0"/>
              </a:rPr>
              <a:t>Local Response</a:t>
            </a:r>
          </a:p>
        </p:txBody>
      </p:sp>
      <p:sp>
        <p:nvSpPr>
          <p:cNvPr id="19" name="Bent Arrow 18"/>
          <p:cNvSpPr/>
          <p:nvPr/>
        </p:nvSpPr>
        <p:spPr>
          <a:xfrm flipV="1">
            <a:off x="4714875" y="3482579"/>
            <a:ext cx="357188" cy="321469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6429375" y="3675460"/>
            <a:ext cx="642938" cy="1607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72" name="TextBox 21"/>
          <p:cNvSpPr txBox="1">
            <a:spLocks noChangeArrowheads="1"/>
          </p:cNvSpPr>
          <p:nvPr/>
        </p:nvSpPr>
        <p:spPr bwMode="auto">
          <a:xfrm>
            <a:off x="7000876" y="3626644"/>
            <a:ext cx="16430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400">
                <a:latin typeface="Arial" charset="0"/>
              </a:rPr>
              <a:t>Emergency/MCI</a:t>
            </a:r>
          </a:p>
        </p:txBody>
      </p:sp>
      <p:sp>
        <p:nvSpPr>
          <p:cNvPr id="19473" name="TextBox 22"/>
          <p:cNvSpPr txBox="1">
            <a:spLocks noChangeArrowheads="1"/>
          </p:cNvSpPr>
          <p:nvPr/>
        </p:nvSpPr>
        <p:spPr bwMode="auto">
          <a:xfrm>
            <a:off x="5000626" y="4055269"/>
            <a:ext cx="16430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400">
                <a:latin typeface="Arial" charset="0"/>
              </a:rPr>
              <a:t>OutsideResponse</a:t>
            </a:r>
          </a:p>
        </p:txBody>
      </p:sp>
      <p:sp>
        <p:nvSpPr>
          <p:cNvPr id="26" name="Bent Arrow 25"/>
          <p:cNvSpPr/>
          <p:nvPr/>
        </p:nvSpPr>
        <p:spPr>
          <a:xfrm rot="5400000" flipV="1">
            <a:off x="4732735" y="4107657"/>
            <a:ext cx="321469" cy="357188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9475" name="TextBox 26"/>
          <p:cNvSpPr txBox="1">
            <a:spLocks noChangeArrowheads="1"/>
          </p:cNvSpPr>
          <p:nvPr/>
        </p:nvSpPr>
        <p:spPr bwMode="auto">
          <a:xfrm>
            <a:off x="1571625" y="696516"/>
            <a:ext cx="20002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2000">
                <a:latin typeface="Arial" charset="0"/>
              </a:rPr>
              <a:t>Risk</a:t>
            </a:r>
            <a:r>
              <a:rPr lang="en-US" altLang="en-US" sz="1400">
                <a:latin typeface="Arial" charset="0"/>
              </a:rPr>
              <a:t> Event</a:t>
            </a:r>
          </a:p>
        </p:txBody>
      </p:sp>
      <p:sp>
        <p:nvSpPr>
          <p:cNvPr id="28" name="Bent Arrow 27"/>
          <p:cNvSpPr/>
          <p:nvPr/>
        </p:nvSpPr>
        <p:spPr>
          <a:xfrm flipV="1">
            <a:off x="4714875" y="750094"/>
            <a:ext cx="642938" cy="160735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9477" name="TextBox 34"/>
          <p:cNvSpPr txBox="1">
            <a:spLocks noChangeArrowheads="1"/>
          </p:cNvSpPr>
          <p:nvPr/>
        </p:nvSpPr>
        <p:spPr bwMode="auto">
          <a:xfrm>
            <a:off x="5286375" y="1322785"/>
            <a:ext cx="20002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400">
                <a:latin typeface="Arial" charset="0"/>
              </a:rPr>
              <a:t>Absorbing Capacity</a:t>
            </a:r>
          </a:p>
        </p:txBody>
      </p:sp>
      <p:sp>
        <p:nvSpPr>
          <p:cNvPr id="36" name="Bent Arrow 35"/>
          <p:cNvSpPr/>
          <p:nvPr/>
        </p:nvSpPr>
        <p:spPr>
          <a:xfrm flipV="1">
            <a:off x="4714875" y="1322785"/>
            <a:ext cx="642938" cy="160734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9479" name="TextBox 36"/>
          <p:cNvSpPr txBox="1">
            <a:spLocks noChangeArrowheads="1"/>
          </p:cNvSpPr>
          <p:nvPr/>
        </p:nvSpPr>
        <p:spPr bwMode="auto">
          <a:xfrm>
            <a:off x="5286375" y="2035969"/>
            <a:ext cx="20002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400">
                <a:latin typeface="Arial" charset="0"/>
              </a:rPr>
              <a:t>Buffering Capacity</a:t>
            </a:r>
          </a:p>
        </p:txBody>
      </p:sp>
      <p:sp>
        <p:nvSpPr>
          <p:cNvPr id="38" name="Bent Arrow 37"/>
          <p:cNvSpPr/>
          <p:nvPr/>
        </p:nvSpPr>
        <p:spPr>
          <a:xfrm flipV="1">
            <a:off x="4714875" y="2035969"/>
            <a:ext cx="642938" cy="160735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9481" name="TextBox 38"/>
          <p:cNvSpPr txBox="1">
            <a:spLocks noChangeArrowheads="1"/>
          </p:cNvSpPr>
          <p:nvPr/>
        </p:nvSpPr>
        <p:spPr bwMode="auto">
          <a:xfrm>
            <a:off x="5143500" y="2839642"/>
            <a:ext cx="23574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400">
                <a:latin typeface="Arial" charset="0"/>
              </a:rPr>
              <a:t>Local Response</a:t>
            </a:r>
          </a:p>
          <a:p>
            <a:pPr algn="ctr"/>
            <a:r>
              <a:rPr lang="en-US" altLang="en-US" sz="1400">
                <a:latin typeface="Arial" charset="0"/>
              </a:rPr>
              <a:t> Capacity</a:t>
            </a:r>
          </a:p>
        </p:txBody>
      </p:sp>
      <p:sp>
        <p:nvSpPr>
          <p:cNvPr id="40" name="Bent Arrow 39"/>
          <p:cNvSpPr/>
          <p:nvPr/>
        </p:nvSpPr>
        <p:spPr>
          <a:xfrm flipV="1">
            <a:off x="4714875" y="2839641"/>
            <a:ext cx="642938" cy="160734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214938" y="1285875"/>
            <a:ext cx="2214562" cy="198239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84" name="TextBox 41"/>
          <p:cNvSpPr txBox="1">
            <a:spLocks noChangeArrowheads="1"/>
          </p:cNvSpPr>
          <p:nvPr/>
        </p:nvSpPr>
        <p:spPr bwMode="auto">
          <a:xfrm rot="-5400000">
            <a:off x="6864350" y="2118916"/>
            <a:ext cx="1500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800">
                <a:latin typeface="Arial" charset="0"/>
              </a:rPr>
              <a:t>Resilience</a:t>
            </a:r>
          </a:p>
        </p:txBody>
      </p:sp>
      <p:sp>
        <p:nvSpPr>
          <p:cNvPr id="19485" name="TextBox 42"/>
          <p:cNvSpPr txBox="1">
            <a:spLocks noChangeArrowheads="1"/>
          </p:cNvSpPr>
          <p:nvPr/>
        </p:nvSpPr>
        <p:spPr bwMode="auto">
          <a:xfrm>
            <a:off x="1714500" y="1285875"/>
            <a:ext cx="20002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2000">
                <a:latin typeface="Arial" charset="0"/>
              </a:rPr>
              <a:t>Risk</a:t>
            </a:r>
            <a:r>
              <a:rPr lang="en-US" altLang="en-US" sz="1400">
                <a:latin typeface="Arial" charset="0"/>
              </a:rPr>
              <a:t> Damage</a:t>
            </a:r>
          </a:p>
        </p:txBody>
      </p:sp>
      <p:sp>
        <p:nvSpPr>
          <p:cNvPr id="19486" name="TextBox 43"/>
          <p:cNvSpPr txBox="1">
            <a:spLocks noChangeArrowheads="1"/>
          </p:cNvSpPr>
          <p:nvPr/>
        </p:nvSpPr>
        <p:spPr bwMode="auto">
          <a:xfrm>
            <a:off x="1714500" y="1875235"/>
            <a:ext cx="20002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2000">
                <a:latin typeface="Arial" charset="0"/>
              </a:rPr>
              <a:t>Risk </a:t>
            </a:r>
            <a:r>
              <a:rPr lang="en-US" altLang="en-US" sz="1400">
                <a:latin typeface="Arial" charset="0"/>
              </a:rPr>
              <a:t>∆ function</a:t>
            </a:r>
          </a:p>
        </p:txBody>
      </p:sp>
      <p:sp>
        <p:nvSpPr>
          <p:cNvPr id="45" name="Right Arrow 44"/>
          <p:cNvSpPr/>
          <p:nvPr/>
        </p:nvSpPr>
        <p:spPr>
          <a:xfrm>
            <a:off x="3500439" y="750094"/>
            <a:ext cx="642937" cy="10715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ight Arrow 45"/>
          <p:cNvSpPr/>
          <p:nvPr/>
        </p:nvSpPr>
        <p:spPr>
          <a:xfrm>
            <a:off x="3500439" y="1339454"/>
            <a:ext cx="642937" cy="10715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ight Arrow 46"/>
          <p:cNvSpPr/>
          <p:nvPr/>
        </p:nvSpPr>
        <p:spPr>
          <a:xfrm>
            <a:off x="3500439" y="1982392"/>
            <a:ext cx="642937" cy="10715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90" name="TextBox 47"/>
          <p:cNvSpPr txBox="1">
            <a:spLocks noChangeArrowheads="1"/>
          </p:cNvSpPr>
          <p:nvPr/>
        </p:nvSpPr>
        <p:spPr bwMode="auto">
          <a:xfrm>
            <a:off x="1714500" y="3804047"/>
            <a:ext cx="20002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2000">
                <a:latin typeface="Arial" charset="0"/>
              </a:rPr>
              <a:t>Risk</a:t>
            </a:r>
            <a:r>
              <a:rPr lang="en-US" altLang="en-US" sz="1400">
                <a:latin typeface="Arial" charset="0"/>
              </a:rPr>
              <a:t> Disaster</a:t>
            </a:r>
          </a:p>
        </p:txBody>
      </p:sp>
      <p:sp>
        <p:nvSpPr>
          <p:cNvPr id="49" name="Right Arrow 48"/>
          <p:cNvSpPr/>
          <p:nvPr/>
        </p:nvSpPr>
        <p:spPr>
          <a:xfrm>
            <a:off x="3571875" y="3857626"/>
            <a:ext cx="642938" cy="10715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92" name="TextBox 49"/>
          <p:cNvSpPr txBox="1">
            <a:spLocks noChangeArrowheads="1"/>
          </p:cNvSpPr>
          <p:nvPr/>
        </p:nvSpPr>
        <p:spPr bwMode="auto">
          <a:xfrm>
            <a:off x="5214938" y="750094"/>
            <a:ext cx="20002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400">
                <a:latin typeface="Arial" charset="0"/>
              </a:rPr>
              <a:t>Hazard Modification</a:t>
            </a:r>
          </a:p>
        </p:txBody>
      </p:sp>
      <p:sp>
        <p:nvSpPr>
          <p:cNvPr id="19493" name="TextBox 50"/>
          <p:cNvSpPr txBox="1">
            <a:spLocks noChangeArrowheads="1"/>
          </p:cNvSpPr>
          <p:nvPr/>
        </p:nvSpPr>
        <p:spPr bwMode="auto">
          <a:xfrm rot="-5400000">
            <a:off x="207963" y="2195007"/>
            <a:ext cx="15001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800" b="1">
                <a:solidFill>
                  <a:srgbClr val="C00000"/>
                </a:solidFill>
                <a:latin typeface="Arial" charset="0"/>
              </a:rPr>
              <a:t>Risk Reduction</a:t>
            </a:r>
          </a:p>
        </p:txBody>
      </p:sp>
      <p:cxnSp>
        <p:nvCxnSpPr>
          <p:cNvPr id="53" name="Straight Connector 52"/>
          <p:cNvCxnSpPr/>
          <p:nvPr/>
        </p:nvCxnSpPr>
        <p:spPr>
          <a:xfrm rot="10800000">
            <a:off x="785813" y="482204"/>
            <a:ext cx="3357562" cy="1190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0800000">
            <a:off x="785813" y="1232298"/>
            <a:ext cx="3357562" cy="119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5400000">
            <a:off x="-1369813" y="2625131"/>
            <a:ext cx="428744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5400000">
            <a:off x="-409971" y="2999582"/>
            <a:ext cx="3536156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98" name="TextBox 62"/>
          <p:cNvSpPr txBox="1">
            <a:spLocks noChangeArrowheads="1"/>
          </p:cNvSpPr>
          <p:nvPr/>
        </p:nvSpPr>
        <p:spPr bwMode="auto">
          <a:xfrm rot="-5400000">
            <a:off x="793750" y="2302164"/>
            <a:ext cx="15001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800">
                <a:latin typeface="Arial" charset="0"/>
              </a:rPr>
              <a:t>Preparedness</a:t>
            </a:r>
          </a:p>
        </p:txBody>
      </p:sp>
      <p:sp>
        <p:nvSpPr>
          <p:cNvPr id="19499" name="TextBox 65"/>
          <p:cNvSpPr txBox="1">
            <a:spLocks noChangeArrowheads="1"/>
          </p:cNvSpPr>
          <p:nvPr/>
        </p:nvSpPr>
        <p:spPr bwMode="auto">
          <a:xfrm>
            <a:off x="6786563" y="4018360"/>
            <a:ext cx="20002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2000">
                <a:latin typeface="Arial" charset="0"/>
              </a:rPr>
              <a:t>Risk </a:t>
            </a:r>
            <a:r>
              <a:rPr lang="en-US" altLang="en-US" sz="1400">
                <a:latin typeface="Arial" charset="0"/>
              </a:rPr>
              <a:t>Emergency</a:t>
            </a:r>
          </a:p>
        </p:txBody>
      </p:sp>
      <p:sp>
        <p:nvSpPr>
          <p:cNvPr id="67" name="Right Arrow 66"/>
          <p:cNvSpPr/>
          <p:nvPr/>
        </p:nvSpPr>
        <p:spPr>
          <a:xfrm rot="14407788">
            <a:off x="6715721" y="3959424"/>
            <a:ext cx="327422" cy="12858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950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6" y="0"/>
            <a:ext cx="128587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601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/>
          <p:cNvSpPr>
            <a:spLocks noGrp="1"/>
          </p:cNvSpPr>
          <p:nvPr>
            <p:ph type="title"/>
          </p:nvPr>
        </p:nvSpPr>
        <p:spPr>
          <a:xfrm>
            <a:off x="2270988" y="232507"/>
            <a:ext cx="4743450" cy="642938"/>
          </a:xfrm>
        </p:spPr>
        <p:txBody>
          <a:bodyPr>
            <a:normAutofit/>
          </a:bodyPr>
          <a:lstStyle/>
          <a:p>
            <a:r>
              <a:rPr lang="id-ID" dirty="0" smtClean="0">
                <a:solidFill>
                  <a:srgbClr val="A50021"/>
                </a:solidFill>
              </a:rPr>
              <a:t>How to reduce risk(s)?</a:t>
            </a:r>
            <a:endParaRPr lang="id-ID" dirty="0">
              <a:solidFill>
                <a:srgbClr val="A5002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97996" y="1085851"/>
            <a:ext cx="660905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700" dirty="0"/>
              <a:t>Risk =    (Hazard x    Vulnerability) /    Capacity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434091" y="1206030"/>
            <a:ext cx="4223335" cy="337020"/>
            <a:chOff x="1721454" y="1608040"/>
            <a:chExt cx="5631113" cy="449360"/>
          </a:xfrm>
        </p:grpSpPr>
        <p:sp>
          <p:nvSpPr>
            <p:cNvPr id="55" name="Down Arrow 54"/>
            <p:cNvSpPr/>
            <p:nvPr/>
          </p:nvSpPr>
          <p:spPr>
            <a:xfrm>
              <a:off x="1721454" y="1656666"/>
              <a:ext cx="381000" cy="381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sz="1350"/>
            </a:p>
          </p:txBody>
        </p:sp>
        <p:sp>
          <p:nvSpPr>
            <p:cNvPr id="56" name="Down Arrow 55"/>
            <p:cNvSpPr/>
            <p:nvPr/>
          </p:nvSpPr>
          <p:spPr>
            <a:xfrm>
              <a:off x="3820049" y="1676400"/>
              <a:ext cx="381000" cy="381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sz="1350"/>
            </a:p>
          </p:txBody>
        </p:sp>
        <p:sp>
          <p:nvSpPr>
            <p:cNvPr id="57" name="Down Arrow 56"/>
            <p:cNvSpPr/>
            <p:nvPr/>
          </p:nvSpPr>
          <p:spPr>
            <a:xfrm rot="10800000">
              <a:off x="6971567" y="1608040"/>
              <a:ext cx="381000" cy="381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sz="1350"/>
            </a:p>
          </p:txBody>
        </p:sp>
      </p:grpSp>
      <p:sp>
        <p:nvSpPr>
          <p:cNvPr id="59" name="object 13"/>
          <p:cNvSpPr txBox="1"/>
          <p:nvPr/>
        </p:nvSpPr>
        <p:spPr>
          <a:xfrm>
            <a:off x="3016604" y="1836792"/>
            <a:ext cx="824793" cy="6765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525" marR="21431">
              <a:lnSpc>
                <a:spcPts val="1223"/>
              </a:lnSpc>
              <a:spcBef>
                <a:spcPts val="61"/>
              </a:spcBef>
            </a:pPr>
            <a:r>
              <a:rPr sz="1688" baseline="3640" dirty="0">
                <a:solidFill>
                  <a:srgbClr val="A50021"/>
                </a:solidFill>
                <a:latin typeface="Calibri"/>
                <a:cs typeface="Calibri"/>
              </a:rPr>
              <a:t>N</a:t>
            </a:r>
            <a:r>
              <a:rPr sz="1688" spc="-3" baseline="3640" dirty="0">
                <a:solidFill>
                  <a:srgbClr val="A50021"/>
                </a:solidFill>
                <a:latin typeface="Calibri"/>
                <a:cs typeface="Calibri"/>
              </a:rPr>
              <a:t>a</a:t>
            </a:r>
            <a:r>
              <a:rPr sz="1688" baseline="3640" dirty="0">
                <a:solidFill>
                  <a:srgbClr val="A50021"/>
                </a:solidFill>
                <a:latin typeface="Calibri"/>
                <a:cs typeface="Calibri"/>
              </a:rPr>
              <a:t>t</a:t>
            </a:r>
            <a:r>
              <a:rPr sz="1688" spc="3" baseline="3640" dirty="0">
                <a:solidFill>
                  <a:srgbClr val="A50021"/>
                </a:solidFill>
                <a:latin typeface="Calibri"/>
                <a:cs typeface="Calibri"/>
              </a:rPr>
              <a:t>u</a:t>
            </a:r>
            <a:r>
              <a:rPr sz="1688" spc="-22" baseline="3640" dirty="0">
                <a:solidFill>
                  <a:srgbClr val="A50021"/>
                </a:solidFill>
                <a:latin typeface="Calibri"/>
                <a:cs typeface="Calibri"/>
              </a:rPr>
              <a:t>r</a:t>
            </a:r>
            <a:r>
              <a:rPr sz="1688" baseline="3640" dirty="0">
                <a:solidFill>
                  <a:srgbClr val="A50021"/>
                </a:solidFill>
                <a:latin typeface="Calibri"/>
                <a:cs typeface="Calibri"/>
              </a:rPr>
              <a:t>al</a:t>
            </a:r>
            <a:endParaRPr sz="1125" dirty="0">
              <a:solidFill>
                <a:srgbClr val="A50021"/>
              </a:solidFill>
              <a:latin typeface="Calibri"/>
              <a:cs typeface="Calibri"/>
            </a:endParaRPr>
          </a:p>
          <a:p>
            <a:pPr marL="9525" marR="21431">
              <a:lnSpc>
                <a:spcPts val="1354"/>
              </a:lnSpc>
              <a:spcBef>
                <a:spcPts val="6"/>
              </a:spcBef>
            </a:pPr>
            <a:r>
              <a:rPr sz="1688" baseline="1820" dirty="0">
                <a:solidFill>
                  <a:srgbClr val="A50021"/>
                </a:solidFill>
                <a:latin typeface="Calibri"/>
                <a:cs typeface="Calibri"/>
              </a:rPr>
              <a:t>Bio</a:t>
            </a:r>
            <a:r>
              <a:rPr sz="1688" spc="3" baseline="1820" dirty="0">
                <a:solidFill>
                  <a:srgbClr val="A50021"/>
                </a:solidFill>
                <a:latin typeface="Calibri"/>
                <a:cs typeface="Calibri"/>
              </a:rPr>
              <a:t>l</a:t>
            </a:r>
            <a:r>
              <a:rPr sz="1688" baseline="1820" dirty="0">
                <a:solidFill>
                  <a:srgbClr val="A50021"/>
                </a:solidFill>
                <a:latin typeface="Calibri"/>
                <a:cs typeface="Calibri"/>
              </a:rPr>
              <a:t>og</a:t>
            </a:r>
            <a:r>
              <a:rPr sz="1688" spc="3" baseline="1820" dirty="0">
                <a:solidFill>
                  <a:srgbClr val="A50021"/>
                </a:solidFill>
                <a:latin typeface="Calibri"/>
                <a:cs typeface="Calibri"/>
              </a:rPr>
              <a:t>i</a:t>
            </a:r>
            <a:r>
              <a:rPr sz="1688" spc="-7" baseline="1820" dirty="0">
                <a:solidFill>
                  <a:srgbClr val="A50021"/>
                </a:solidFill>
                <a:latin typeface="Calibri"/>
                <a:cs typeface="Calibri"/>
              </a:rPr>
              <a:t>c</a:t>
            </a:r>
            <a:r>
              <a:rPr sz="1688" baseline="1820" dirty="0">
                <a:solidFill>
                  <a:srgbClr val="A50021"/>
                </a:solidFill>
                <a:latin typeface="Calibri"/>
                <a:cs typeface="Calibri"/>
              </a:rPr>
              <a:t>al</a:t>
            </a:r>
            <a:endParaRPr sz="1125" dirty="0">
              <a:solidFill>
                <a:srgbClr val="A50021"/>
              </a:solidFill>
              <a:latin typeface="Calibri"/>
              <a:cs typeface="Calibri"/>
            </a:endParaRPr>
          </a:p>
          <a:p>
            <a:pPr marL="9525">
              <a:lnSpc>
                <a:spcPts val="1350"/>
              </a:lnSpc>
            </a:pPr>
            <a:r>
              <a:rPr sz="1688" spc="-97" baseline="1820" dirty="0">
                <a:solidFill>
                  <a:srgbClr val="A50021"/>
                </a:solidFill>
                <a:latin typeface="Calibri"/>
                <a:cs typeface="Calibri"/>
              </a:rPr>
              <a:t>T</a:t>
            </a:r>
            <a:r>
              <a:rPr sz="1688" baseline="1820" dirty="0">
                <a:solidFill>
                  <a:srgbClr val="A50021"/>
                </a:solidFill>
                <a:latin typeface="Calibri"/>
                <a:cs typeface="Calibri"/>
              </a:rPr>
              <a:t>ech</a:t>
            </a:r>
            <a:r>
              <a:rPr sz="1688" spc="3" baseline="1820" dirty="0">
                <a:solidFill>
                  <a:srgbClr val="A50021"/>
                </a:solidFill>
                <a:latin typeface="Calibri"/>
                <a:cs typeface="Calibri"/>
              </a:rPr>
              <a:t>n</a:t>
            </a:r>
            <a:r>
              <a:rPr sz="1688" baseline="1820" dirty="0">
                <a:solidFill>
                  <a:srgbClr val="A50021"/>
                </a:solidFill>
                <a:latin typeface="Calibri"/>
                <a:cs typeface="Calibri"/>
              </a:rPr>
              <a:t>ol</a:t>
            </a:r>
            <a:r>
              <a:rPr sz="1688" spc="3" baseline="1820" dirty="0">
                <a:solidFill>
                  <a:srgbClr val="A50021"/>
                </a:solidFill>
                <a:latin typeface="Calibri"/>
                <a:cs typeface="Calibri"/>
              </a:rPr>
              <a:t>o</a:t>
            </a:r>
            <a:r>
              <a:rPr sz="1688" baseline="1820" dirty="0">
                <a:solidFill>
                  <a:srgbClr val="A50021"/>
                </a:solidFill>
                <a:latin typeface="Calibri"/>
                <a:cs typeface="Calibri"/>
              </a:rPr>
              <a:t>g</a:t>
            </a:r>
            <a:r>
              <a:rPr sz="1688" spc="3" baseline="1820" dirty="0">
                <a:solidFill>
                  <a:srgbClr val="A50021"/>
                </a:solidFill>
                <a:latin typeface="Calibri"/>
                <a:cs typeface="Calibri"/>
              </a:rPr>
              <a:t>i</a:t>
            </a:r>
            <a:r>
              <a:rPr sz="1688" spc="-7" baseline="1820" dirty="0">
                <a:solidFill>
                  <a:srgbClr val="A50021"/>
                </a:solidFill>
                <a:latin typeface="Calibri"/>
                <a:cs typeface="Calibri"/>
              </a:rPr>
              <a:t>c</a:t>
            </a:r>
            <a:r>
              <a:rPr sz="1688" baseline="1820" dirty="0">
                <a:solidFill>
                  <a:srgbClr val="A50021"/>
                </a:solidFill>
                <a:latin typeface="Calibri"/>
                <a:cs typeface="Calibri"/>
              </a:rPr>
              <a:t>al</a:t>
            </a:r>
            <a:endParaRPr sz="1125" dirty="0">
              <a:solidFill>
                <a:srgbClr val="A50021"/>
              </a:solidFill>
              <a:latin typeface="Calibri"/>
              <a:cs typeface="Calibri"/>
            </a:endParaRPr>
          </a:p>
          <a:p>
            <a:pPr marL="9525" marR="21431">
              <a:lnSpc>
                <a:spcPts val="1350"/>
              </a:lnSpc>
            </a:pPr>
            <a:r>
              <a:rPr sz="1688" baseline="1820" dirty="0">
                <a:solidFill>
                  <a:srgbClr val="A50021"/>
                </a:solidFill>
                <a:latin typeface="Calibri"/>
                <a:cs typeface="Calibri"/>
              </a:rPr>
              <a:t>Soci</a:t>
            </a:r>
            <a:r>
              <a:rPr sz="1688" spc="-11" baseline="1820" dirty="0">
                <a:solidFill>
                  <a:srgbClr val="A50021"/>
                </a:solidFill>
                <a:latin typeface="Calibri"/>
                <a:cs typeface="Calibri"/>
              </a:rPr>
              <a:t>e</a:t>
            </a:r>
            <a:r>
              <a:rPr sz="1688" spc="-14" baseline="1820" dirty="0">
                <a:solidFill>
                  <a:srgbClr val="A50021"/>
                </a:solidFill>
                <a:latin typeface="Calibri"/>
                <a:cs typeface="Calibri"/>
              </a:rPr>
              <a:t>t</a:t>
            </a:r>
            <a:r>
              <a:rPr sz="1688" baseline="1820" dirty="0">
                <a:solidFill>
                  <a:srgbClr val="A50021"/>
                </a:solidFill>
                <a:latin typeface="Calibri"/>
                <a:cs typeface="Calibri"/>
              </a:rPr>
              <a:t>al</a:t>
            </a:r>
            <a:endParaRPr sz="1125" dirty="0">
              <a:solidFill>
                <a:srgbClr val="A50021"/>
              </a:solidFill>
              <a:latin typeface="Calibri"/>
              <a:cs typeface="Calibri"/>
            </a:endParaRPr>
          </a:p>
        </p:txBody>
      </p:sp>
      <p:sp>
        <p:nvSpPr>
          <p:cNvPr id="61" name="object 16"/>
          <p:cNvSpPr txBox="1"/>
          <p:nvPr/>
        </p:nvSpPr>
        <p:spPr>
          <a:xfrm>
            <a:off x="4341884" y="1842972"/>
            <a:ext cx="885372" cy="6765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525" marR="21431">
              <a:lnSpc>
                <a:spcPts val="1223"/>
              </a:lnSpc>
              <a:spcBef>
                <a:spcPts val="61"/>
              </a:spcBef>
            </a:pPr>
            <a:r>
              <a:rPr sz="1688" baseline="3640" dirty="0">
                <a:solidFill>
                  <a:srgbClr val="A50021"/>
                </a:solidFill>
                <a:latin typeface="Calibri"/>
                <a:cs typeface="Calibri"/>
              </a:rPr>
              <a:t>Str</a:t>
            </a:r>
            <a:r>
              <a:rPr sz="1688" spc="3" baseline="3640" dirty="0">
                <a:solidFill>
                  <a:srgbClr val="A50021"/>
                </a:solidFill>
                <a:latin typeface="Calibri"/>
                <a:cs typeface="Calibri"/>
              </a:rPr>
              <a:t>u</a:t>
            </a:r>
            <a:r>
              <a:rPr sz="1688" baseline="3640" dirty="0">
                <a:solidFill>
                  <a:srgbClr val="A50021"/>
                </a:solidFill>
                <a:latin typeface="Calibri"/>
                <a:cs typeface="Calibri"/>
              </a:rPr>
              <a:t>ct</a:t>
            </a:r>
            <a:r>
              <a:rPr sz="1688" spc="3" baseline="3640" dirty="0">
                <a:solidFill>
                  <a:srgbClr val="A50021"/>
                </a:solidFill>
                <a:latin typeface="Calibri"/>
                <a:cs typeface="Calibri"/>
              </a:rPr>
              <a:t>u</a:t>
            </a:r>
            <a:r>
              <a:rPr sz="1688" spc="-22" baseline="3640" dirty="0">
                <a:solidFill>
                  <a:srgbClr val="A50021"/>
                </a:solidFill>
                <a:latin typeface="Calibri"/>
                <a:cs typeface="Calibri"/>
              </a:rPr>
              <a:t>r</a:t>
            </a:r>
            <a:r>
              <a:rPr sz="1688" baseline="3640" dirty="0">
                <a:solidFill>
                  <a:srgbClr val="A50021"/>
                </a:solidFill>
                <a:latin typeface="Calibri"/>
                <a:cs typeface="Calibri"/>
              </a:rPr>
              <a:t>al</a:t>
            </a:r>
            <a:endParaRPr sz="1125" dirty="0">
              <a:solidFill>
                <a:srgbClr val="A50021"/>
              </a:solidFill>
              <a:latin typeface="Calibri"/>
              <a:cs typeface="Calibri"/>
            </a:endParaRPr>
          </a:p>
          <a:p>
            <a:pPr marL="9525">
              <a:lnSpc>
                <a:spcPts val="1350"/>
              </a:lnSpc>
              <a:spcBef>
                <a:spcPts val="6"/>
              </a:spcBef>
            </a:pPr>
            <a:r>
              <a:rPr sz="1688" baseline="1820" dirty="0">
                <a:solidFill>
                  <a:srgbClr val="A50021"/>
                </a:solidFill>
                <a:latin typeface="Calibri"/>
                <a:cs typeface="Calibri"/>
              </a:rPr>
              <a:t>Non</a:t>
            </a:r>
            <a:r>
              <a:rPr sz="1688" spc="-7" baseline="1820" dirty="0">
                <a:solidFill>
                  <a:srgbClr val="A50021"/>
                </a:solidFill>
                <a:latin typeface="Calibri"/>
                <a:cs typeface="Calibri"/>
              </a:rPr>
              <a:t> </a:t>
            </a:r>
            <a:r>
              <a:rPr sz="1688" baseline="1820" dirty="0">
                <a:solidFill>
                  <a:srgbClr val="A50021"/>
                </a:solidFill>
                <a:latin typeface="Calibri"/>
                <a:cs typeface="Calibri"/>
              </a:rPr>
              <a:t>Str</a:t>
            </a:r>
            <a:r>
              <a:rPr sz="1688" spc="3" baseline="1820" dirty="0">
                <a:solidFill>
                  <a:srgbClr val="A50021"/>
                </a:solidFill>
                <a:latin typeface="Calibri"/>
                <a:cs typeface="Calibri"/>
              </a:rPr>
              <a:t>u</a:t>
            </a:r>
            <a:r>
              <a:rPr sz="1688" baseline="1820" dirty="0">
                <a:solidFill>
                  <a:srgbClr val="A50021"/>
                </a:solidFill>
                <a:latin typeface="Calibri"/>
                <a:cs typeface="Calibri"/>
              </a:rPr>
              <a:t>ct</a:t>
            </a:r>
            <a:r>
              <a:rPr sz="1688" spc="3" baseline="1820" dirty="0">
                <a:solidFill>
                  <a:srgbClr val="A50021"/>
                </a:solidFill>
                <a:latin typeface="Calibri"/>
                <a:cs typeface="Calibri"/>
              </a:rPr>
              <a:t>u</a:t>
            </a:r>
            <a:r>
              <a:rPr sz="1688" spc="-22" baseline="1820" dirty="0">
                <a:solidFill>
                  <a:srgbClr val="A50021"/>
                </a:solidFill>
                <a:latin typeface="Calibri"/>
                <a:cs typeface="Calibri"/>
              </a:rPr>
              <a:t>r</a:t>
            </a:r>
            <a:r>
              <a:rPr sz="1688" baseline="1820" dirty="0">
                <a:solidFill>
                  <a:srgbClr val="A50021"/>
                </a:solidFill>
                <a:latin typeface="Calibri"/>
                <a:cs typeface="Calibri"/>
              </a:rPr>
              <a:t>al</a:t>
            </a:r>
            <a:endParaRPr sz="1125" dirty="0">
              <a:solidFill>
                <a:srgbClr val="A50021"/>
              </a:solidFill>
              <a:latin typeface="Calibri"/>
              <a:cs typeface="Calibri"/>
            </a:endParaRPr>
          </a:p>
          <a:p>
            <a:pPr marL="9525" marR="21431">
              <a:lnSpc>
                <a:spcPts val="1350"/>
              </a:lnSpc>
            </a:pPr>
            <a:r>
              <a:rPr sz="1688" baseline="1820" dirty="0">
                <a:solidFill>
                  <a:srgbClr val="A50021"/>
                </a:solidFill>
                <a:latin typeface="Calibri"/>
                <a:cs typeface="Calibri"/>
              </a:rPr>
              <a:t>Funct</a:t>
            </a:r>
            <a:r>
              <a:rPr sz="1688" spc="3" baseline="1820" dirty="0">
                <a:solidFill>
                  <a:srgbClr val="A50021"/>
                </a:solidFill>
                <a:latin typeface="Calibri"/>
                <a:cs typeface="Calibri"/>
              </a:rPr>
              <a:t>i</a:t>
            </a:r>
            <a:r>
              <a:rPr sz="1688" baseline="1820" dirty="0">
                <a:solidFill>
                  <a:srgbClr val="A50021"/>
                </a:solidFill>
                <a:latin typeface="Calibri"/>
                <a:cs typeface="Calibri"/>
              </a:rPr>
              <a:t>o</a:t>
            </a:r>
            <a:r>
              <a:rPr sz="1688" spc="3" baseline="1820" dirty="0">
                <a:solidFill>
                  <a:srgbClr val="A50021"/>
                </a:solidFill>
                <a:latin typeface="Calibri"/>
                <a:cs typeface="Calibri"/>
              </a:rPr>
              <a:t>n</a:t>
            </a:r>
            <a:r>
              <a:rPr sz="1688" baseline="1820" dirty="0">
                <a:solidFill>
                  <a:srgbClr val="A50021"/>
                </a:solidFill>
                <a:latin typeface="Calibri"/>
                <a:cs typeface="Calibri"/>
              </a:rPr>
              <a:t>al</a:t>
            </a:r>
            <a:endParaRPr sz="1125" dirty="0">
              <a:solidFill>
                <a:srgbClr val="A50021"/>
              </a:solidFill>
              <a:latin typeface="Calibri"/>
              <a:cs typeface="Calibri"/>
            </a:endParaRPr>
          </a:p>
          <a:p>
            <a:pPr marL="9525" marR="21431">
              <a:lnSpc>
                <a:spcPts val="1354"/>
              </a:lnSpc>
            </a:pPr>
            <a:r>
              <a:rPr sz="1688" baseline="1820" dirty="0">
                <a:solidFill>
                  <a:srgbClr val="A50021"/>
                </a:solidFill>
                <a:latin typeface="Calibri"/>
                <a:cs typeface="Calibri"/>
              </a:rPr>
              <a:t>Ex</a:t>
            </a:r>
            <a:r>
              <a:rPr sz="1688" spc="-11" baseline="1820" dirty="0">
                <a:solidFill>
                  <a:srgbClr val="A50021"/>
                </a:solidFill>
                <a:latin typeface="Calibri"/>
                <a:cs typeface="Calibri"/>
              </a:rPr>
              <a:t>t</a:t>
            </a:r>
            <a:r>
              <a:rPr sz="1688" baseline="1820" dirty="0">
                <a:solidFill>
                  <a:srgbClr val="A50021"/>
                </a:solidFill>
                <a:latin typeface="Calibri"/>
                <a:cs typeface="Calibri"/>
              </a:rPr>
              <a:t>er</a:t>
            </a:r>
            <a:r>
              <a:rPr sz="1688" spc="3" baseline="1820" dirty="0">
                <a:solidFill>
                  <a:srgbClr val="A50021"/>
                </a:solidFill>
                <a:latin typeface="Calibri"/>
                <a:cs typeface="Calibri"/>
              </a:rPr>
              <a:t>n</a:t>
            </a:r>
            <a:r>
              <a:rPr sz="1688" baseline="1820" dirty="0">
                <a:solidFill>
                  <a:srgbClr val="A50021"/>
                </a:solidFill>
                <a:latin typeface="Calibri"/>
                <a:cs typeface="Calibri"/>
              </a:rPr>
              <a:t>al</a:t>
            </a:r>
            <a:endParaRPr sz="1125" dirty="0">
              <a:solidFill>
                <a:srgbClr val="A50021"/>
              </a:solidFill>
              <a:latin typeface="Calibri"/>
              <a:cs typeface="Calibri"/>
            </a:endParaRPr>
          </a:p>
        </p:txBody>
      </p:sp>
      <p:sp>
        <p:nvSpPr>
          <p:cNvPr id="62" name="object 15"/>
          <p:cNvSpPr txBox="1"/>
          <p:nvPr/>
        </p:nvSpPr>
        <p:spPr>
          <a:xfrm>
            <a:off x="6588181" y="1828800"/>
            <a:ext cx="653939" cy="5048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525" marR="21431">
              <a:lnSpc>
                <a:spcPts val="1223"/>
              </a:lnSpc>
              <a:spcBef>
                <a:spcPts val="61"/>
              </a:spcBef>
            </a:pPr>
            <a:r>
              <a:rPr sz="1688" spc="-14" baseline="3640" dirty="0">
                <a:solidFill>
                  <a:srgbClr val="A50021"/>
                </a:solidFill>
                <a:latin typeface="Calibri"/>
                <a:cs typeface="Calibri"/>
              </a:rPr>
              <a:t>People</a:t>
            </a:r>
          </a:p>
          <a:p>
            <a:pPr marL="9525" marR="21431">
              <a:lnSpc>
                <a:spcPts val="1223"/>
              </a:lnSpc>
              <a:spcBef>
                <a:spcPts val="61"/>
              </a:spcBef>
            </a:pPr>
            <a:r>
              <a:rPr sz="1688" spc="-14" baseline="3640" dirty="0">
                <a:solidFill>
                  <a:srgbClr val="A50021"/>
                </a:solidFill>
                <a:latin typeface="Calibri"/>
                <a:cs typeface="Calibri"/>
              </a:rPr>
              <a:t>P</a:t>
            </a:r>
            <a:r>
              <a:rPr sz="1688" baseline="3640" dirty="0">
                <a:solidFill>
                  <a:srgbClr val="A50021"/>
                </a:solidFill>
                <a:latin typeface="Calibri"/>
                <a:cs typeface="Calibri"/>
              </a:rPr>
              <a:t>ol</a:t>
            </a:r>
            <a:r>
              <a:rPr sz="1688" spc="3" baseline="3640" dirty="0">
                <a:solidFill>
                  <a:srgbClr val="A50021"/>
                </a:solidFill>
                <a:latin typeface="Calibri"/>
                <a:cs typeface="Calibri"/>
              </a:rPr>
              <a:t>i</a:t>
            </a:r>
            <a:r>
              <a:rPr sz="1688" baseline="3640" dirty="0">
                <a:solidFill>
                  <a:srgbClr val="A50021"/>
                </a:solidFill>
                <a:latin typeface="Calibri"/>
                <a:cs typeface="Calibri"/>
              </a:rPr>
              <a:t>cy</a:t>
            </a:r>
            <a:endParaRPr sz="1125" dirty="0">
              <a:solidFill>
                <a:srgbClr val="A50021"/>
              </a:solidFill>
              <a:latin typeface="Calibri"/>
              <a:cs typeface="Calibri"/>
            </a:endParaRPr>
          </a:p>
          <a:p>
            <a:pPr marL="9525">
              <a:lnSpc>
                <a:spcPts val="1350"/>
              </a:lnSpc>
              <a:spcBef>
                <a:spcPts val="6"/>
              </a:spcBef>
            </a:pPr>
            <a:r>
              <a:rPr sz="1688" baseline="1820" dirty="0">
                <a:solidFill>
                  <a:srgbClr val="A50021"/>
                </a:solidFill>
                <a:latin typeface="Calibri"/>
                <a:cs typeface="Calibri"/>
              </a:rPr>
              <a:t>G</a:t>
            </a:r>
            <a:r>
              <a:rPr sz="1688" spc="3" baseline="1820" dirty="0">
                <a:solidFill>
                  <a:srgbClr val="A50021"/>
                </a:solidFill>
                <a:latin typeface="Calibri"/>
                <a:cs typeface="Calibri"/>
              </a:rPr>
              <a:t>u</a:t>
            </a:r>
            <a:r>
              <a:rPr sz="1688" baseline="1820" dirty="0">
                <a:solidFill>
                  <a:srgbClr val="A50021"/>
                </a:solidFill>
                <a:latin typeface="Calibri"/>
                <a:cs typeface="Calibri"/>
              </a:rPr>
              <a:t>i</a:t>
            </a:r>
            <a:r>
              <a:rPr sz="1688" spc="3" baseline="1820" dirty="0">
                <a:solidFill>
                  <a:srgbClr val="A50021"/>
                </a:solidFill>
                <a:latin typeface="Calibri"/>
                <a:cs typeface="Calibri"/>
              </a:rPr>
              <a:t>d</a:t>
            </a:r>
            <a:r>
              <a:rPr sz="1688" baseline="1820" dirty="0">
                <a:solidFill>
                  <a:srgbClr val="A50021"/>
                </a:solidFill>
                <a:latin typeface="Calibri"/>
                <a:cs typeface="Calibri"/>
              </a:rPr>
              <a:t>eli</a:t>
            </a:r>
            <a:r>
              <a:rPr sz="1688" spc="7" baseline="1820" dirty="0">
                <a:solidFill>
                  <a:srgbClr val="A50021"/>
                </a:solidFill>
                <a:latin typeface="Calibri"/>
                <a:cs typeface="Calibri"/>
              </a:rPr>
              <a:t>n</a:t>
            </a:r>
            <a:r>
              <a:rPr sz="1688" baseline="1820" dirty="0">
                <a:solidFill>
                  <a:srgbClr val="A50021"/>
                </a:solidFill>
                <a:latin typeface="Calibri"/>
                <a:cs typeface="Calibri"/>
              </a:rPr>
              <a:t>es</a:t>
            </a:r>
            <a:endParaRPr sz="1125" dirty="0">
              <a:solidFill>
                <a:srgbClr val="A50021"/>
              </a:solidFill>
              <a:latin typeface="Calibri"/>
              <a:cs typeface="Calibri"/>
            </a:endParaRPr>
          </a:p>
          <a:p>
            <a:pPr marL="9525" marR="21431">
              <a:lnSpc>
                <a:spcPts val="1350"/>
              </a:lnSpc>
            </a:pPr>
            <a:r>
              <a:rPr sz="1688" baseline="1820" dirty="0">
                <a:solidFill>
                  <a:srgbClr val="A50021"/>
                </a:solidFill>
                <a:latin typeface="Calibri"/>
                <a:cs typeface="Calibri"/>
              </a:rPr>
              <a:t>S</a:t>
            </a:r>
            <a:r>
              <a:rPr sz="1688" spc="-22" baseline="1820" dirty="0">
                <a:solidFill>
                  <a:srgbClr val="A50021"/>
                </a:solidFill>
                <a:latin typeface="Calibri"/>
                <a:cs typeface="Calibri"/>
              </a:rPr>
              <a:t>t</a:t>
            </a:r>
            <a:r>
              <a:rPr sz="1688" baseline="1820" dirty="0">
                <a:solidFill>
                  <a:srgbClr val="A50021"/>
                </a:solidFill>
                <a:latin typeface="Calibri"/>
                <a:cs typeface="Calibri"/>
              </a:rPr>
              <a:t>a</a:t>
            </a:r>
            <a:r>
              <a:rPr sz="1688" spc="3" baseline="1820" dirty="0">
                <a:solidFill>
                  <a:srgbClr val="A50021"/>
                </a:solidFill>
                <a:latin typeface="Calibri"/>
                <a:cs typeface="Calibri"/>
              </a:rPr>
              <a:t>n</a:t>
            </a:r>
            <a:r>
              <a:rPr sz="1688" baseline="1820" dirty="0">
                <a:solidFill>
                  <a:srgbClr val="A50021"/>
                </a:solidFill>
                <a:latin typeface="Calibri"/>
                <a:cs typeface="Calibri"/>
              </a:rPr>
              <a:t>da</a:t>
            </a:r>
            <a:r>
              <a:rPr sz="1688" spc="-11" baseline="1820" dirty="0">
                <a:solidFill>
                  <a:srgbClr val="A50021"/>
                </a:solidFill>
                <a:latin typeface="Calibri"/>
                <a:cs typeface="Calibri"/>
              </a:rPr>
              <a:t>r</a:t>
            </a:r>
            <a:r>
              <a:rPr sz="1688" baseline="1820" dirty="0">
                <a:solidFill>
                  <a:srgbClr val="A50021"/>
                </a:solidFill>
                <a:latin typeface="Calibri"/>
                <a:cs typeface="Calibri"/>
              </a:rPr>
              <a:t>ds</a:t>
            </a:r>
            <a:endParaRPr sz="1125" dirty="0">
              <a:solidFill>
                <a:srgbClr val="A50021"/>
              </a:solidFill>
              <a:latin typeface="Calibri"/>
              <a:cs typeface="Calibri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1314450" y="1206030"/>
            <a:ext cx="285750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350"/>
          </a:p>
        </p:txBody>
      </p:sp>
      <p:sp>
        <p:nvSpPr>
          <p:cNvPr id="90" name="object 14"/>
          <p:cNvSpPr txBox="1"/>
          <p:nvPr/>
        </p:nvSpPr>
        <p:spPr>
          <a:xfrm>
            <a:off x="1543050" y="1894713"/>
            <a:ext cx="908566" cy="6765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525" marR="21431">
              <a:lnSpc>
                <a:spcPts val="1223"/>
              </a:lnSpc>
              <a:spcBef>
                <a:spcPts val="61"/>
              </a:spcBef>
            </a:pPr>
            <a:r>
              <a:rPr sz="1688" baseline="3640" dirty="0">
                <a:solidFill>
                  <a:srgbClr val="A50021"/>
                </a:solidFill>
                <a:latin typeface="Calibri"/>
                <a:cs typeface="Calibri"/>
              </a:rPr>
              <a:t>De</a:t>
            </a:r>
            <a:r>
              <a:rPr sz="1688" spc="-7" baseline="3640" dirty="0">
                <a:solidFill>
                  <a:srgbClr val="A50021"/>
                </a:solidFill>
                <a:latin typeface="Calibri"/>
                <a:cs typeface="Calibri"/>
              </a:rPr>
              <a:t>a</a:t>
            </a:r>
            <a:r>
              <a:rPr sz="1688" baseline="3640" dirty="0">
                <a:solidFill>
                  <a:srgbClr val="A50021"/>
                </a:solidFill>
                <a:latin typeface="Calibri"/>
                <a:cs typeface="Calibri"/>
              </a:rPr>
              <a:t>th</a:t>
            </a:r>
            <a:endParaRPr sz="1125" dirty="0">
              <a:solidFill>
                <a:srgbClr val="A50021"/>
              </a:solidFill>
              <a:latin typeface="Calibri"/>
              <a:cs typeface="Calibri"/>
            </a:endParaRPr>
          </a:p>
          <a:p>
            <a:pPr marL="9525" marR="21431">
              <a:lnSpc>
                <a:spcPts val="1350"/>
              </a:lnSpc>
              <a:spcBef>
                <a:spcPts val="6"/>
              </a:spcBef>
            </a:pPr>
            <a:r>
              <a:rPr sz="1688" spc="3" baseline="1820" dirty="0">
                <a:solidFill>
                  <a:srgbClr val="A50021"/>
                </a:solidFill>
                <a:latin typeface="Calibri"/>
                <a:cs typeface="Calibri"/>
              </a:rPr>
              <a:t>I</a:t>
            </a:r>
            <a:r>
              <a:rPr sz="1688" baseline="1820" dirty="0">
                <a:solidFill>
                  <a:srgbClr val="A50021"/>
                </a:solidFill>
                <a:latin typeface="Calibri"/>
                <a:cs typeface="Calibri"/>
              </a:rPr>
              <a:t>nj</a:t>
            </a:r>
            <a:r>
              <a:rPr sz="1688" spc="3" baseline="1820" dirty="0">
                <a:solidFill>
                  <a:srgbClr val="A50021"/>
                </a:solidFill>
                <a:latin typeface="Calibri"/>
                <a:cs typeface="Calibri"/>
              </a:rPr>
              <a:t>u</a:t>
            </a:r>
            <a:r>
              <a:rPr sz="1688" spc="11" baseline="1820" dirty="0">
                <a:solidFill>
                  <a:srgbClr val="A50021"/>
                </a:solidFill>
                <a:latin typeface="Calibri"/>
                <a:cs typeface="Calibri"/>
              </a:rPr>
              <a:t>r</a:t>
            </a:r>
            <a:r>
              <a:rPr sz="1688" baseline="1820" dirty="0">
                <a:solidFill>
                  <a:srgbClr val="A50021"/>
                </a:solidFill>
                <a:latin typeface="Calibri"/>
                <a:cs typeface="Calibri"/>
              </a:rPr>
              <a:t>y</a:t>
            </a:r>
            <a:endParaRPr sz="1125" dirty="0">
              <a:solidFill>
                <a:srgbClr val="A50021"/>
              </a:solidFill>
              <a:latin typeface="Calibri"/>
              <a:cs typeface="Calibri"/>
            </a:endParaRPr>
          </a:p>
          <a:p>
            <a:pPr marL="9525" marR="21431">
              <a:lnSpc>
                <a:spcPts val="1350"/>
              </a:lnSpc>
            </a:pPr>
            <a:r>
              <a:rPr sz="1688" baseline="1820" dirty="0">
                <a:solidFill>
                  <a:srgbClr val="A50021"/>
                </a:solidFill>
                <a:latin typeface="Calibri"/>
                <a:cs typeface="Calibri"/>
              </a:rPr>
              <a:t>Di</a:t>
            </a:r>
            <a:r>
              <a:rPr sz="1688" spc="3" baseline="1820" dirty="0">
                <a:solidFill>
                  <a:srgbClr val="A50021"/>
                </a:solidFill>
                <a:latin typeface="Calibri"/>
                <a:cs typeface="Calibri"/>
              </a:rPr>
              <a:t>s</a:t>
            </a:r>
            <a:r>
              <a:rPr sz="1688" baseline="1820" dirty="0">
                <a:solidFill>
                  <a:srgbClr val="A50021"/>
                </a:solidFill>
                <a:latin typeface="Calibri"/>
                <a:cs typeface="Calibri"/>
              </a:rPr>
              <a:t>ease</a:t>
            </a:r>
            <a:endParaRPr sz="1125" dirty="0">
              <a:solidFill>
                <a:srgbClr val="A50021"/>
              </a:solidFill>
              <a:latin typeface="Calibri"/>
              <a:cs typeface="Calibri"/>
            </a:endParaRPr>
          </a:p>
          <a:p>
            <a:pPr marL="9525">
              <a:lnSpc>
                <a:spcPts val="1354"/>
              </a:lnSpc>
            </a:pPr>
            <a:r>
              <a:rPr sz="1688" baseline="1820" dirty="0">
                <a:solidFill>
                  <a:srgbClr val="A50021"/>
                </a:solidFill>
                <a:latin typeface="Calibri"/>
                <a:cs typeface="Calibri"/>
              </a:rPr>
              <a:t>Me</a:t>
            </a:r>
            <a:r>
              <a:rPr sz="1688" spc="-7" baseline="1820" dirty="0">
                <a:solidFill>
                  <a:srgbClr val="A50021"/>
                </a:solidFill>
                <a:latin typeface="Calibri"/>
                <a:cs typeface="Calibri"/>
              </a:rPr>
              <a:t>n</a:t>
            </a:r>
            <a:r>
              <a:rPr sz="1688" spc="-14" baseline="1820" dirty="0">
                <a:solidFill>
                  <a:srgbClr val="A50021"/>
                </a:solidFill>
                <a:latin typeface="Calibri"/>
                <a:cs typeface="Calibri"/>
              </a:rPr>
              <a:t>t</a:t>
            </a:r>
            <a:r>
              <a:rPr sz="1688" baseline="1820" dirty="0">
                <a:solidFill>
                  <a:srgbClr val="A50021"/>
                </a:solidFill>
                <a:latin typeface="Calibri"/>
                <a:cs typeface="Calibri"/>
              </a:rPr>
              <a:t>al</a:t>
            </a:r>
            <a:r>
              <a:rPr sz="1688" spc="3" baseline="1820" dirty="0">
                <a:solidFill>
                  <a:srgbClr val="A50021"/>
                </a:solidFill>
                <a:latin typeface="Calibri"/>
                <a:cs typeface="Calibri"/>
              </a:rPr>
              <a:t> </a:t>
            </a:r>
            <a:r>
              <a:rPr sz="1688" baseline="1820" dirty="0">
                <a:solidFill>
                  <a:srgbClr val="A50021"/>
                </a:solidFill>
                <a:latin typeface="Calibri"/>
                <a:cs typeface="Calibri"/>
              </a:rPr>
              <a:t>t</a:t>
            </a:r>
            <a:r>
              <a:rPr sz="1688" spc="-22" baseline="1820" dirty="0">
                <a:solidFill>
                  <a:srgbClr val="A50021"/>
                </a:solidFill>
                <a:latin typeface="Calibri"/>
                <a:cs typeface="Calibri"/>
              </a:rPr>
              <a:t>r</a:t>
            </a:r>
            <a:r>
              <a:rPr sz="1688" baseline="1820" dirty="0">
                <a:solidFill>
                  <a:srgbClr val="A50021"/>
                </a:solidFill>
                <a:latin typeface="Calibri"/>
                <a:cs typeface="Calibri"/>
              </a:rPr>
              <a:t>a</a:t>
            </a:r>
            <a:r>
              <a:rPr sz="1688" spc="3" baseline="1820" dirty="0">
                <a:solidFill>
                  <a:srgbClr val="A50021"/>
                </a:solidFill>
                <a:latin typeface="Calibri"/>
                <a:cs typeface="Calibri"/>
              </a:rPr>
              <a:t>u</a:t>
            </a:r>
            <a:r>
              <a:rPr sz="1688" baseline="1820" dirty="0">
                <a:solidFill>
                  <a:srgbClr val="A50021"/>
                </a:solidFill>
                <a:latin typeface="Calibri"/>
                <a:cs typeface="Calibri"/>
              </a:rPr>
              <a:t>ma</a:t>
            </a:r>
            <a:endParaRPr sz="1125" dirty="0">
              <a:solidFill>
                <a:srgbClr val="A50021"/>
              </a:solidFill>
              <a:latin typeface="Calibri"/>
              <a:cs typeface="Calibri"/>
            </a:endParaRPr>
          </a:p>
        </p:txBody>
      </p:sp>
      <p:sp>
        <p:nvSpPr>
          <p:cNvPr id="91" name="object 11"/>
          <p:cNvSpPr txBox="1"/>
          <p:nvPr/>
        </p:nvSpPr>
        <p:spPr>
          <a:xfrm>
            <a:off x="1543050" y="2699386"/>
            <a:ext cx="1151788" cy="10195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525" marR="21465">
              <a:lnSpc>
                <a:spcPts val="1223"/>
              </a:lnSpc>
              <a:spcBef>
                <a:spcPts val="61"/>
              </a:spcBef>
            </a:pPr>
            <a:r>
              <a:rPr sz="1688" spc="3" baseline="3640" dirty="0">
                <a:solidFill>
                  <a:srgbClr val="A50021"/>
                </a:solidFill>
                <a:latin typeface="Calibri"/>
                <a:cs typeface="Calibri"/>
              </a:rPr>
              <a:t>L</a:t>
            </a:r>
            <a:r>
              <a:rPr sz="1688" baseline="3640" dirty="0">
                <a:solidFill>
                  <a:srgbClr val="A50021"/>
                </a:solidFill>
                <a:latin typeface="Calibri"/>
                <a:cs typeface="Calibri"/>
              </a:rPr>
              <a:t>i</a:t>
            </a:r>
            <a:r>
              <a:rPr sz="1688" spc="-26" baseline="3640" dirty="0">
                <a:solidFill>
                  <a:srgbClr val="A50021"/>
                </a:solidFill>
                <a:latin typeface="Calibri"/>
                <a:cs typeface="Calibri"/>
              </a:rPr>
              <a:t>f</a:t>
            </a:r>
            <a:r>
              <a:rPr sz="1688" baseline="3640" dirty="0">
                <a:solidFill>
                  <a:srgbClr val="A50021"/>
                </a:solidFill>
                <a:latin typeface="Calibri"/>
                <a:cs typeface="Calibri"/>
              </a:rPr>
              <a:t>eli</a:t>
            </a:r>
            <a:r>
              <a:rPr sz="1688" spc="7" baseline="3640" dirty="0">
                <a:solidFill>
                  <a:srgbClr val="A50021"/>
                </a:solidFill>
                <a:latin typeface="Calibri"/>
                <a:cs typeface="Calibri"/>
              </a:rPr>
              <a:t>n</a:t>
            </a:r>
            <a:r>
              <a:rPr sz="1688" baseline="3640" dirty="0">
                <a:solidFill>
                  <a:srgbClr val="A50021"/>
                </a:solidFill>
                <a:latin typeface="Calibri"/>
                <a:cs typeface="Calibri"/>
              </a:rPr>
              <a:t>es</a:t>
            </a:r>
            <a:endParaRPr sz="1125" dirty="0">
              <a:solidFill>
                <a:srgbClr val="A50021"/>
              </a:solidFill>
              <a:latin typeface="Calibri"/>
              <a:cs typeface="Calibri"/>
            </a:endParaRPr>
          </a:p>
          <a:p>
            <a:pPr marL="9525" marR="21465">
              <a:lnSpc>
                <a:spcPts val="1354"/>
              </a:lnSpc>
              <a:spcBef>
                <a:spcPts val="6"/>
              </a:spcBef>
            </a:pPr>
            <a:r>
              <a:rPr sz="1688" spc="3" baseline="1820" dirty="0">
                <a:solidFill>
                  <a:srgbClr val="A50021"/>
                </a:solidFill>
                <a:latin typeface="Calibri"/>
                <a:cs typeface="Calibri"/>
              </a:rPr>
              <a:t>L</a:t>
            </a:r>
            <a:r>
              <a:rPr sz="1688" baseline="1820" dirty="0">
                <a:solidFill>
                  <a:srgbClr val="A50021"/>
                </a:solidFill>
                <a:latin typeface="Calibri"/>
                <a:cs typeface="Calibri"/>
              </a:rPr>
              <a:t>oss</a:t>
            </a:r>
            <a:r>
              <a:rPr sz="1688" spc="-7" baseline="1820" dirty="0">
                <a:solidFill>
                  <a:srgbClr val="A50021"/>
                </a:solidFill>
                <a:latin typeface="Calibri"/>
                <a:cs typeface="Calibri"/>
              </a:rPr>
              <a:t> </a:t>
            </a:r>
            <a:r>
              <a:rPr sz="1688" baseline="1820" dirty="0">
                <a:solidFill>
                  <a:srgbClr val="A50021"/>
                </a:solidFill>
                <a:latin typeface="Calibri"/>
                <a:cs typeface="Calibri"/>
              </a:rPr>
              <a:t>of I</a:t>
            </a:r>
            <a:r>
              <a:rPr sz="1688" spc="3" baseline="1820" dirty="0">
                <a:solidFill>
                  <a:srgbClr val="A50021"/>
                </a:solidFill>
                <a:latin typeface="Calibri"/>
                <a:cs typeface="Calibri"/>
              </a:rPr>
              <a:t>n</a:t>
            </a:r>
            <a:r>
              <a:rPr sz="1688" spc="-7" baseline="1820" dirty="0">
                <a:solidFill>
                  <a:srgbClr val="A50021"/>
                </a:solidFill>
                <a:latin typeface="Calibri"/>
                <a:cs typeface="Calibri"/>
              </a:rPr>
              <a:t>c</a:t>
            </a:r>
            <a:r>
              <a:rPr sz="1688" baseline="1820" dirty="0">
                <a:solidFill>
                  <a:srgbClr val="A50021"/>
                </a:solidFill>
                <a:latin typeface="Calibri"/>
                <a:cs typeface="Calibri"/>
              </a:rPr>
              <a:t>ome</a:t>
            </a:r>
            <a:endParaRPr sz="1125" dirty="0">
              <a:solidFill>
                <a:srgbClr val="A50021"/>
              </a:solidFill>
              <a:latin typeface="Calibri"/>
              <a:cs typeface="Calibri"/>
            </a:endParaRPr>
          </a:p>
          <a:p>
            <a:pPr marL="9525" marR="21465">
              <a:lnSpc>
                <a:spcPts val="1350"/>
              </a:lnSpc>
            </a:pPr>
            <a:r>
              <a:rPr sz="1688" baseline="1820" dirty="0">
                <a:solidFill>
                  <a:srgbClr val="A50021"/>
                </a:solidFill>
                <a:latin typeface="Calibri"/>
                <a:cs typeface="Calibri"/>
              </a:rPr>
              <a:t>S</a:t>
            </a:r>
            <a:r>
              <a:rPr sz="1688" spc="-7" baseline="1820" dirty="0">
                <a:solidFill>
                  <a:srgbClr val="A50021"/>
                </a:solidFill>
                <a:latin typeface="Calibri"/>
                <a:cs typeface="Calibri"/>
              </a:rPr>
              <a:t>e</a:t>
            </a:r>
            <a:r>
              <a:rPr sz="1688" baseline="1820" dirty="0">
                <a:solidFill>
                  <a:srgbClr val="A50021"/>
                </a:solidFill>
                <a:latin typeface="Calibri"/>
                <a:cs typeface="Calibri"/>
              </a:rPr>
              <a:t>c</a:t>
            </a:r>
            <a:r>
              <a:rPr sz="1688" spc="3" baseline="1820" dirty="0">
                <a:solidFill>
                  <a:srgbClr val="A50021"/>
                </a:solidFill>
                <a:latin typeface="Calibri"/>
                <a:cs typeface="Calibri"/>
              </a:rPr>
              <a:t>u</a:t>
            </a:r>
            <a:r>
              <a:rPr sz="1688" baseline="1820" dirty="0">
                <a:solidFill>
                  <a:srgbClr val="A50021"/>
                </a:solidFill>
                <a:latin typeface="Calibri"/>
                <a:cs typeface="Calibri"/>
              </a:rPr>
              <a:t>r</a:t>
            </a:r>
            <a:r>
              <a:rPr sz="1688" spc="3" baseline="1820" dirty="0">
                <a:solidFill>
                  <a:srgbClr val="A50021"/>
                </a:solidFill>
                <a:latin typeface="Calibri"/>
                <a:cs typeface="Calibri"/>
              </a:rPr>
              <a:t>i</a:t>
            </a:r>
            <a:r>
              <a:rPr sz="1688" baseline="1820" dirty="0">
                <a:solidFill>
                  <a:srgbClr val="A50021"/>
                </a:solidFill>
                <a:latin typeface="Calibri"/>
                <a:cs typeface="Calibri"/>
              </a:rPr>
              <a:t>ty</a:t>
            </a:r>
            <a:endParaRPr sz="1125" dirty="0">
              <a:solidFill>
                <a:srgbClr val="A50021"/>
              </a:solidFill>
              <a:latin typeface="Calibri"/>
              <a:cs typeface="Calibri"/>
            </a:endParaRPr>
          </a:p>
          <a:p>
            <a:pPr marL="9525" marR="21465">
              <a:lnSpc>
                <a:spcPts val="1350"/>
              </a:lnSpc>
            </a:pPr>
            <a:r>
              <a:rPr sz="1688" spc="3" baseline="1820" dirty="0">
                <a:solidFill>
                  <a:srgbClr val="A50021"/>
                </a:solidFill>
                <a:latin typeface="Calibri"/>
                <a:cs typeface="Calibri"/>
              </a:rPr>
              <a:t>I</a:t>
            </a:r>
            <a:r>
              <a:rPr sz="1688" spc="-7" baseline="1820" dirty="0">
                <a:solidFill>
                  <a:srgbClr val="A50021"/>
                </a:solidFill>
                <a:latin typeface="Calibri"/>
                <a:cs typeface="Calibri"/>
              </a:rPr>
              <a:t>n</a:t>
            </a:r>
            <a:r>
              <a:rPr sz="1688" baseline="1820" dirty="0">
                <a:solidFill>
                  <a:srgbClr val="A50021"/>
                </a:solidFill>
                <a:latin typeface="Calibri"/>
                <a:cs typeface="Calibri"/>
              </a:rPr>
              <a:t>f</a:t>
            </a:r>
            <a:r>
              <a:rPr sz="1688" spc="-26" baseline="1820" dirty="0">
                <a:solidFill>
                  <a:srgbClr val="A50021"/>
                </a:solidFill>
                <a:latin typeface="Calibri"/>
                <a:cs typeface="Calibri"/>
              </a:rPr>
              <a:t>r</a:t>
            </a:r>
            <a:r>
              <a:rPr sz="1688" baseline="1820" dirty="0">
                <a:solidFill>
                  <a:srgbClr val="A50021"/>
                </a:solidFill>
                <a:latin typeface="Calibri"/>
                <a:cs typeface="Calibri"/>
              </a:rPr>
              <a:t>a</a:t>
            </a:r>
            <a:r>
              <a:rPr sz="1688" spc="-7" baseline="1820" dirty="0">
                <a:solidFill>
                  <a:srgbClr val="A50021"/>
                </a:solidFill>
                <a:latin typeface="Calibri"/>
                <a:cs typeface="Calibri"/>
              </a:rPr>
              <a:t>s</a:t>
            </a:r>
            <a:r>
              <a:rPr sz="1688" baseline="1820" dirty="0">
                <a:solidFill>
                  <a:srgbClr val="A50021"/>
                </a:solidFill>
                <a:latin typeface="Calibri"/>
                <a:cs typeface="Calibri"/>
              </a:rPr>
              <a:t>t</a:t>
            </a:r>
            <a:r>
              <a:rPr sz="1688" spc="3" baseline="1820" dirty="0">
                <a:solidFill>
                  <a:srgbClr val="A50021"/>
                </a:solidFill>
                <a:latin typeface="Calibri"/>
                <a:cs typeface="Calibri"/>
              </a:rPr>
              <a:t>r</a:t>
            </a:r>
            <a:r>
              <a:rPr sz="1688" baseline="1820" dirty="0">
                <a:solidFill>
                  <a:srgbClr val="A50021"/>
                </a:solidFill>
                <a:latin typeface="Calibri"/>
                <a:cs typeface="Calibri"/>
              </a:rPr>
              <a:t>uct</a:t>
            </a:r>
            <a:r>
              <a:rPr sz="1688" spc="3" baseline="1820" dirty="0">
                <a:solidFill>
                  <a:srgbClr val="A50021"/>
                </a:solidFill>
                <a:latin typeface="Calibri"/>
                <a:cs typeface="Calibri"/>
              </a:rPr>
              <a:t>u</a:t>
            </a:r>
            <a:r>
              <a:rPr sz="1688" spc="-14" baseline="1820" dirty="0">
                <a:solidFill>
                  <a:srgbClr val="A50021"/>
                </a:solidFill>
                <a:latin typeface="Calibri"/>
                <a:cs typeface="Calibri"/>
              </a:rPr>
              <a:t>r</a:t>
            </a:r>
            <a:r>
              <a:rPr sz="1688" baseline="1820" dirty="0">
                <a:solidFill>
                  <a:srgbClr val="A50021"/>
                </a:solidFill>
                <a:latin typeface="Calibri"/>
                <a:cs typeface="Calibri"/>
              </a:rPr>
              <a:t>e</a:t>
            </a:r>
            <a:endParaRPr sz="1125" dirty="0">
              <a:solidFill>
                <a:srgbClr val="A50021"/>
              </a:solidFill>
              <a:latin typeface="Calibri"/>
              <a:cs typeface="Calibri"/>
            </a:endParaRPr>
          </a:p>
          <a:p>
            <a:pPr marL="9525" marR="21465">
              <a:lnSpc>
                <a:spcPts val="1350"/>
              </a:lnSpc>
            </a:pPr>
            <a:r>
              <a:rPr sz="1688" spc="3" baseline="1820" dirty="0">
                <a:solidFill>
                  <a:srgbClr val="A50021"/>
                </a:solidFill>
                <a:latin typeface="Calibri"/>
                <a:cs typeface="Calibri"/>
              </a:rPr>
              <a:t>C</a:t>
            </a:r>
            <a:r>
              <a:rPr sz="1688" baseline="1820" dirty="0">
                <a:solidFill>
                  <a:srgbClr val="A50021"/>
                </a:solidFill>
                <a:latin typeface="Calibri"/>
                <a:cs typeface="Calibri"/>
              </a:rPr>
              <a:t>o</a:t>
            </a:r>
            <a:r>
              <a:rPr sz="1688" spc="-3" baseline="1820" dirty="0">
                <a:solidFill>
                  <a:srgbClr val="A50021"/>
                </a:solidFill>
                <a:latin typeface="Calibri"/>
                <a:cs typeface="Calibri"/>
              </a:rPr>
              <a:t>n</a:t>
            </a:r>
            <a:r>
              <a:rPr sz="1688" spc="-14" baseline="1820" dirty="0">
                <a:solidFill>
                  <a:srgbClr val="A50021"/>
                </a:solidFill>
                <a:latin typeface="Calibri"/>
                <a:cs typeface="Calibri"/>
              </a:rPr>
              <a:t>t</a:t>
            </a:r>
            <a:r>
              <a:rPr sz="1688" baseline="1820" dirty="0">
                <a:solidFill>
                  <a:srgbClr val="A50021"/>
                </a:solidFill>
                <a:latin typeface="Calibri"/>
                <a:cs typeface="Calibri"/>
              </a:rPr>
              <a:t>am</a:t>
            </a:r>
            <a:r>
              <a:rPr sz="1688" spc="3" baseline="1820" dirty="0">
                <a:solidFill>
                  <a:srgbClr val="A50021"/>
                </a:solidFill>
                <a:latin typeface="Calibri"/>
                <a:cs typeface="Calibri"/>
              </a:rPr>
              <a:t>i</a:t>
            </a:r>
            <a:r>
              <a:rPr sz="1688" baseline="1820" dirty="0">
                <a:solidFill>
                  <a:srgbClr val="A50021"/>
                </a:solidFill>
                <a:latin typeface="Calibri"/>
                <a:cs typeface="Calibri"/>
              </a:rPr>
              <a:t>n</a:t>
            </a:r>
            <a:r>
              <a:rPr sz="1688" spc="-7" baseline="1820" dirty="0">
                <a:solidFill>
                  <a:srgbClr val="A50021"/>
                </a:solidFill>
                <a:latin typeface="Calibri"/>
                <a:cs typeface="Calibri"/>
              </a:rPr>
              <a:t>a</a:t>
            </a:r>
            <a:r>
              <a:rPr sz="1688" baseline="1820" dirty="0">
                <a:solidFill>
                  <a:srgbClr val="A50021"/>
                </a:solidFill>
                <a:latin typeface="Calibri"/>
                <a:cs typeface="Calibri"/>
              </a:rPr>
              <a:t>t</a:t>
            </a:r>
            <a:r>
              <a:rPr sz="1688" spc="3" baseline="1820" dirty="0">
                <a:solidFill>
                  <a:srgbClr val="A50021"/>
                </a:solidFill>
                <a:latin typeface="Calibri"/>
                <a:cs typeface="Calibri"/>
              </a:rPr>
              <a:t>i</a:t>
            </a:r>
            <a:r>
              <a:rPr sz="1688" baseline="1820" dirty="0">
                <a:solidFill>
                  <a:srgbClr val="A50021"/>
                </a:solidFill>
                <a:latin typeface="Calibri"/>
                <a:cs typeface="Calibri"/>
              </a:rPr>
              <a:t>on</a:t>
            </a:r>
            <a:endParaRPr sz="1125" dirty="0">
              <a:solidFill>
                <a:srgbClr val="A50021"/>
              </a:solidFill>
              <a:latin typeface="Calibri"/>
              <a:cs typeface="Calibri"/>
            </a:endParaRPr>
          </a:p>
          <a:p>
            <a:pPr marL="9525">
              <a:lnSpc>
                <a:spcPts val="1350"/>
              </a:lnSpc>
            </a:pPr>
            <a:r>
              <a:rPr sz="1688" spc="-3" baseline="1820" dirty="0">
                <a:solidFill>
                  <a:srgbClr val="A50021"/>
                </a:solidFill>
                <a:latin typeface="Calibri"/>
                <a:cs typeface="Calibri"/>
              </a:rPr>
              <a:t>F</a:t>
            </a:r>
            <a:r>
              <a:rPr sz="1688" baseline="1820" dirty="0">
                <a:solidFill>
                  <a:srgbClr val="A50021"/>
                </a:solidFill>
                <a:latin typeface="Calibri"/>
                <a:cs typeface="Calibri"/>
              </a:rPr>
              <a:t>u</a:t>
            </a:r>
            <a:r>
              <a:rPr sz="1688" spc="3" baseline="1820" dirty="0">
                <a:solidFill>
                  <a:srgbClr val="A50021"/>
                </a:solidFill>
                <a:latin typeface="Calibri"/>
                <a:cs typeface="Calibri"/>
              </a:rPr>
              <a:t>n</a:t>
            </a:r>
            <a:r>
              <a:rPr sz="1688" baseline="1820" dirty="0">
                <a:solidFill>
                  <a:srgbClr val="A50021"/>
                </a:solidFill>
                <a:latin typeface="Calibri"/>
                <a:cs typeface="Calibri"/>
              </a:rPr>
              <a:t>ctio</a:t>
            </a:r>
            <a:r>
              <a:rPr sz="1688" spc="3" baseline="1820" dirty="0">
                <a:solidFill>
                  <a:srgbClr val="A50021"/>
                </a:solidFill>
                <a:latin typeface="Calibri"/>
                <a:cs typeface="Calibri"/>
              </a:rPr>
              <a:t>n</a:t>
            </a:r>
            <a:r>
              <a:rPr sz="1688" baseline="1820" dirty="0">
                <a:solidFill>
                  <a:srgbClr val="A50021"/>
                </a:solidFill>
                <a:latin typeface="Calibri"/>
                <a:cs typeface="Calibri"/>
              </a:rPr>
              <a:t>al</a:t>
            </a:r>
            <a:r>
              <a:rPr sz="1688" spc="-11" baseline="1820" dirty="0">
                <a:solidFill>
                  <a:srgbClr val="A50021"/>
                </a:solidFill>
                <a:latin typeface="Calibri"/>
                <a:cs typeface="Calibri"/>
              </a:rPr>
              <a:t> </a:t>
            </a:r>
            <a:r>
              <a:rPr sz="1688" spc="-7" baseline="1820" dirty="0">
                <a:solidFill>
                  <a:srgbClr val="A50021"/>
                </a:solidFill>
                <a:latin typeface="Calibri"/>
                <a:cs typeface="Calibri"/>
              </a:rPr>
              <a:t>c</a:t>
            </a:r>
            <a:r>
              <a:rPr sz="1688" baseline="1820" dirty="0">
                <a:solidFill>
                  <a:srgbClr val="A50021"/>
                </a:solidFill>
                <a:latin typeface="Calibri"/>
                <a:cs typeface="Calibri"/>
              </a:rPr>
              <a:t>ol</a:t>
            </a:r>
            <a:r>
              <a:rPr sz="1688" spc="3" baseline="1820" dirty="0">
                <a:solidFill>
                  <a:srgbClr val="A50021"/>
                </a:solidFill>
                <a:latin typeface="Calibri"/>
                <a:cs typeface="Calibri"/>
              </a:rPr>
              <a:t>l</a:t>
            </a:r>
            <a:r>
              <a:rPr sz="1688" baseline="1820" dirty="0">
                <a:solidFill>
                  <a:srgbClr val="A50021"/>
                </a:solidFill>
                <a:latin typeface="Calibri"/>
                <a:cs typeface="Calibri"/>
              </a:rPr>
              <a:t>a</a:t>
            </a:r>
            <a:r>
              <a:rPr sz="1688" spc="-7" baseline="1820" dirty="0">
                <a:solidFill>
                  <a:srgbClr val="A50021"/>
                </a:solidFill>
                <a:latin typeface="Calibri"/>
                <a:cs typeface="Calibri"/>
              </a:rPr>
              <a:t>p</a:t>
            </a:r>
            <a:r>
              <a:rPr sz="1688" baseline="1820" dirty="0">
                <a:solidFill>
                  <a:srgbClr val="A50021"/>
                </a:solidFill>
                <a:latin typeface="Calibri"/>
                <a:cs typeface="Calibri"/>
              </a:rPr>
              <a:t>se</a:t>
            </a:r>
            <a:endParaRPr sz="1125" dirty="0">
              <a:solidFill>
                <a:srgbClr val="A50021"/>
              </a:solidFill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42513" y="4114800"/>
            <a:ext cx="141281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350" dirty="0"/>
              <a:t>(HEPR-11, 2017)</a:t>
            </a:r>
          </a:p>
        </p:txBody>
      </p:sp>
    </p:spTree>
    <p:extLst>
      <p:ext uri="{BB962C8B-B14F-4D97-AF65-F5344CB8AC3E}">
        <p14:creationId xmlns:p14="http://schemas.microsoft.com/office/powerpoint/2010/main" val="183106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1" grpId="0"/>
      <p:bldP spid="62" grpId="0"/>
      <p:bldP spid="10" grpId="0" animBg="1"/>
      <p:bldP spid="90" grpId="0"/>
      <p:bldP spid="9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rlin">
  <a:themeElements>
    <a:clrScheme name="Custom 6">
      <a:dk1>
        <a:sysClr val="windowText" lastClr="000000"/>
      </a:dk1>
      <a:lt1>
        <a:sysClr val="window" lastClr="FFFFFF"/>
      </a:lt1>
      <a:dk2>
        <a:srgbClr val="000066"/>
      </a:dk2>
      <a:lt2>
        <a:srgbClr val="E7E6E6"/>
      </a:lt2>
      <a:accent1>
        <a:srgbClr val="D6E0FF"/>
      </a:accent1>
      <a:accent2>
        <a:srgbClr val="C1B56B"/>
      </a:accent2>
      <a:accent3>
        <a:srgbClr val="9CC9D9"/>
      </a:accent3>
      <a:accent4>
        <a:srgbClr val="3366FF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5440</TotalTime>
  <Words>1125</Words>
  <Application>Microsoft Office PowerPoint</Application>
  <PresentationFormat>On-screen Show (16:9)</PresentationFormat>
  <Paragraphs>353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Office Theme</vt:lpstr>
      <vt:lpstr>Berlin</vt:lpstr>
      <vt:lpstr>1_Office Theme</vt:lpstr>
      <vt:lpstr>2_Office Theme</vt:lpstr>
      <vt:lpstr>Microsoft Excel Chart</vt:lpstr>
      <vt:lpstr>Chart</vt:lpstr>
      <vt:lpstr>PowerPoint Presentation</vt:lpstr>
      <vt:lpstr>Tribute to</vt:lpstr>
      <vt:lpstr>PowerPoint Presentation</vt:lpstr>
      <vt:lpstr>PowerPoint Presentation</vt:lpstr>
      <vt:lpstr>PARADIGMA SHIFT</vt:lpstr>
      <vt:lpstr>PARADIGMA SHIFT</vt:lpstr>
      <vt:lpstr>How to reduce risk(s)?</vt:lpstr>
      <vt:lpstr>PowerPoint Presentation</vt:lpstr>
      <vt:lpstr>How to reduce risk(s)?</vt:lpstr>
      <vt:lpstr>How to reduce risk(s) In Hospital?</vt:lpstr>
      <vt:lpstr>“SAFE HOSPITAL”</vt:lpstr>
      <vt:lpstr>Hospital Disaster Plan </vt:lpstr>
      <vt:lpstr>PowerPoint Presentation</vt:lpstr>
      <vt:lpstr>Comprehensive Hospital Disaster Plan (Hospital Disaster Risk Management Plan)</vt:lpstr>
      <vt:lpstr>Comprehensive Hospital Disaster Plan (Hospital Disaster Risk Management Plan)</vt:lpstr>
      <vt:lpstr>PowerPoint Presentation</vt:lpstr>
      <vt:lpstr>PowerPoint Presentation</vt:lpstr>
      <vt:lpstr>PowerPoint Presentation</vt:lpstr>
      <vt:lpstr>PowerPoint Presentation</vt:lpstr>
      <vt:lpstr>Level 1... 2... 3</vt:lpstr>
      <vt:lpstr>Level 1... 2... 3</vt:lpstr>
      <vt:lpstr>Business Continuity Management in Hospital</vt:lpstr>
      <vt:lpstr>Fungsi Rumah Sakit Saat Bencana</vt:lpstr>
      <vt:lpstr>PowerPoint Presentation</vt:lpstr>
      <vt:lpstr>Safe Hospital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lenovo</cp:lastModifiedBy>
  <cp:revision>79</cp:revision>
  <dcterms:modified xsi:type="dcterms:W3CDTF">2023-12-06T06:32:57Z</dcterms:modified>
</cp:coreProperties>
</file>