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0" r:id="rId3"/>
    <p:sldId id="269" r:id="rId4"/>
    <p:sldId id="301" r:id="rId5"/>
    <p:sldId id="316" r:id="rId6"/>
    <p:sldId id="310" r:id="rId7"/>
    <p:sldId id="305" r:id="rId8"/>
    <p:sldId id="309" r:id="rId9"/>
    <p:sldId id="306" r:id="rId10"/>
    <p:sldId id="307" r:id="rId11"/>
    <p:sldId id="258" r:id="rId12"/>
    <p:sldId id="257" r:id="rId13"/>
    <p:sldId id="259" r:id="rId14"/>
    <p:sldId id="311" r:id="rId15"/>
    <p:sldId id="260" r:id="rId16"/>
    <p:sldId id="302" r:id="rId17"/>
    <p:sldId id="303" r:id="rId18"/>
    <p:sldId id="304" r:id="rId19"/>
    <p:sldId id="273" r:id="rId20"/>
    <p:sldId id="271" r:id="rId21"/>
    <p:sldId id="318" r:id="rId22"/>
    <p:sldId id="320" r:id="rId23"/>
    <p:sldId id="321" r:id="rId24"/>
    <p:sldId id="322" r:id="rId25"/>
    <p:sldId id="323" r:id="rId26"/>
    <p:sldId id="324" r:id="rId27"/>
    <p:sldId id="325" r:id="rId28"/>
    <p:sldId id="332" r:id="rId29"/>
    <p:sldId id="326" r:id="rId30"/>
    <p:sldId id="327" r:id="rId31"/>
    <p:sldId id="328" r:id="rId32"/>
    <p:sldId id="329" r:id="rId33"/>
    <p:sldId id="331" r:id="rId34"/>
    <p:sldId id="330" r:id="rId35"/>
    <p:sldId id="298" r:id="rId36"/>
    <p:sldId id="31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6" d="100"/>
          <a:sy n="66" d="100"/>
        </p:scale>
        <p:origin x="6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CA1D3-2213-404F-AC0A-008E9248047A}"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F650BD-3B51-4A60-A02C-B326105200C4}" type="slidenum">
              <a:rPr lang="en-US" smtClean="0"/>
              <a:t>‹#›</a:t>
            </a:fld>
            <a:endParaRPr lang="en-US"/>
          </a:p>
        </p:txBody>
      </p:sp>
    </p:spTree>
    <p:extLst>
      <p:ext uri="{BB962C8B-B14F-4D97-AF65-F5344CB8AC3E}">
        <p14:creationId xmlns:p14="http://schemas.microsoft.com/office/powerpoint/2010/main" val="113190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an uncomplicated and localized infection, sepsis is a multifaceted disruption of the finely tuned immunological balance of inflammation and anti-inflammation. The upregulation of pro- and anti-inflammatory pathways leads to a system-wide release of cytokines, mediators, and pathogen related molecules, resulting in activation of coagulation, and complement cascades (5).</a:t>
            </a:r>
          </a:p>
          <a:p>
            <a:r>
              <a:rPr lang="en-US" dirty="0"/>
              <a:t>Recognition of pathogen-derived molecular patterns (PAMPs, e.g., endo- and exotoxins, lipids, or DNA sequences) or endogenous host-derived danger signals (damage-associated molecular patterns; DAMPs) is the starting signal. These molecules activate specific receptors (toll-like receptors, TLR) on the surface of antigen-presenting cells (APCs) and monocytes, thereby initiating the clinical syndrome of sepsis via transcription of genes involved in inflammation, cell metabolism, and adaptive immunity (6). While both pro-inflammatory and anti-inflammatory pathways are upregulated, the resulting inflammation leads to progressive tissue damage, finally causing multi-organ dysfunction. In many patients the concomitant immunosuppression, which is caused by downregulation of activating cell surface molecules, increased apoptosis of immune cells, and T cell exhaustion, leads to “</a:t>
            </a:r>
            <a:r>
              <a:rPr lang="en-US" dirty="0" err="1"/>
              <a:t>immunoparalysis</a:t>
            </a:r>
            <a:r>
              <a:rPr lang="en-US" dirty="0"/>
              <a:t>” in the later stages of the disease course and makes affected patients susceptible to nosocomial infections, opportunistic pathogens, and viral reactivation (Figure 1)</a:t>
            </a:r>
          </a:p>
        </p:txBody>
      </p:sp>
      <p:sp>
        <p:nvSpPr>
          <p:cNvPr id="4" name="Slide Number Placeholder 3"/>
          <p:cNvSpPr>
            <a:spLocks noGrp="1"/>
          </p:cNvSpPr>
          <p:nvPr>
            <p:ph type="sldNum" sz="quarter" idx="5"/>
          </p:nvPr>
        </p:nvSpPr>
        <p:spPr/>
        <p:txBody>
          <a:bodyPr/>
          <a:lstStyle/>
          <a:p>
            <a:fld id="{42F650BD-3B51-4A60-A02C-B326105200C4}" type="slidenum">
              <a:rPr lang="en-US" smtClean="0"/>
              <a:t>7</a:t>
            </a:fld>
            <a:endParaRPr lang="en-US"/>
          </a:p>
        </p:txBody>
      </p:sp>
    </p:spTree>
    <p:extLst>
      <p:ext uri="{BB962C8B-B14F-4D97-AF65-F5344CB8AC3E}">
        <p14:creationId xmlns:p14="http://schemas.microsoft.com/office/powerpoint/2010/main" val="343833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F650BD-3B51-4A60-A02C-B326105200C4}" type="slidenum">
              <a:rPr lang="en-US" smtClean="0"/>
              <a:t>11</a:t>
            </a:fld>
            <a:endParaRPr lang="en-US"/>
          </a:p>
        </p:txBody>
      </p:sp>
    </p:spTree>
    <p:extLst>
      <p:ext uri="{BB962C8B-B14F-4D97-AF65-F5344CB8AC3E}">
        <p14:creationId xmlns:p14="http://schemas.microsoft.com/office/powerpoint/2010/main" val="314293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Shock may develop because of cardiogenic, hypovolemic, obstructive, or distributive/vasodilatory etiologies. Septic shock is the most common form of distributive/vasodilatory shock related to release of vasoactive mediators such as prostacyclin and nitric oxide (NO). These mediators suppress autoregulation of blood flow and perfusion in central, regional, and microcirculatory beds and produce vasodilation and eventually hypotension. The hypotension is exacerbated by inflammatory injury to the vascular endothelium leading to loss of integrity and increased permeability with leakage of fluid and protein into the perivascular tissues and lymphatics (historically known as </a:t>
            </a:r>
            <a:r>
              <a:rPr lang="en-US" dirty="0" err="1"/>
              <a:t>thirdspacing</a:t>
            </a:r>
            <a:r>
              <a:rPr lang="en-US" dirty="0"/>
              <a:t>). Thus, septic shock has elements of hypovolemic shock. Septic shock may also have features of cardiogenic shock because of myocardial depressant effects of a variety of circulating mediators</a:t>
            </a:r>
          </a:p>
          <a:p>
            <a:endParaRPr lang="en-US" dirty="0"/>
          </a:p>
        </p:txBody>
      </p:sp>
      <p:sp>
        <p:nvSpPr>
          <p:cNvPr id="4" name="Slide Number Placeholder 3"/>
          <p:cNvSpPr>
            <a:spLocks noGrp="1"/>
          </p:cNvSpPr>
          <p:nvPr>
            <p:ph type="sldNum" sz="quarter" idx="5"/>
          </p:nvPr>
        </p:nvSpPr>
        <p:spPr/>
        <p:txBody>
          <a:bodyPr/>
          <a:lstStyle/>
          <a:p>
            <a:fld id="{42F650BD-3B51-4A60-A02C-B326105200C4}" type="slidenum">
              <a:rPr lang="en-US" smtClean="0"/>
              <a:t>13</a:t>
            </a:fld>
            <a:endParaRPr lang="en-US"/>
          </a:p>
        </p:txBody>
      </p:sp>
    </p:spTree>
    <p:extLst>
      <p:ext uri="{BB962C8B-B14F-4D97-AF65-F5344CB8AC3E}">
        <p14:creationId xmlns:p14="http://schemas.microsoft.com/office/powerpoint/2010/main" val="369682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B65A-C7EF-40C5-A37E-7E0E1506B3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E3C9A6-CF5B-436B-BFA0-C9C3B66DD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EF25DD-AD2D-45F7-A0EE-F7879287A1A2}"/>
              </a:ext>
            </a:extLst>
          </p:cNvPr>
          <p:cNvSpPr>
            <a:spLocks noGrp="1"/>
          </p:cNvSpPr>
          <p:nvPr>
            <p:ph type="dt" sz="half" idx="10"/>
          </p:nvPr>
        </p:nvSpPr>
        <p:spPr/>
        <p:txBody>
          <a:bodyPr/>
          <a:lstStyle/>
          <a:p>
            <a:fld id="{22FA304C-66BB-4C0C-82B7-741B997AFF97}" type="datetimeFigureOut">
              <a:rPr lang="en-US" smtClean="0"/>
              <a:t>12/14/2023</a:t>
            </a:fld>
            <a:endParaRPr lang="en-US"/>
          </a:p>
        </p:txBody>
      </p:sp>
      <p:sp>
        <p:nvSpPr>
          <p:cNvPr id="5" name="Footer Placeholder 4">
            <a:extLst>
              <a:ext uri="{FF2B5EF4-FFF2-40B4-BE49-F238E27FC236}">
                <a16:creationId xmlns:a16="http://schemas.microsoft.com/office/drawing/2014/main" id="{098E8D6C-86AD-49EF-84E4-100EAF46F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E58A8-A442-427A-A4EB-3E360A3C809F}"/>
              </a:ext>
            </a:extLst>
          </p:cNvPr>
          <p:cNvSpPr>
            <a:spLocks noGrp="1"/>
          </p:cNvSpPr>
          <p:nvPr>
            <p:ph type="sldNum" sz="quarter" idx="12"/>
          </p:nvPr>
        </p:nvSpPr>
        <p:spPr/>
        <p:txBody>
          <a:bodyPr/>
          <a:lstStyle/>
          <a:p>
            <a:fld id="{6B586CC0-B873-4D13-9850-741DC90DA605}" type="slidenum">
              <a:rPr lang="en-US" smtClean="0"/>
              <a:t>‹#›</a:t>
            </a:fld>
            <a:endParaRPr lang="en-US"/>
          </a:p>
        </p:txBody>
      </p:sp>
    </p:spTree>
    <p:extLst>
      <p:ext uri="{BB962C8B-B14F-4D97-AF65-F5344CB8AC3E}">
        <p14:creationId xmlns:p14="http://schemas.microsoft.com/office/powerpoint/2010/main" val="18132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50D2-4071-4F13-986E-73947073D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504B07-B03B-49DF-B6E4-0346D49925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360B6-E77C-4265-8BA1-6363A8CFD9DE}"/>
              </a:ext>
            </a:extLst>
          </p:cNvPr>
          <p:cNvSpPr>
            <a:spLocks noGrp="1"/>
          </p:cNvSpPr>
          <p:nvPr>
            <p:ph type="dt" sz="half" idx="10"/>
          </p:nvPr>
        </p:nvSpPr>
        <p:spPr/>
        <p:txBody>
          <a:bodyPr/>
          <a:lstStyle/>
          <a:p>
            <a:fld id="{22FA304C-66BB-4C0C-82B7-741B997AFF97}" type="datetimeFigureOut">
              <a:rPr lang="en-US" smtClean="0"/>
              <a:t>12/14/2023</a:t>
            </a:fld>
            <a:endParaRPr lang="en-US"/>
          </a:p>
        </p:txBody>
      </p:sp>
      <p:sp>
        <p:nvSpPr>
          <p:cNvPr id="5" name="Footer Placeholder 4">
            <a:extLst>
              <a:ext uri="{FF2B5EF4-FFF2-40B4-BE49-F238E27FC236}">
                <a16:creationId xmlns:a16="http://schemas.microsoft.com/office/drawing/2014/main" id="{5A615E7B-EFA1-4FDA-A24F-FFA0B95F2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7E1DA-2218-41D7-BAC3-1D3D8CAF1C8E}"/>
              </a:ext>
            </a:extLst>
          </p:cNvPr>
          <p:cNvSpPr>
            <a:spLocks noGrp="1"/>
          </p:cNvSpPr>
          <p:nvPr>
            <p:ph type="sldNum" sz="quarter" idx="12"/>
          </p:nvPr>
        </p:nvSpPr>
        <p:spPr/>
        <p:txBody>
          <a:bodyPr/>
          <a:lstStyle/>
          <a:p>
            <a:fld id="{6B586CC0-B873-4D13-9850-741DC90DA605}" type="slidenum">
              <a:rPr lang="en-US" smtClean="0"/>
              <a:t>‹#›</a:t>
            </a:fld>
            <a:endParaRPr lang="en-US"/>
          </a:p>
        </p:txBody>
      </p:sp>
    </p:spTree>
    <p:extLst>
      <p:ext uri="{BB962C8B-B14F-4D97-AF65-F5344CB8AC3E}">
        <p14:creationId xmlns:p14="http://schemas.microsoft.com/office/powerpoint/2010/main" val="83489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67504F-FAE1-4BF4-87B6-1A8E6886C8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62D7D-E99F-4243-A269-7CFA891709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D2D34-D272-4AD0-B820-EA50FA173594}"/>
              </a:ext>
            </a:extLst>
          </p:cNvPr>
          <p:cNvSpPr>
            <a:spLocks noGrp="1"/>
          </p:cNvSpPr>
          <p:nvPr>
            <p:ph type="dt" sz="half" idx="10"/>
          </p:nvPr>
        </p:nvSpPr>
        <p:spPr/>
        <p:txBody>
          <a:bodyPr/>
          <a:lstStyle/>
          <a:p>
            <a:fld id="{22FA304C-66BB-4C0C-82B7-741B997AFF97}" type="datetimeFigureOut">
              <a:rPr lang="en-US" smtClean="0"/>
              <a:t>12/14/2023</a:t>
            </a:fld>
            <a:endParaRPr lang="en-US"/>
          </a:p>
        </p:txBody>
      </p:sp>
      <p:sp>
        <p:nvSpPr>
          <p:cNvPr id="5" name="Footer Placeholder 4">
            <a:extLst>
              <a:ext uri="{FF2B5EF4-FFF2-40B4-BE49-F238E27FC236}">
                <a16:creationId xmlns:a16="http://schemas.microsoft.com/office/drawing/2014/main" id="{D77F7135-B68D-4FB8-B829-0F7B91441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DE2D3-41BB-4921-AEF4-7AD1E7BF0FF7}"/>
              </a:ext>
            </a:extLst>
          </p:cNvPr>
          <p:cNvSpPr>
            <a:spLocks noGrp="1"/>
          </p:cNvSpPr>
          <p:nvPr>
            <p:ph type="sldNum" sz="quarter" idx="12"/>
          </p:nvPr>
        </p:nvSpPr>
        <p:spPr/>
        <p:txBody>
          <a:bodyPr/>
          <a:lstStyle/>
          <a:p>
            <a:fld id="{6B586CC0-B873-4D13-9850-741DC90DA605}" type="slidenum">
              <a:rPr lang="en-US" smtClean="0"/>
              <a:t>‹#›</a:t>
            </a:fld>
            <a:endParaRPr lang="en-US"/>
          </a:p>
        </p:txBody>
      </p:sp>
    </p:spTree>
    <p:extLst>
      <p:ext uri="{BB962C8B-B14F-4D97-AF65-F5344CB8AC3E}">
        <p14:creationId xmlns:p14="http://schemas.microsoft.com/office/powerpoint/2010/main" val="205818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F9C7-F9A3-4BA1-848A-5D315C34B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C2ABC-1125-467B-B93C-63A23E6FF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AE5CF-D741-4655-B6F5-60F4F7CB8178}"/>
              </a:ext>
            </a:extLst>
          </p:cNvPr>
          <p:cNvSpPr>
            <a:spLocks noGrp="1"/>
          </p:cNvSpPr>
          <p:nvPr>
            <p:ph type="dt" sz="half" idx="10"/>
          </p:nvPr>
        </p:nvSpPr>
        <p:spPr/>
        <p:txBody>
          <a:bodyPr/>
          <a:lstStyle/>
          <a:p>
            <a:fld id="{22FA304C-66BB-4C0C-82B7-741B997AFF97}" type="datetimeFigureOut">
              <a:rPr lang="en-US" smtClean="0"/>
              <a:t>12/14/2023</a:t>
            </a:fld>
            <a:endParaRPr lang="en-US"/>
          </a:p>
        </p:txBody>
      </p:sp>
      <p:sp>
        <p:nvSpPr>
          <p:cNvPr id="5" name="Footer Placeholder 4">
            <a:extLst>
              <a:ext uri="{FF2B5EF4-FFF2-40B4-BE49-F238E27FC236}">
                <a16:creationId xmlns:a16="http://schemas.microsoft.com/office/drawing/2014/main" id="{D7977D2D-3931-4571-8949-90CEA9786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99A04-8F40-436E-A697-AA75741DA3B3}"/>
              </a:ext>
            </a:extLst>
          </p:cNvPr>
          <p:cNvSpPr>
            <a:spLocks noGrp="1"/>
          </p:cNvSpPr>
          <p:nvPr>
            <p:ph type="sldNum" sz="quarter" idx="12"/>
          </p:nvPr>
        </p:nvSpPr>
        <p:spPr/>
        <p:txBody>
          <a:bodyPr/>
          <a:lstStyle/>
          <a:p>
            <a:fld id="{6B586CC0-B873-4D13-9850-741DC90DA605}" type="slidenum">
              <a:rPr lang="en-US" smtClean="0"/>
              <a:t>‹#›</a:t>
            </a:fld>
            <a:endParaRPr lang="en-US"/>
          </a:p>
        </p:txBody>
      </p:sp>
    </p:spTree>
    <p:extLst>
      <p:ext uri="{BB962C8B-B14F-4D97-AF65-F5344CB8AC3E}">
        <p14:creationId xmlns:p14="http://schemas.microsoft.com/office/powerpoint/2010/main" val="423886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9AB6-4F3C-44CC-A432-4581731300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6DE8AF-77AE-4398-9E3C-D3E94FDE5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D5E0A-8523-4F91-B94F-CD1C6868ED2E}"/>
              </a:ext>
            </a:extLst>
          </p:cNvPr>
          <p:cNvSpPr>
            <a:spLocks noGrp="1"/>
          </p:cNvSpPr>
          <p:nvPr>
            <p:ph type="dt" sz="half" idx="10"/>
          </p:nvPr>
        </p:nvSpPr>
        <p:spPr/>
        <p:txBody>
          <a:bodyPr/>
          <a:lstStyle/>
          <a:p>
            <a:fld id="{22FA304C-66BB-4C0C-82B7-741B997AFF97}" type="datetimeFigureOut">
              <a:rPr lang="en-US" smtClean="0"/>
              <a:t>12/14/2023</a:t>
            </a:fld>
            <a:endParaRPr lang="en-US"/>
          </a:p>
        </p:txBody>
      </p:sp>
      <p:sp>
        <p:nvSpPr>
          <p:cNvPr id="5" name="Footer Placeholder 4">
            <a:extLst>
              <a:ext uri="{FF2B5EF4-FFF2-40B4-BE49-F238E27FC236}">
                <a16:creationId xmlns:a16="http://schemas.microsoft.com/office/drawing/2014/main" id="{00F0336D-8C60-4DA2-912C-C07FD2047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FC280-4021-402B-8C05-7D4110278458}"/>
              </a:ext>
            </a:extLst>
          </p:cNvPr>
          <p:cNvSpPr>
            <a:spLocks noGrp="1"/>
          </p:cNvSpPr>
          <p:nvPr>
            <p:ph type="sldNum" sz="quarter" idx="12"/>
          </p:nvPr>
        </p:nvSpPr>
        <p:spPr/>
        <p:txBody>
          <a:bodyPr/>
          <a:lstStyle/>
          <a:p>
            <a:fld id="{6B586CC0-B873-4D13-9850-741DC90DA605}" type="slidenum">
              <a:rPr lang="en-US" smtClean="0"/>
              <a:t>‹#›</a:t>
            </a:fld>
            <a:endParaRPr lang="en-US"/>
          </a:p>
        </p:txBody>
      </p:sp>
    </p:spTree>
    <p:extLst>
      <p:ext uri="{BB962C8B-B14F-4D97-AF65-F5344CB8AC3E}">
        <p14:creationId xmlns:p14="http://schemas.microsoft.com/office/powerpoint/2010/main" val="249101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1356-7806-4F17-97B0-9A14846972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BF83F-E052-42F3-955D-5E46B78FBB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E713E6-134B-4503-918C-C6248E3AB6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0DE825-8C9F-451E-93A1-DAB387F37EB5}"/>
              </a:ext>
            </a:extLst>
          </p:cNvPr>
          <p:cNvSpPr>
            <a:spLocks noGrp="1"/>
          </p:cNvSpPr>
          <p:nvPr>
            <p:ph type="dt" sz="half" idx="10"/>
          </p:nvPr>
        </p:nvSpPr>
        <p:spPr/>
        <p:txBody>
          <a:bodyPr/>
          <a:lstStyle/>
          <a:p>
            <a:fld id="{22FA304C-66BB-4C0C-82B7-741B997AFF97}" type="datetimeFigureOut">
              <a:rPr lang="en-US" smtClean="0"/>
              <a:t>12/14/2023</a:t>
            </a:fld>
            <a:endParaRPr lang="en-US"/>
          </a:p>
        </p:txBody>
      </p:sp>
      <p:sp>
        <p:nvSpPr>
          <p:cNvPr id="6" name="Footer Placeholder 5">
            <a:extLst>
              <a:ext uri="{FF2B5EF4-FFF2-40B4-BE49-F238E27FC236}">
                <a16:creationId xmlns:a16="http://schemas.microsoft.com/office/drawing/2014/main" id="{C014DA83-6EC8-4BC1-840B-59A1A2FEF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BC880-36F9-4AD0-8998-BB0FF3B827D8}"/>
              </a:ext>
            </a:extLst>
          </p:cNvPr>
          <p:cNvSpPr>
            <a:spLocks noGrp="1"/>
          </p:cNvSpPr>
          <p:nvPr>
            <p:ph type="sldNum" sz="quarter" idx="12"/>
          </p:nvPr>
        </p:nvSpPr>
        <p:spPr/>
        <p:txBody>
          <a:bodyPr/>
          <a:lstStyle/>
          <a:p>
            <a:fld id="{6B586CC0-B873-4D13-9850-741DC90DA605}" type="slidenum">
              <a:rPr lang="en-US" smtClean="0"/>
              <a:t>‹#›</a:t>
            </a:fld>
            <a:endParaRPr lang="en-US"/>
          </a:p>
        </p:txBody>
      </p:sp>
    </p:spTree>
    <p:extLst>
      <p:ext uri="{BB962C8B-B14F-4D97-AF65-F5344CB8AC3E}">
        <p14:creationId xmlns:p14="http://schemas.microsoft.com/office/powerpoint/2010/main" val="211357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11E6-A991-4386-8615-E4286A534E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760CD8-94A2-48D1-8A91-2FC30856FD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AA9EC3-BF1A-4229-B1CC-B2ED5E478E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C451E8-BACF-4809-9B95-5F143107B3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631D31-3282-400B-BC62-E21268AF16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AB4292-A401-4E20-A84E-4564F23F6762}"/>
              </a:ext>
            </a:extLst>
          </p:cNvPr>
          <p:cNvSpPr>
            <a:spLocks noGrp="1"/>
          </p:cNvSpPr>
          <p:nvPr>
            <p:ph type="dt" sz="half" idx="10"/>
          </p:nvPr>
        </p:nvSpPr>
        <p:spPr/>
        <p:txBody>
          <a:bodyPr/>
          <a:lstStyle/>
          <a:p>
            <a:fld id="{22FA304C-66BB-4C0C-82B7-741B997AFF97}" type="datetimeFigureOut">
              <a:rPr lang="en-US" smtClean="0"/>
              <a:t>12/14/2023</a:t>
            </a:fld>
            <a:endParaRPr lang="en-US"/>
          </a:p>
        </p:txBody>
      </p:sp>
      <p:sp>
        <p:nvSpPr>
          <p:cNvPr id="8" name="Footer Placeholder 7">
            <a:extLst>
              <a:ext uri="{FF2B5EF4-FFF2-40B4-BE49-F238E27FC236}">
                <a16:creationId xmlns:a16="http://schemas.microsoft.com/office/drawing/2014/main" id="{6992EA60-C498-4AFA-990E-90D0C02D5B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B3AEE2-48EA-437E-A7C1-FBB98633DB96}"/>
              </a:ext>
            </a:extLst>
          </p:cNvPr>
          <p:cNvSpPr>
            <a:spLocks noGrp="1"/>
          </p:cNvSpPr>
          <p:nvPr>
            <p:ph type="sldNum" sz="quarter" idx="12"/>
          </p:nvPr>
        </p:nvSpPr>
        <p:spPr/>
        <p:txBody>
          <a:bodyPr/>
          <a:lstStyle/>
          <a:p>
            <a:fld id="{6B586CC0-B873-4D13-9850-741DC90DA605}" type="slidenum">
              <a:rPr lang="en-US" smtClean="0"/>
              <a:t>‹#›</a:t>
            </a:fld>
            <a:endParaRPr lang="en-US"/>
          </a:p>
        </p:txBody>
      </p:sp>
    </p:spTree>
    <p:extLst>
      <p:ext uri="{BB962C8B-B14F-4D97-AF65-F5344CB8AC3E}">
        <p14:creationId xmlns:p14="http://schemas.microsoft.com/office/powerpoint/2010/main" val="100793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7FAA-B82F-4E2D-955B-58459FA797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2FFE94-B867-43C2-B7BD-9BEEF520BBF4}"/>
              </a:ext>
            </a:extLst>
          </p:cNvPr>
          <p:cNvSpPr>
            <a:spLocks noGrp="1"/>
          </p:cNvSpPr>
          <p:nvPr>
            <p:ph type="dt" sz="half" idx="10"/>
          </p:nvPr>
        </p:nvSpPr>
        <p:spPr/>
        <p:txBody>
          <a:bodyPr/>
          <a:lstStyle/>
          <a:p>
            <a:fld id="{22FA304C-66BB-4C0C-82B7-741B997AFF97}" type="datetimeFigureOut">
              <a:rPr lang="en-US" smtClean="0"/>
              <a:t>12/14/2023</a:t>
            </a:fld>
            <a:endParaRPr lang="en-US"/>
          </a:p>
        </p:txBody>
      </p:sp>
      <p:sp>
        <p:nvSpPr>
          <p:cNvPr id="4" name="Footer Placeholder 3">
            <a:extLst>
              <a:ext uri="{FF2B5EF4-FFF2-40B4-BE49-F238E27FC236}">
                <a16:creationId xmlns:a16="http://schemas.microsoft.com/office/drawing/2014/main" id="{6B67E2B2-D283-4CCD-9CD9-EA46218F98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713972-B89C-4F86-8B8F-8D7E60A5E5F7}"/>
              </a:ext>
            </a:extLst>
          </p:cNvPr>
          <p:cNvSpPr>
            <a:spLocks noGrp="1"/>
          </p:cNvSpPr>
          <p:nvPr>
            <p:ph type="sldNum" sz="quarter" idx="12"/>
          </p:nvPr>
        </p:nvSpPr>
        <p:spPr/>
        <p:txBody>
          <a:bodyPr/>
          <a:lstStyle/>
          <a:p>
            <a:fld id="{6B586CC0-B873-4D13-9850-741DC90DA605}" type="slidenum">
              <a:rPr lang="en-US" smtClean="0"/>
              <a:t>‹#›</a:t>
            </a:fld>
            <a:endParaRPr lang="en-US"/>
          </a:p>
        </p:txBody>
      </p:sp>
    </p:spTree>
    <p:extLst>
      <p:ext uri="{BB962C8B-B14F-4D97-AF65-F5344CB8AC3E}">
        <p14:creationId xmlns:p14="http://schemas.microsoft.com/office/powerpoint/2010/main" val="166965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F2C281-F535-49D1-8DB2-A62295A1EBF6}"/>
              </a:ext>
            </a:extLst>
          </p:cNvPr>
          <p:cNvSpPr>
            <a:spLocks noGrp="1"/>
          </p:cNvSpPr>
          <p:nvPr>
            <p:ph type="dt" sz="half" idx="10"/>
          </p:nvPr>
        </p:nvSpPr>
        <p:spPr/>
        <p:txBody>
          <a:bodyPr/>
          <a:lstStyle/>
          <a:p>
            <a:fld id="{22FA304C-66BB-4C0C-82B7-741B997AFF97}" type="datetimeFigureOut">
              <a:rPr lang="en-US" smtClean="0"/>
              <a:t>12/14/2023</a:t>
            </a:fld>
            <a:endParaRPr lang="en-US"/>
          </a:p>
        </p:txBody>
      </p:sp>
      <p:sp>
        <p:nvSpPr>
          <p:cNvPr id="3" name="Footer Placeholder 2">
            <a:extLst>
              <a:ext uri="{FF2B5EF4-FFF2-40B4-BE49-F238E27FC236}">
                <a16:creationId xmlns:a16="http://schemas.microsoft.com/office/drawing/2014/main" id="{6CBFAA54-EF4C-416F-9F93-28CBA7E799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1E1C7B-034E-4E7D-90C6-8E1E0BBAF4F4}"/>
              </a:ext>
            </a:extLst>
          </p:cNvPr>
          <p:cNvSpPr>
            <a:spLocks noGrp="1"/>
          </p:cNvSpPr>
          <p:nvPr>
            <p:ph type="sldNum" sz="quarter" idx="12"/>
          </p:nvPr>
        </p:nvSpPr>
        <p:spPr/>
        <p:txBody>
          <a:bodyPr/>
          <a:lstStyle/>
          <a:p>
            <a:fld id="{6B586CC0-B873-4D13-9850-741DC90DA605}" type="slidenum">
              <a:rPr lang="en-US" smtClean="0"/>
              <a:t>‹#›</a:t>
            </a:fld>
            <a:endParaRPr lang="en-US"/>
          </a:p>
        </p:txBody>
      </p:sp>
    </p:spTree>
    <p:extLst>
      <p:ext uri="{BB962C8B-B14F-4D97-AF65-F5344CB8AC3E}">
        <p14:creationId xmlns:p14="http://schemas.microsoft.com/office/powerpoint/2010/main" val="393612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E8C5-81EF-4B26-B2EB-85F2860F0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184ED7-F9E3-46A5-A65A-16B63638D7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0D5EE9-38C3-4689-B283-2D6ADEAF6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5A3B6-FD55-40C0-8C02-A5E5AB4B6F43}"/>
              </a:ext>
            </a:extLst>
          </p:cNvPr>
          <p:cNvSpPr>
            <a:spLocks noGrp="1"/>
          </p:cNvSpPr>
          <p:nvPr>
            <p:ph type="dt" sz="half" idx="10"/>
          </p:nvPr>
        </p:nvSpPr>
        <p:spPr/>
        <p:txBody>
          <a:bodyPr/>
          <a:lstStyle/>
          <a:p>
            <a:fld id="{22FA304C-66BB-4C0C-82B7-741B997AFF97}" type="datetimeFigureOut">
              <a:rPr lang="en-US" smtClean="0"/>
              <a:t>12/14/2023</a:t>
            </a:fld>
            <a:endParaRPr lang="en-US"/>
          </a:p>
        </p:txBody>
      </p:sp>
      <p:sp>
        <p:nvSpPr>
          <p:cNvPr id="6" name="Footer Placeholder 5">
            <a:extLst>
              <a:ext uri="{FF2B5EF4-FFF2-40B4-BE49-F238E27FC236}">
                <a16:creationId xmlns:a16="http://schemas.microsoft.com/office/drawing/2014/main" id="{697EB119-8969-47D1-9BEE-7E264E3AC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04E84E-AC72-4F6F-B630-3E45B36EB778}"/>
              </a:ext>
            </a:extLst>
          </p:cNvPr>
          <p:cNvSpPr>
            <a:spLocks noGrp="1"/>
          </p:cNvSpPr>
          <p:nvPr>
            <p:ph type="sldNum" sz="quarter" idx="12"/>
          </p:nvPr>
        </p:nvSpPr>
        <p:spPr/>
        <p:txBody>
          <a:bodyPr/>
          <a:lstStyle/>
          <a:p>
            <a:fld id="{6B586CC0-B873-4D13-9850-741DC90DA605}" type="slidenum">
              <a:rPr lang="en-US" smtClean="0"/>
              <a:t>‹#›</a:t>
            </a:fld>
            <a:endParaRPr lang="en-US"/>
          </a:p>
        </p:txBody>
      </p:sp>
    </p:spTree>
    <p:extLst>
      <p:ext uri="{BB962C8B-B14F-4D97-AF65-F5344CB8AC3E}">
        <p14:creationId xmlns:p14="http://schemas.microsoft.com/office/powerpoint/2010/main" val="228242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8543-0817-45AA-BF75-19D70DDF2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34109C-6BC2-4991-9667-1CF95CD111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F67380-3271-4E9D-8A62-68733F6DE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2CC0A9-9479-41CB-8040-036E957D6A7E}"/>
              </a:ext>
            </a:extLst>
          </p:cNvPr>
          <p:cNvSpPr>
            <a:spLocks noGrp="1"/>
          </p:cNvSpPr>
          <p:nvPr>
            <p:ph type="dt" sz="half" idx="10"/>
          </p:nvPr>
        </p:nvSpPr>
        <p:spPr/>
        <p:txBody>
          <a:bodyPr/>
          <a:lstStyle/>
          <a:p>
            <a:fld id="{22FA304C-66BB-4C0C-82B7-741B997AFF97}" type="datetimeFigureOut">
              <a:rPr lang="en-US" smtClean="0"/>
              <a:t>12/14/2023</a:t>
            </a:fld>
            <a:endParaRPr lang="en-US"/>
          </a:p>
        </p:txBody>
      </p:sp>
      <p:sp>
        <p:nvSpPr>
          <p:cNvPr id="6" name="Footer Placeholder 5">
            <a:extLst>
              <a:ext uri="{FF2B5EF4-FFF2-40B4-BE49-F238E27FC236}">
                <a16:creationId xmlns:a16="http://schemas.microsoft.com/office/drawing/2014/main" id="{82D76B16-0AEF-40FB-BB49-259456FCD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A5758-3C0F-43AC-B65D-99C4F28A029E}"/>
              </a:ext>
            </a:extLst>
          </p:cNvPr>
          <p:cNvSpPr>
            <a:spLocks noGrp="1"/>
          </p:cNvSpPr>
          <p:nvPr>
            <p:ph type="sldNum" sz="quarter" idx="12"/>
          </p:nvPr>
        </p:nvSpPr>
        <p:spPr/>
        <p:txBody>
          <a:bodyPr/>
          <a:lstStyle/>
          <a:p>
            <a:fld id="{6B586CC0-B873-4D13-9850-741DC90DA605}" type="slidenum">
              <a:rPr lang="en-US" smtClean="0"/>
              <a:t>‹#›</a:t>
            </a:fld>
            <a:endParaRPr lang="en-US"/>
          </a:p>
        </p:txBody>
      </p:sp>
    </p:spTree>
    <p:extLst>
      <p:ext uri="{BB962C8B-B14F-4D97-AF65-F5344CB8AC3E}">
        <p14:creationId xmlns:p14="http://schemas.microsoft.com/office/powerpoint/2010/main" val="190059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C88BA6-2CC6-486B-AAEF-1EDDFC387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B76FAD-F912-4385-ACD0-9ED24F5D5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C9509-C29D-48E1-AB21-6BFA5428C5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A304C-66BB-4C0C-82B7-741B997AFF97}" type="datetimeFigureOut">
              <a:rPr lang="en-US" smtClean="0"/>
              <a:t>12/14/2023</a:t>
            </a:fld>
            <a:endParaRPr lang="en-US"/>
          </a:p>
        </p:txBody>
      </p:sp>
      <p:sp>
        <p:nvSpPr>
          <p:cNvPr id="5" name="Footer Placeholder 4">
            <a:extLst>
              <a:ext uri="{FF2B5EF4-FFF2-40B4-BE49-F238E27FC236}">
                <a16:creationId xmlns:a16="http://schemas.microsoft.com/office/drawing/2014/main" id="{8DE62238-4825-4445-8D5B-EE3825F55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14C06-9646-4C10-A20C-9050E245B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86CC0-B873-4D13-9850-741DC90DA605}" type="slidenum">
              <a:rPr lang="en-US" smtClean="0"/>
              <a:t>‹#›</a:t>
            </a:fld>
            <a:endParaRPr lang="en-US"/>
          </a:p>
        </p:txBody>
      </p:sp>
    </p:spTree>
    <p:extLst>
      <p:ext uri="{BB962C8B-B14F-4D97-AF65-F5344CB8AC3E}">
        <p14:creationId xmlns:p14="http://schemas.microsoft.com/office/powerpoint/2010/main" val="2111397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D063-D3FC-424E-BDDF-1A08DA19D856}"/>
              </a:ext>
            </a:extLst>
          </p:cNvPr>
          <p:cNvSpPr>
            <a:spLocks noGrp="1"/>
          </p:cNvSpPr>
          <p:nvPr>
            <p:ph type="ctrTitle"/>
          </p:nvPr>
        </p:nvSpPr>
        <p:spPr>
          <a:xfrm>
            <a:off x="1180214" y="1122363"/>
            <a:ext cx="9487786" cy="1819620"/>
          </a:xfrm>
        </p:spPr>
        <p:txBody>
          <a:bodyPr>
            <a:normAutofit/>
          </a:bodyPr>
          <a:lstStyle/>
          <a:p>
            <a:r>
              <a:rPr lang="en-US" dirty="0"/>
              <a:t>Mechanism, Early Management For Sepsis</a:t>
            </a:r>
          </a:p>
        </p:txBody>
      </p:sp>
      <p:sp>
        <p:nvSpPr>
          <p:cNvPr id="3" name="Subtitle 2">
            <a:extLst>
              <a:ext uri="{FF2B5EF4-FFF2-40B4-BE49-F238E27FC236}">
                <a16:creationId xmlns:a16="http://schemas.microsoft.com/office/drawing/2014/main" id="{070FD4B5-4EC4-42BF-83AA-59A789E4D1F3}"/>
              </a:ext>
            </a:extLst>
          </p:cNvPr>
          <p:cNvSpPr>
            <a:spLocks noGrp="1"/>
          </p:cNvSpPr>
          <p:nvPr>
            <p:ph type="subTitle" idx="1"/>
          </p:nvPr>
        </p:nvSpPr>
        <p:spPr/>
        <p:txBody>
          <a:bodyPr/>
          <a:lstStyle/>
          <a:p>
            <a:r>
              <a:rPr lang="en-US" dirty="0"/>
              <a:t>Nova Maryani</a:t>
            </a:r>
          </a:p>
        </p:txBody>
      </p:sp>
    </p:spTree>
    <p:extLst>
      <p:ext uri="{BB962C8B-B14F-4D97-AF65-F5344CB8AC3E}">
        <p14:creationId xmlns:p14="http://schemas.microsoft.com/office/powerpoint/2010/main" val="423142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CCEB77-36C2-4A66-9E44-268DCC7CD96B}"/>
              </a:ext>
            </a:extLst>
          </p:cNvPr>
          <p:cNvPicPr>
            <a:picLocks noChangeAspect="1"/>
          </p:cNvPicPr>
          <p:nvPr/>
        </p:nvPicPr>
        <p:blipFill rotWithShape="1">
          <a:blip r:embed="rId2"/>
          <a:srcRect l="51563" t="22407" r="16250" b="25370"/>
          <a:stretch/>
        </p:blipFill>
        <p:spPr>
          <a:xfrm>
            <a:off x="3810000" y="150674"/>
            <a:ext cx="7061200" cy="6444202"/>
          </a:xfrm>
          <a:prstGeom prst="rect">
            <a:avLst/>
          </a:prstGeom>
        </p:spPr>
      </p:pic>
    </p:spTree>
    <p:extLst>
      <p:ext uri="{BB962C8B-B14F-4D97-AF65-F5344CB8AC3E}">
        <p14:creationId xmlns:p14="http://schemas.microsoft.com/office/powerpoint/2010/main" val="17254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69D9F0-AC20-43E7-81EB-1F04E39A1706}"/>
              </a:ext>
            </a:extLst>
          </p:cNvPr>
          <p:cNvPicPr>
            <a:picLocks noChangeAspect="1"/>
          </p:cNvPicPr>
          <p:nvPr/>
        </p:nvPicPr>
        <p:blipFill rotWithShape="1">
          <a:blip r:embed="rId3"/>
          <a:srcRect l="29844" t="30870" r="28615" b="19905"/>
          <a:stretch/>
        </p:blipFill>
        <p:spPr>
          <a:xfrm>
            <a:off x="168676" y="176441"/>
            <a:ext cx="11854648" cy="6316433"/>
          </a:xfrm>
          <a:prstGeom prst="rect">
            <a:avLst/>
          </a:prstGeom>
        </p:spPr>
      </p:pic>
      <p:sp>
        <p:nvSpPr>
          <p:cNvPr id="2" name="Title 1">
            <a:extLst>
              <a:ext uri="{FF2B5EF4-FFF2-40B4-BE49-F238E27FC236}">
                <a16:creationId xmlns:a16="http://schemas.microsoft.com/office/drawing/2014/main" id="{DA4B6872-4BD4-424A-B77E-9D6198865398}"/>
              </a:ext>
            </a:extLst>
          </p:cNvPr>
          <p:cNvSpPr>
            <a:spLocks noGrp="1"/>
          </p:cNvSpPr>
          <p:nvPr>
            <p:ph type="title"/>
          </p:nvPr>
        </p:nvSpPr>
        <p:spPr>
          <a:xfrm>
            <a:off x="288419" y="252641"/>
            <a:ext cx="2166257" cy="955673"/>
          </a:xfrm>
        </p:spPr>
        <p:txBody>
          <a:bodyPr>
            <a:noAutofit/>
          </a:bodyPr>
          <a:lstStyle/>
          <a:p>
            <a:r>
              <a:rPr lang="en-US" sz="3600" dirty="0"/>
              <a:t>Clinical </a:t>
            </a:r>
            <a:r>
              <a:rPr lang="en-US" sz="3600" dirty="0" err="1"/>
              <a:t>ResponsePathways</a:t>
            </a:r>
            <a:endParaRPr lang="en-US" sz="3600" dirty="0"/>
          </a:p>
        </p:txBody>
      </p:sp>
    </p:spTree>
    <p:extLst>
      <p:ext uri="{BB962C8B-B14F-4D97-AF65-F5344CB8AC3E}">
        <p14:creationId xmlns:p14="http://schemas.microsoft.com/office/powerpoint/2010/main" val="220053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019782-3090-4D89-B309-1D2F7394B345}"/>
              </a:ext>
            </a:extLst>
          </p:cNvPr>
          <p:cNvSpPr/>
          <p:nvPr/>
        </p:nvSpPr>
        <p:spPr>
          <a:xfrm>
            <a:off x="711201" y="2257581"/>
            <a:ext cx="1871677" cy="7904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Localized </a:t>
            </a:r>
            <a:r>
              <a:rPr lang="en-US" sz="2400" dirty="0" err="1"/>
              <a:t>Inflamation</a:t>
            </a:r>
            <a:endParaRPr lang="en-US" sz="2400" dirty="0"/>
          </a:p>
        </p:txBody>
      </p:sp>
      <p:sp>
        <p:nvSpPr>
          <p:cNvPr id="6" name="TextBox 5">
            <a:extLst>
              <a:ext uri="{FF2B5EF4-FFF2-40B4-BE49-F238E27FC236}">
                <a16:creationId xmlns:a16="http://schemas.microsoft.com/office/drawing/2014/main" id="{812735CA-5CF1-45CE-A4DA-DD8D50EA9C13}"/>
              </a:ext>
            </a:extLst>
          </p:cNvPr>
          <p:cNvSpPr txBox="1"/>
          <p:nvPr/>
        </p:nvSpPr>
        <p:spPr>
          <a:xfrm>
            <a:off x="94343" y="3059667"/>
            <a:ext cx="3309257" cy="369332"/>
          </a:xfrm>
          <a:prstGeom prst="rect">
            <a:avLst/>
          </a:prstGeom>
          <a:noFill/>
        </p:spPr>
        <p:txBody>
          <a:bodyPr wrap="square">
            <a:spAutoFit/>
          </a:bodyPr>
          <a:lstStyle/>
          <a:p>
            <a:r>
              <a:rPr lang="en-US" dirty="0"/>
              <a:t>(warmth, redness, and swelling)</a:t>
            </a:r>
          </a:p>
        </p:txBody>
      </p:sp>
      <p:sp>
        <p:nvSpPr>
          <p:cNvPr id="7" name="Rectangle 6">
            <a:extLst>
              <a:ext uri="{FF2B5EF4-FFF2-40B4-BE49-F238E27FC236}">
                <a16:creationId xmlns:a16="http://schemas.microsoft.com/office/drawing/2014/main" id="{DF16139E-1801-46E6-A3EA-59D17D0EE3DE}"/>
              </a:ext>
            </a:extLst>
          </p:cNvPr>
          <p:cNvSpPr/>
          <p:nvPr/>
        </p:nvSpPr>
        <p:spPr>
          <a:xfrm>
            <a:off x="4688780" y="2935622"/>
            <a:ext cx="1871677" cy="986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Severe or generalized infection</a:t>
            </a:r>
          </a:p>
        </p:txBody>
      </p:sp>
      <p:sp>
        <p:nvSpPr>
          <p:cNvPr id="9" name="TextBox 8">
            <a:extLst>
              <a:ext uri="{FF2B5EF4-FFF2-40B4-BE49-F238E27FC236}">
                <a16:creationId xmlns:a16="http://schemas.microsoft.com/office/drawing/2014/main" id="{BB8AD6D4-A4F3-4FD3-87F0-271D6B99F882}"/>
              </a:ext>
            </a:extLst>
          </p:cNvPr>
          <p:cNvSpPr txBox="1"/>
          <p:nvPr/>
        </p:nvSpPr>
        <p:spPr>
          <a:xfrm>
            <a:off x="3592619" y="4150587"/>
            <a:ext cx="3773714" cy="646331"/>
          </a:xfrm>
          <a:prstGeom prst="rect">
            <a:avLst/>
          </a:prstGeom>
          <a:noFill/>
        </p:spPr>
        <p:txBody>
          <a:bodyPr wrap="square">
            <a:spAutoFit/>
          </a:bodyPr>
          <a:lstStyle/>
          <a:p>
            <a:pPr algn="ctr"/>
            <a:r>
              <a:rPr lang="en-US" dirty="0"/>
              <a:t>systemic response (</a:t>
            </a:r>
            <a:r>
              <a:rPr lang="en-US" dirty="0" err="1"/>
              <a:t>eg</a:t>
            </a:r>
            <a:r>
              <a:rPr lang="en-US" dirty="0"/>
              <a:t>, fever, tachycardia, tachypnea)</a:t>
            </a:r>
          </a:p>
        </p:txBody>
      </p:sp>
      <p:sp>
        <p:nvSpPr>
          <p:cNvPr id="10" name="Rectangle 9">
            <a:extLst>
              <a:ext uri="{FF2B5EF4-FFF2-40B4-BE49-F238E27FC236}">
                <a16:creationId xmlns:a16="http://schemas.microsoft.com/office/drawing/2014/main" id="{06F65B6A-FAFF-48C3-AD82-017CEA410C9A}"/>
              </a:ext>
            </a:extLst>
          </p:cNvPr>
          <p:cNvSpPr/>
          <p:nvPr/>
        </p:nvSpPr>
        <p:spPr>
          <a:xfrm>
            <a:off x="9006781" y="2049832"/>
            <a:ext cx="2604648" cy="9867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Organ Dysfunction</a:t>
            </a:r>
          </a:p>
        </p:txBody>
      </p:sp>
      <p:sp>
        <p:nvSpPr>
          <p:cNvPr id="11" name="Arrow: Curved Down 10">
            <a:extLst>
              <a:ext uri="{FF2B5EF4-FFF2-40B4-BE49-F238E27FC236}">
                <a16:creationId xmlns:a16="http://schemas.microsoft.com/office/drawing/2014/main" id="{E2541E4A-7CA7-4777-81D0-808F6E546BF1}"/>
              </a:ext>
            </a:extLst>
          </p:cNvPr>
          <p:cNvSpPr/>
          <p:nvPr/>
        </p:nvSpPr>
        <p:spPr>
          <a:xfrm rot="520419">
            <a:off x="1853659" y="699935"/>
            <a:ext cx="3628739" cy="1604652"/>
          </a:xfrm>
          <a:prstGeom prst="curvedDownArrow">
            <a:avLst>
              <a:gd name="adj1" fmla="val 25000"/>
              <a:gd name="adj2" fmla="val 47969"/>
              <a:gd name="adj3" fmla="val 5361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12" name="Arrow: Curved Down 11">
            <a:extLst>
              <a:ext uri="{FF2B5EF4-FFF2-40B4-BE49-F238E27FC236}">
                <a16:creationId xmlns:a16="http://schemas.microsoft.com/office/drawing/2014/main" id="{81963BB4-E807-41BD-879C-500E233C4DDD}"/>
              </a:ext>
            </a:extLst>
          </p:cNvPr>
          <p:cNvSpPr/>
          <p:nvPr/>
        </p:nvSpPr>
        <p:spPr>
          <a:xfrm rot="9714882" flipH="1">
            <a:off x="7068685" y="3266366"/>
            <a:ext cx="3924010" cy="1900194"/>
          </a:xfrm>
          <a:prstGeom prst="curvedDownArrow">
            <a:avLst>
              <a:gd name="adj1" fmla="val 22912"/>
              <a:gd name="adj2" fmla="val 41100"/>
              <a:gd name="adj3" fmla="val 4709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13" name="Title 1">
            <a:extLst>
              <a:ext uri="{FF2B5EF4-FFF2-40B4-BE49-F238E27FC236}">
                <a16:creationId xmlns:a16="http://schemas.microsoft.com/office/drawing/2014/main" id="{C97B4609-84ED-4970-AA98-BA322F4D0E34}"/>
              </a:ext>
            </a:extLst>
          </p:cNvPr>
          <p:cNvSpPr txBox="1">
            <a:spLocks/>
          </p:cNvSpPr>
          <p:nvPr/>
        </p:nvSpPr>
        <p:spPr>
          <a:xfrm>
            <a:off x="4466179" y="289557"/>
            <a:ext cx="7495449" cy="646331"/>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Clinical Manifestations</a:t>
            </a:r>
          </a:p>
        </p:txBody>
      </p:sp>
    </p:spTree>
    <p:extLst>
      <p:ext uri="{BB962C8B-B14F-4D97-AF65-F5344CB8AC3E}">
        <p14:creationId xmlns:p14="http://schemas.microsoft.com/office/powerpoint/2010/main" val="1509766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E63E22-4A12-4EC8-A04A-7F42E224C745}"/>
              </a:ext>
            </a:extLst>
          </p:cNvPr>
          <p:cNvSpPr/>
          <p:nvPr/>
        </p:nvSpPr>
        <p:spPr>
          <a:xfrm>
            <a:off x="21885" y="1317854"/>
            <a:ext cx="2090057" cy="20013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EXAMPLETYPE SHOCK</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A63239-06B2-4D55-98EE-3A00A9AB9183}"/>
                  </a:ext>
                </a:extLst>
              </p:cNvPr>
              <p:cNvSpPr/>
              <p:nvPr/>
            </p:nvSpPr>
            <p:spPr>
              <a:xfrm>
                <a:off x="1878113" y="1914754"/>
                <a:ext cx="506187" cy="8075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8000" b="1" i="0" smtClean="0">
                          <a:solidFill>
                            <a:schemeClr val="tx1"/>
                          </a:solidFill>
                          <a:latin typeface="Cambria Math" panose="02040503050406030204" pitchFamily="18" charset="0"/>
                        </a:rPr>
                        <m:t>:</m:t>
                      </m:r>
                    </m:oMath>
                  </m:oMathPara>
                </a14:m>
                <a:endParaRPr lang="en-US" sz="8000" b="1" dirty="0">
                  <a:solidFill>
                    <a:schemeClr val="tx1"/>
                  </a:solidFill>
                </a:endParaRPr>
              </a:p>
            </p:txBody>
          </p:sp>
        </mc:Choice>
        <mc:Fallback xmlns="">
          <p:sp>
            <p:nvSpPr>
              <p:cNvPr id="5" name="Rectangle 4">
                <a:extLst>
                  <a:ext uri="{FF2B5EF4-FFF2-40B4-BE49-F238E27FC236}">
                    <a16:creationId xmlns:a16="http://schemas.microsoft.com/office/drawing/2014/main" id="{83A63239-06B2-4D55-98EE-3A00A9AB9183}"/>
                  </a:ext>
                </a:extLst>
              </p:cNvPr>
              <p:cNvSpPr>
                <a:spLocks noRot="1" noChangeAspect="1" noMove="1" noResize="1" noEditPoints="1" noAdjustHandles="1" noChangeArrowheads="1" noChangeShapeType="1" noTextEdit="1"/>
              </p:cNvSpPr>
              <p:nvPr/>
            </p:nvSpPr>
            <p:spPr>
              <a:xfrm>
                <a:off x="1878113" y="1914754"/>
                <a:ext cx="506187" cy="807583"/>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CF8374F-E969-422F-B908-D25CBF1BF136}"/>
              </a:ext>
            </a:extLst>
          </p:cNvPr>
          <p:cNvSpPr/>
          <p:nvPr/>
        </p:nvSpPr>
        <p:spPr>
          <a:xfrm>
            <a:off x="3139846" y="167294"/>
            <a:ext cx="1815192" cy="5336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u="sng" dirty="0"/>
              <a:t>ETIOLOGY</a:t>
            </a:r>
          </a:p>
        </p:txBody>
      </p:sp>
      <p:sp>
        <p:nvSpPr>
          <p:cNvPr id="7" name="Rectangle 6">
            <a:extLst>
              <a:ext uri="{FF2B5EF4-FFF2-40B4-BE49-F238E27FC236}">
                <a16:creationId xmlns:a16="http://schemas.microsoft.com/office/drawing/2014/main" id="{C815E4BE-DB37-4753-891D-38A7CE7BDC13}"/>
              </a:ext>
            </a:extLst>
          </p:cNvPr>
          <p:cNvSpPr/>
          <p:nvPr/>
        </p:nvSpPr>
        <p:spPr>
          <a:xfrm>
            <a:off x="2750001" y="928186"/>
            <a:ext cx="2594883" cy="6777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Obstructive</a:t>
            </a:r>
          </a:p>
        </p:txBody>
      </p:sp>
      <p:sp>
        <p:nvSpPr>
          <p:cNvPr id="8" name="Rectangle 7">
            <a:extLst>
              <a:ext uri="{FF2B5EF4-FFF2-40B4-BE49-F238E27FC236}">
                <a16:creationId xmlns:a16="http://schemas.microsoft.com/office/drawing/2014/main" id="{C6C0FFCB-463D-4B00-9CC0-B75BD3E8E12A}"/>
              </a:ext>
            </a:extLst>
          </p:cNvPr>
          <p:cNvSpPr/>
          <p:nvPr/>
        </p:nvSpPr>
        <p:spPr>
          <a:xfrm>
            <a:off x="2846829" y="1733034"/>
            <a:ext cx="2594883" cy="6777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Distributive</a:t>
            </a:r>
          </a:p>
        </p:txBody>
      </p:sp>
      <p:sp>
        <p:nvSpPr>
          <p:cNvPr id="9" name="Rectangle 8">
            <a:extLst>
              <a:ext uri="{FF2B5EF4-FFF2-40B4-BE49-F238E27FC236}">
                <a16:creationId xmlns:a16="http://schemas.microsoft.com/office/drawing/2014/main" id="{8C3FD1DE-35E7-45FE-ADBF-A3D878C51BB2}"/>
              </a:ext>
            </a:extLst>
          </p:cNvPr>
          <p:cNvSpPr/>
          <p:nvPr/>
        </p:nvSpPr>
        <p:spPr>
          <a:xfrm>
            <a:off x="2750001" y="2467404"/>
            <a:ext cx="2594883" cy="6777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Cardiogenic</a:t>
            </a:r>
          </a:p>
        </p:txBody>
      </p:sp>
      <p:sp>
        <p:nvSpPr>
          <p:cNvPr id="10" name="Rectangle 9">
            <a:extLst>
              <a:ext uri="{FF2B5EF4-FFF2-40B4-BE49-F238E27FC236}">
                <a16:creationId xmlns:a16="http://schemas.microsoft.com/office/drawing/2014/main" id="{2395D6FB-6E1C-4BE7-A308-080A15BC2320}"/>
              </a:ext>
            </a:extLst>
          </p:cNvPr>
          <p:cNvSpPr/>
          <p:nvPr/>
        </p:nvSpPr>
        <p:spPr>
          <a:xfrm>
            <a:off x="2887434" y="3237013"/>
            <a:ext cx="2594883" cy="6777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Hypovolemic</a:t>
            </a:r>
          </a:p>
        </p:txBody>
      </p:sp>
      <p:cxnSp>
        <p:nvCxnSpPr>
          <p:cNvPr id="12" name="Straight Arrow Connector 11">
            <a:extLst>
              <a:ext uri="{FF2B5EF4-FFF2-40B4-BE49-F238E27FC236}">
                <a16:creationId xmlns:a16="http://schemas.microsoft.com/office/drawing/2014/main" id="{8D5C3847-DE2D-46C5-A214-59855BC1E868}"/>
              </a:ext>
            </a:extLst>
          </p:cNvPr>
          <p:cNvCxnSpPr>
            <a:cxnSpLocks/>
            <a:stCxn id="8" idx="3"/>
          </p:cNvCxnSpPr>
          <p:nvPr/>
        </p:nvCxnSpPr>
        <p:spPr>
          <a:xfrm>
            <a:off x="5441712" y="2071900"/>
            <a:ext cx="6259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988C17D1-A387-4668-A9C3-8AD8177E6225}"/>
              </a:ext>
            </a:extLst>
          </p:cNvPr>
          <p:cNvSpPr/>
          <p:nvPr/>
        </p:nvSpPr>
        <p:spPr>
          <a:xfrm>
            <a:off x="5970812" y="1754775"/>
            <a:ext cx="2594883" cy="5637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Septic Shock</a:t>
            </a:r>
          </a:p>
        </p:txBody>
      </p:sp>
      <p:cxnSp>
        <p:nvCxnSpPr>
          <p:cNvPr id="14" name="Straight Arrow Connector 13">
            <a:extLst>
              <a:ext uri="{FF2B5EF4-FFF2-40B4-BE49-F238E27FC236}">
                <a16:creationId xmlns:a16="http://schemas.microsoft.com/office/drawing/2014/main" id="{0EF54266-36FA-4EAE-A829-034838EF66DD}"/>
              </a:ext>
            </a:extLst>
          </p:cNvPr>
          <p:cNvCxnSpPr>
            <a:cxnSpLocks/>
          </p:cNvCxnSpPr>
          <p:nvPr/>
        </p:nvCxnSpPr>
        <p:spPr>
          <a:xfrm>
            <a:off x="10283368" y="3310061"/>
            <a:ext cx="0" cy="619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E8258ED-74CB-4C1C-8968-35EDCAF74B8B}"/>
              </a:ext>
            </a:extLst>
          </p:cNvPr>
          <p:cNvCxnSpPr/>
          <p:nvPr/>
        </p:nvCxnSpPr>
        <p:spPr>
          <a:xfrm>
            <a:off x="8392884" y="2044575"/>
            <a:ext cx="6259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1D7814E9-94EF-433D-A4E6-BB312B682D99}"/>
              </a:ext>
            </a:extLst>
          </p:cNvPr>
          <p:cNvSpPr/>
          <p:nvPr/>
        </p:nvSpPr>
        <p:spPr>
          <a:xfrm>
            <a:off x="8985926" y="2030524"/>
            <a:ext cx="2594883" cy="8075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Mediator Vasoactive Release</a:t>
            </a:r>
          </a:p>
        </p:txBody>
      </p:sp>
      <p:sp>
        <p:nvSpPr>
          <p:cNvPr id="18" name="Rectangle 17">
            <a:extLst>
              <a:ext uri="{FF2B5EF4-FFF2-40B4-BE49-F238E27FC236}">
                <a16:creationId xmlns:a16="http://schemas.microsoft.com/office/drawing/2014/main" id="{4DEA9E9F-E0BC-43E9-AE76-0FB311DD019E}"/>
              </a:ext>
            </a:extLst>
          </p:cNvPr>
          <p:cNvSpPr/>
          <p:nvPr/>
        </p:nvSpPr>
        <p:spPr>
          <a:xfrm>
            <a:off x="8244116" y="4087068"/>
            <a:ext cx="3802737" cy="8075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Prostacyclin and Nitric Oxide (NO)</a:t>
            </a:r>
          </a:p>
        </p:txBody>
      </p:sp>
      <p:sp>
        <p:nvSpPr>
          <p:cNvPr id="21" name="Left Brace 20">
            <a:extLst>
              <a:ext uri="{FF2B5EF4-FFF2-40B4-BE49-F238E27FC236}">
                <a16:creationId xmlns:a16="http://schemas.microsoft.com/office/drawing/2014/main" id="{4B2A0646-77F6-4B6E-A945-57E776EF47BA}"/>
              </a:ext>
            </a:extLst>
          </p:cNvPr>
          <p:cNvSpPr/>
          <p:nvPr/>
        </p:nvSpPr>
        <p:spPr>
          <a:xfrm>
            <a:off x="2255829" y="1064071"/>
            <a:ext cx="876305" cy="2806666"/>
          </a:xfrm>
          <a:prstGeom prst="leftBrace">
            <a:avLst>
              <a:gd name="adj1" fmla="val 8333"/>
              <a:gd name="adj2" fmla="val 489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C5E53CDC-FD62-4DC0-81D7-D78EEC923A82}"/>
              </a:ext>
            </a:extLst>
          </p:cNvPr>
          <p:cNvSpPr txBox="1">
            <a:spLocks/>
          </p:cNvSpPr>
          <p:nvPr/>
        </p:nvSpPr>
        <p:spPr>
          <a:xfrm>
            <a:off x="544285" y="624260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13796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D063-D3FC-424E-BDDF-1A08DA19D856}"/>
              </a:ext>
            </a:extLst>
          </p:cNvPr>
          <p:cNvSpPr>
            <a:spLocks noGrp="1"/>
          </p:cNvSpPr>
          <p:nvPr>
            <p:ph type="ctrTitle"/>
          </p:nvPr>
        </p:nvSpPr>
        <p:spPr>
          <a:xfrm>
            <a:off x="1524000" y="1122363"/>
            <a:ext cx="9144000" cy="1819620"/>
          </a:xfrm>
        </p:spPr>
        <p:txBody>
          <a:bodyPr/>
          <a:lstStyle/>
          <a:p>
            <a:r>
              <a:rPr lang="en-US" dirty="0"/>
              <a:t>Early Management</a:t>
            </a:r>
          </a:p>
        </p:txBody>
      </p:sp>
    </p:spTree>
    <p:extLst>
      <p:ext uri="{BB962C8B-B14F-4D97-AF65-F5344CB8AC3E}">
        <p14:creationId xmlns:p14="http://schemas.microsoft.com/office/powerpoint/2010/main" val="322847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293090-F9F4-44F8-A745-5A244FB431E3}"/>
              </a:ext>
            </a:extLst>
          </p:cNvPr>
          <p:cNvSpPr>
            <a:spLocks noGrp="1"/>
          </p:cNvSpPr>
          <p:nvPr>
            <p:ph idx="1"/>
          </p:nvPr>
        </p:nvSpPr>
        <p:spPr>
          <a:xfrm>
            <a:off x="838200" y="1307805"/>
            <a:ext cx="10515600" cy="4869158"/>
          </a:xfrm>
        </p:spPr>
        <p:txBody>
          <a:bodyPr/>
          <a:lstStyle/>
          <a:p>
            <a:r>
              <a:rPr lang="en-US" dirty="0"/>
              <a:t>Langkah-Langkah </a:t>
            </a:r>
            <a:r>
              <a:rPr lang="en-US" dirty="0" err="1"/>
              <a:t>Pencegahan</a:t>
            </a:r>
            <a:r>
              <a:rPr lang="en-US" dirty="0"/>
              <a:t> Sepsis:</a:t>
            </a:r>
          </a:p>
          <a:p>
            <a:pPr marL="0" indent="0">
              <a:buNone/>
            </a:pPr>
            <a:r>
              <a:rPr lang="en-US" dirty="0"/>
              <a:t>	- Hand hygiene, </a:t>
            </a:r>
          </a:p>
          <a:p>
            <a:pPr marL="0" indent="0">
              <a:buNone/>
            </a:pPr>
            <a:r>
              <a:rPr lang="en-US" dirty="0"/>
              <a:t>	- Teknik aseptic pada </a:t>
            </a:r>
            <a:r>
              <a:rPr lang="en-US" dirty="0" err="1"/>
              <a:t>prosedur</a:t>
            </a:r>
            <a:r>
              <a:rPr lang="en-US" dirty="0"/>
              <a:t> </a:t>
            </a:r>
            <a:r>
              <a:rPr lang="en-US" dirty="0" err="1"/>
              <a:t>invasif</a:t>
            </a:r>
            <a:endParaRPr lang="en-US" dirty="0"/>
          </a:p>
          <a:p>
            <a:pPr marL="0" indent="0">
              <a:buNone/>
            </a:pPr>
            <a:r>
              <a:rPr lang="en-US" dirty="0"/>
              <a:t>	- SOP Teknik </a:t>
            </a:r>
            <a:r>
              <a:rPr lang="en-US" dirty="0" err="1"/>
              <a:t>aseptik</a:t>
            </a:r>
            <a:endParaRPr lang="en-US" dirty="0"/>
          </a:p>
          <a:p>
            <a:pPr marL="0" indent="0">
              <a:buNone/>
            </a:pPr>
            <a:r>
              <a:rPr lang="en-US" dirty="0"/>
              <a:t>	- </a:t>
            </a:r>
            <a:r>
              <a:rPr lang="en-US" dirty="0" err="1"/>
              <a:t>Hindari</a:t>
            </a:r>
            <a:r>
              <a:rPr lang="en-US" dirty="0"/>
              <a:t> </a:t>
            </a:r>
            <a:r>
              <a:rPr lang="en-US" dirty="0" err="1"/>
              <a:t>peresepan</a:t>
            </a:r>
            <a:r>
              <a:rPr lang="en-US" dirty="0"/>
              <a:t> </a:t>
            </a:r>
            <a:r>
              <a:rPr lang="en-US" dirty="0" err="1"/>
              <a:t>antibiotik</a:t>
            </a:r>
            <a:r>
              <a:rPr lang="en-US" dirty="0"/>
              <a:t> yang </a:t>
            </a:r>
            <a:r>
              <a:rPr lang="en-US" dirty="0" err="1"/>
              <a:t>tidak</a:t>
            </a:r>
            <a:r>
              <a:rPr lang="en-US" dirty="0"/>
              <a:t> </a:t>
            </a:r>
            <a:r>
              <a:rPr lang="en-US" dirty="0" err="1"/>
              <a:t>perlu</a:t>
            </a:r>
            <a:endParaRPr lang="en-US" dirty="0"/>
          </a:p>
        </p:txBody>
      </p:sp>
      <p:sp>
        <p:nvSpPr>
          <p:cNvPr id="5" name="Title 4">
            <a:extLst>
              <a:ext uri="{FF2B5EF4-FFF2-40B4-BE49-F238E27FC236}">
                <a16:creationId xmlns:a16="http://schemas.microsoft.com/office/drawing/2014/main" id="{57D136CB-A0C6-4309-9420-C4A6284F578E}"/>
              </a:ext>
            </a:extLst>
          </p:cNvPr>
          <p:cNvSpPr>
            <a:spLocks noGrp="1"/>
          </p:cNvSpPr>
          <p:nvPr>
            <p:ph type="title"/>
          </p:nvPr>
        </p:nvSpPr>
        <p:spPr>
          <a:xfrm>
            <a:off x="838200" y="365125"/>
            <a:ext cx="10515600" cy="464215"/>
          </a:xfrm>
        </p:spPr>
        <p:txBody>
          <a:bodyPr>
            <a:normAutofit fontScale="90000"/>
          </a:bodyPr>
          <a:lstStyle/>
          <a:p>
            <a:pPr algn="ctr"/>
            <a:r>
              <a:rPr lang="en-US" dirty="0" err="1"/>
              <a:t>Protokol</a:t>
            </a:r>
            <a:r>
              <a:rPr lang="en-US" dirty="0"/>
              <a:t> </a:t>
            </a:r>
            <a:r>
              <a:rPr lang="en-US" dirty="0" err="1"/>
              <a:t>Kebijakan</a:t>
            </a:r>
            <a:endParaRPr lang="en-US" dirty="0"/>
          </a:p>
        </p:txBody>
      </p:sp>
      <p:pic>
        <p:nvPicPr>
          <p:cNvPr id="4" name="Picture 3">
            <a:extLst>
              <a:ext uri="{FF2B5EF4-FFF2-40B4-BE49-F238E27FC236}">
                <a16:creationId xmlns:a16="http://schemas.microsoft.com/office/drawing/2014/main" id="{0B8BF8BE-C9DD-495C-AF8E-730C1572CE3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8274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65DCE2-5296-487C-9848-B5F00D8C3C2D}"/>
              </a:ext>
            </a:extLst>
          </p:cNvPr>
          <p:cNvPicPr>
            <a:picLocks noChangeAspect="1"/>
          </p:cNvPicPr>
          <p:nvPr/>
        </p:nvPicPr>
        <p:blipFill>
          <a:blip r:embed="rId2"/>
          <a:stretch>
            <a:fillRect/>
          </a:stretch>
        </p:blipFill>
        <p:spPr>
          <a:xfrm>
            <a:off x="3253154" y="0"/>
            <a:ext cx="8370277" cy="7093527"/>
          </a:xfrm>
          <a:prstGeom prst="rect">
            <a:avLst/>
          </a:prstGeom>
        </p:spPr>
      </p:pic>
      <p:pic>
        <p:nvPicPr>
          <p:cNvPr id="3" name="Picture 2" descr="Image result for sofa score sepsis">
            <a:extLst>
              <a:ext uri="{FF2B5EF4-FFF2-40B4-BE49-F238E27FC236}">
                <a16:creationId xmlns:a16="http://schemas.microsoft.com/office/drawing/2014/main" id="{E252586A-6BAA-4207-BBE4-5898F3EB8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3" y="4451838"/>
            <a:ext cx="2406161" cy="240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2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7013-F21D-4A01-8404-C63DD1BE7490}"/>
              </a:ext>
            </a:extLst>
          </p:cNvPr>
          <p:cNvSpPr>
            <a:spLocks noGrp="1"/>
          </p:cNvSpPr>
          <p:nvPr>
            <p:ph type="title"/>
          </p:nvPr>
        </p:nvSpPr>
        <p:spPr>
          <a:xfrm>
            <a:off x="1137138" y="2766218"/>
            <a:ext cx="10515600" cy="1325563"/>
          </a:xfrm>
          <a:solidFill>
            <a:srgbClr val="002060"/>
          </a:solidFill>
        </p:spPr>
        <p:txBody>
          <a:bodyPr/>
          <a:lstStyle/>
          <a:p>
            <a:pPr algn="ctr"/>
            <a:r>
              <a:rPr lang="en-US" b="1" dirty="0" err="1">
                <a:solidFill>
                  <a:schemeClr val="bg1"/>
                </a:solidFill>
              </a:rPr>
              <a:t>qSOFA</a:t>
            </a:r>
            <a:r>
              <a:rPr lang="en-US" b="1" dirty="0">
                <a:solidFill>
                  <a:schemeClr val="bg1"/>
                </a:solidFill>
              </a:rPr>
              <a:t> SCORE dan SOFA SCORE</a:t>
            </a:r>
          </a:p>
        </p:txBody>
      </p:sp>
    </p:spTree>
    <p:extLst>
      <p:ext uri="{BB962C8B-B14F-4D97-AF65-F5344CB8AC3E}">
        <p14:creationId xmlns:p14="http://schemas.microsoft.com/office/powerpoint/2010/main" val="241156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BC8E89-FA9E-4AB2-9CD5-9C03C4D03EBA}"/>
              </a:ext>
            </a:extLst>
          </p:cNvPr>
          <p:cNvPicPr>
            <a:picLocks noChangeAspect="1"/>
          </p:cNvPicPr>
          <p:nvPr/>
        </p:nvPicPr>
        <p:blipFill rotWithShape="1">
          <a:blip r:embed="rId2"/>
          <a:srcRect l="24942" t="22481" r="25523" b="5117"/>
          <a:stretch/>
        </p:blipFill>
        <p:spPr>
          <a:xfrm>
            <a:off x="2802835" y="0"/>
            <a:ext cx="9389165" cy="6657283"/>
          </a:xfrm>
          <a:prstGeom prst="rect">
            <a:avLst/>
          </a:prstGeom>
        </p:spPr>
      </p:pic>
      <p:sp>
        <p:nvSpPr>
          <p:cNvPr id="2" name="Rectangle 1">
            <a:extLst>
              <a:ext uri="{FF2B5EF4-FFF2-40B4-BE49-F238E27FC236}">
                <a16:creationId xmlns:a16="http://schemas.microsoft.com/office/drawing/2014/main" id="{8B3BCBF1-3E1A-48C0-81EB-051AE3301378}"/>
              </a:ext>
            </a:extLst>
          </p:cNvPr>
          <p:cNvSpPr/>
          <p:nvPr/>
        </p:nvSpPr>
        <p:spPr>
          <a:xfrm>
            <a:off x="227907" y="480777"/>
            <a:ext cx="2296633" cy="6911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SOFA SCORE</a:t>
            </a:r>
          </a:p>
        </p:txBody>
      </p:sp>
    </p:spTree>
    <p:extLst>
      <p:ext uri="{BB962C8B-B14F-4D97-AF65-F5344CB8AC3E}">
        <p14:creationId xmlns:p14="http://schemas.microsoft.com/office/powerpoint/2010/main" val="207957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75A0229-AD7D-4445-951D-3643CAAF70AE}"/>
              </a:ext>
            </a:extLst>
          </p:cNvPr>
          <p:cNvSpPr/>
          <p:nvPr/>
        </p:nvSpPr>
        <p:spPr>
          <a:xfrm>
            <a:off x="-1" y="0"/>
            <a:ext cx="12293023" cy="6858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7B583-EE27-4D7A-8BD6-8D129A8C43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1716C5-90C0-4991-92DC-013C1EA519EB}"/>
              </a:ext>
            </a:extLst>
          </p:cNvPr>
          <p:cNvSpPr>
            <a:spLocks noGrp="1"/>
          </p:cNvSpPr>
          <p:nvPr>
            <p:ph idx="1"/>
          </p:nvPr>
        </p:nvSpPr>
        <p:spPr/>
        <p:txBody>
          <a:bodyPr/>
          <a:lstStyle/>
          <a:p>
            <a:endParaRPr lang="en-US"/>
          </a:p>
        </p:txBody>
      </p:sp>
      <p:pic>
        <p:nvPicPr>
          <p:cNvPr id="4098" name="Picture 2" descr="1. Measure lactate level:&#10;• Represent tissue hypoperfusion&#10;• If initial lactate &gt;2 mmol/L  Remeasured within 2-4 hours to...">
            <a:extLst>
              <a:ext uri="{FF2B5EF4-FFF2-40B4-BE49-F238E27FC236}">
                <a16:creationId xmlns:a16="http://schemas.microsoft.com/office/drawing/2014/main" id="{AD10F2FE-7CF5-4C51-9FB4-12BD289AF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54" y="252901"/>
            <a:ext cx="10867292" cy="635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59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DCFB-7373-49E8-8B6A-9D28118F143E}"/>
              </a:ext>
            </a:extLst>
          </p:cNvPr>
          <p:cNvSpPr>
            <a:spLocks noGrp="1"/>
          </p:cNvSpPr>
          <p:nvPr>
            <p:ph type="title"/>
          </p:nvPr>
        </p:nvSpPr>
        <p:spPr>
          <a:solidFill>
            <a:srgbClr val="002060"/>
          </a:solidFill>
        </p:spPr>
        <p:txBody>
          <a:bodyPr/>
          <a:lstStyle/>
          <a:p>
            <a:pPr algn="ctr"/>
            <a:r>
              <a:rPr lang="en-US" b="1" dirty="0">
                <a:solidFill>
                  <a:schemeClr val="bg1"/>
                </a:solidFill>
              </a:rPr>
              <a:t>General and Specific Instructional Objectives</a:t>
            </a:r>
          </a:p>
        </p:txBody>
      </p:sp>
      <p:sp>
        <p:nvSpPr>
          <p:cNvPr id="3" name="Content Placeholder 2">
            <a:extLst>
              <a:ext uri="{FF2B5EF4-FFF2-40B4-BE49-F238E27FC236}">
                <a16:creationId xmlns:a16="http://schemas.microsoft.com/office/drawing/2014/main" id="{F6625122-827A-421E-A5D9-6ACF081FC20E}"/>
              </a:ext>
            </a:extLst>
          </p:cNvPr>
          <p:cNvSpPr>
            <a:spLocks noGrp="1"/>
          </p:cNvSpPr>
          <p:nvPr>
            <p:ph idx="1"/>
          </p:nvPr>
        </p:nvSpPr>
        <p:spPr>
          <a:xfrm>
            <a:off x="838200" y="2461845"/>
            <a:ext cx="10515600" cy="3715117"/>
          </a:xfrm>
        </p:spPr>
        <p:txBody>
          <a:bodyPr/>
          <a:lstStyle/>
          <a:p>
            <a:pPr algn="just">
              <a:lnSpc>
                <a:spcPct val="150000"/>
              </a:lnSpc>
            </a:pPr>
            <a:r>
              <a:rPr lang="en-US" dirty="0"/>
              <a:t>Students are able to know, understand, and explain the mechanism, definition, and early management of sepsis.</a:t>
            </a:r>
          </a:p>
          <a:p>
            <a:pPr algn="just">
              <a:lnSpc>
                <a:spcPct val="150000"/>
              </a:lnSpc>
            </a:pPr>
            <a:r>
              <a:rPr lang="en-US" dirty="0"/>
              <a:t>Students are able to recognize critical patients, especially patients with sepsis.</a:t>
            </a:r>
          </a:p>
        </p:txBody>
      </p:sp>
    </p:spTree>
    <p:extLst>
      <p:ext uri="{BB962C8B-B14F-4D97-AF65-F5344CB8AC3E}">
        <p14:creationId xmlns:p14="http://schemas.microsoft.com/office/powerpoint/2010/main" val="56855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AA8C43F-52D4-40EE-A2DC-2B2BEE32B67E}"/>
              </a:ext>
            </a:extLst>
          </p:cNvPr>
          <p:cNvSpPr/>
          <p:nvPr/>
        </p:nvSpPr>
        <p:spPr>
          <a:xfrm>
            <a:off x="0" y="-32657"/>
            <a:ext cx="12192000" cy="6858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10583-3842-4459-9F5C-B971FA51E0A7}"/>
              </a:ext>
            </a:extLst>
          </p:cNvPr>
          <p:cNvSpPr>
            <a:spLocks noGrp="1"/>
          </p:cNvSpPr>
          <p:nvPr>
            <p:ph type="title"/>
          </p:nvPr>
        </p:nvSpPr>
        <p:spPr>
          <a:xfrm>
            <a:off x="2009274" y="365126"/>
            <a:ext cx="8554452" cy="850064"/>
          </a:xfrm>
          <a:ln w="38100">
            <a:solidFill>
              <a:srgbClr val="FF0000"/>
            </a:solidFill>
          </a:ln>
          <a:effectLst>
            <a:outerShdw blurRad="76200" dir="18900000" sy="23000" kx="-1200000" algn="b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a:lstStyle/>
          <a:p>
            <a:pPr algn="ctr"/>
            <a:r>
              <a:rPr lang="en-US" dirty="0"/>
              <a:t>Quick SOFA criteria (</a:t>
            </a:r>
            <a:r>
              <a:rPr lang="en-US" dirty="0" err="1"/>
              <a:t>qSOFA</a:t>
            </a:r>
            <a:r>
              <a:rPr lang="en-US" dirty="0"/>
              <a:t>)</a:t>
            </a:r>
          </a:p>
        </p:txBody>
      </p:sp>
      <p:sp>
        <p:nvSpPr>
          <p:cNvPr id="3" name="Content Placeholder 2">
            <a:extLst>
              <a:ext uri="{FF2B5EF4-FFF2-40B4-BE49-F238E27FC236}">
                <a16:creationId xmlns:a16="http://schemas.microsoft.com/office/drawing/2014/main" id="{85E77EE4-B408-4B51-91D9-32595A814870}"/>
              </a:ext>
            </a:extLst>
          </p:cNvPr>
          <p:cNvSpPr>
            <a:spLocks noGrp="1"/>
          </p:cNvSpPr>
          <p:nvPr>
            <p:ph idx="1"/>
          </p:nvPr>
        </p:nvSpPr>
        <p:spPr>
          <a:xfrm>
            <a:off x="3481754" y="1825625"/>
            <a:ext cx="7872046" cy="1919061"/>
          </a:xfrm>
        </p:spPr>
        <p:txBody>
          <a:bodyPr/>
          <a:lstStyle/>
          <a:p>
            <a:pPr>
              <a:buFont typeface="Wingdings" panose="05000000000000000000" pitchFamily="2" charset="2"/>
              <a:buChar char="Ø"/>
            </a:pPr>
            <a:r>
              <a:rPr lang="en-US" sz="3200" dirty="0">
                <a:solidFill>
                  <a:schemeClr val="bg1"/>
                </a:solidFill>
              </a:rPr>
              <a:t> Respiratory rate ≥22/m</a:t>
            </a:r>
          </a:p>
          <a:p>
            <a:pPr>
              <a:buFont typeface="Wingdings" panose="05000000000000000000" pitchFamily="2" charset="2"/>
              <a:buChar char="Ø"/>
            </a:pPr>
            <a:r>
              <a:rPr lang="en-US" sz="3200" dirty="0">
                <a:solidFill>
                  <a:schemeClr val="bg1"/>
                </a:solidFill>
              </a:rPr>
              <a:t>Altered Mentation</a:t>
            </a:r>
          </a:p>
          <a:p>
            <a:pPr>
              <a:buFont typeface="Wingdings" panose="05000000000000000000" pitchFamily="2" charset="2"/>
              <a:buChar char="Ø"/>
            </a:pPr>
            <a:r>
              <a:rPr lang="en-US" sz="3200" dirty="0">
                <a:solidFill>
                  <a:schemeClr val="bg1"/>
                </a:solidFill>
              </a:rPr>
              <a:t>Systolic blood pressure ≤ 100 mmHg</a:t>
            </a:r>
          </a:p>
          <a:p>
            <a:pPr>
              <a:buFont typeface="Wingdings" panose="05000000000000000000" pitchFamily="2" charset="2"/>
              <a:buChar char="Ø"/>
            </a:pPr>
            <a:endParaRPr lang="en-US" dirty="0"/>
          </a:p>
        </p:txBody>
      </p:sp>
      <p:pic>
        <p:nvPicPr>
          <p:cNvPr id="1026" name="Picture 2" descr="Image result for sofa score sepsis">
            <a:extLst>
              <a:ext uri="{FF2B5EF4-FFF2-40B4-BE49-F238E27FC236}">
                <a16:creationId xmlns:a16="http://schemas.microsoft.com/office/drawing/2014/main" id="{AEA5FC3F-59E7-42C3-9BEF-C934051A0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001293"/>
            <a:ext cx="9671537" cy="217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2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barn(inVertical)">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335B-EAB7-416E-8B42-13EAEFD52E03}"/>
              </a:ext>
            </a:extLst>
          </p:cNvPr>
          <p:cNvSpPr>
            <a:spLocks noGrp="1"/>
          </p:cNvSpPr>
          <p:nvPr>
            <p:ph type="title"/>
          </p:nvPr>
        </p:nvSpPr>
        <p:spPr>
          <a:xfrm>
            <a:off x="337456" y="561069"/>
            <a:ext cx="11092543" cy="745218"/>
          </a:xfrm>
        </p:spPr>
        <p:txBody>
          <a:bodyPr>
            <a:normAutofit fontScale="90000"/>
          </a:bodyPr>
          <a:lstStyle/>
          <a:p>
            <a:pPr algn="ctr"/>
            <a:r>
              <a:rPr lang="en-US" dirty="0"/>
              <a:t>New Recommendation Guideline Sepsis 2020-2021</a:t>
            </a:r>
          </a:p>
        </p:txBody>
      </p:sp>
      <p:pic>
        <p:nvPicPr>
          <p:cNvPr id="3" name="Picture 2">
            <a:extLst>
              <a:ext uri="{FF2B5EF4-FFF2-40B4-BE49-F238E27FC236}">
                <a16:creationId xmlns:a16="http://schemas.microsoft.com/office/drawing/2014/main" id="{A599CF38-CEF7-4B7E-B529-0BEA29B09C7E}"/>
              </a:ext>
            </a:extLst>
          </p:cNvPr>
          <p:cNvPicPr>
            <a:picLocks noChangeAspect="1"/>
          </p:cNvPicPr>
          <p:nvPr/>
        </p:nvPicPr>
        <p:blipFill>
          <a:blip r:embed="rId2"/>
          <a:stretch>
            <a:fillRect/>
          </a:stretch>
        </p:blipFill>
        <p:spPr>
          <a:xfrm>
            <a:off x="469386" y="2102127"/>
            <a:ext cx="11253227" cy="2306587"/>
          </a:xfrm>
          <a:prstGeom prst="rect">
            <a:avLst/>
          </a:prstGeom>
        </p:spPr>
      </p:pic>
    </p:spTree>
    <p:extLst>
      <p:ext uri="{BB962C8B-B14F-4D97-AF65-F5344CB8AC3E}">
        <p14:creationId xmlns:p14="http://schemas.microsoft.com/office/powerpoint/2010/main" val="38439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C670C0-EA0B-4C2C-AAF3-A7B8BDC592B7}"/>
              </a:ext>
            </a:extLst>
          </p:cNvPr>
          <p:cNvPicPr>
            <a:picLocks noChangeAspect="1"/>
          </p:cNvPicPr>
          <p:nvPr/>
        </p:nvPicPr>
        <p:blipFill>
          <a:blip r:embed="rId2"/>
          <a:stretch>
            <a:fillRect/>
          </a:stretch>
        </p:blipFill>
        <p:spPr>
          <a:xfrm>
            <a:off x="217714" y="31506"/>
            <a:ext cx="6509657" cy="6826494"/>
          </a:xfrm>
          <a:prstGeom prst="rect">
            <a:avLst/>
          </a:prstGeom>
        </p:spPr>
      </p:pic>
      <p:pic>
        <p:nvPicPr>
          <p:cNvPr id="4" name="Picture 3">
            <a:extLst>
              <a:ext uri="{FF2B5EF4-FFF2-40B4-BE49-F238E27FC236}">
                <a16:creationId xmlns:a16="http://schemas.microsoft.com/office/drawing/2014/main" id="{15084CAB-7DBB-4C9C-ADF4-579FDCC06ED8}"/>
              </a:ext>
            </a:extLst>
          </p:cNvPr>
          <p:cNvPicPr>
            <a:picLocks noChangeAspect="1"/>
          </p:cNvPicPr>
          <p:nvPr/>
        </p:nvPicPr>
        <p:blipFill>
          <a:blip r:embed="rId3"/>
          <a:stretch>
            <a:fillRect/>
          </a:stretch>
        </p:blipFill>
        <p:spPr>
          <a:xfrm>
            <a:off x="6358962" y="31506"/>
            <a:ext cx="5833038" cy="6826494"/>
          </a:xfrm>
          <a:prstGeom prst="rect">
            <a:avLst/>
          </a:prstGeom>
        </p:spPr>
      </p:pic>
    </p:spTree>
    <p:extLst>
      <p:ext uri="{BB962C8B-B14F-4D97-AF65-F5344CB8AC3E}">
        <p14:creationId xmlns:p14="http://schemas.microsoft.com/office/powerpoint/2010/main" val="2101995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72E579-76E0-4BCF-A987-EDEE2992A336}"/>
              </a:ext>
            </a:extLst>
          </p:cNvPr>
          <p:cNvPicPr>
            <a:picLocks noChangeAspect="1"/>
          </p:cNvPicPr>
          <p:nvPr/>
        </p:nvPicPr>
        <p:blipFill>
          <a:blip r:embed="rId2"/>
          <a:stretch>
            <a:fillRect/>
          </a:stretch>
        </p:blipFill>
        <p:spPr>
          <a:xfrm>
            <a:off x="0" y="0"/>
            <a:ext cx="6389914" cy="6858000"/>
          </a:xfrm>
          <a:prstGeom prst="rect">
            <a:avLst/>
          </a:prstGeom>
        </p:spPr>
      </p:pic>
      <p:pic>
        <p:nvPicPr>
          <p:cNvPr id="3" name="Picture 2">
            <a:extLst>
              <a:ext uri="{FF2B5EF4-FFF2-40B4-BE49-F238E27FC236}">
                <a16:creationId xmlns:a16="http://schemas.microsoft.com/office/drawing/2014/main" id="{3A8ACDD0-B32D-4E1B-99F3-F798A52B2E22}"/>
              </a:ext>
            </a:extLst>
          </p:cNvPr>
          <p:cNvPicPr>
            <a:picLocks noChangeAspect="1"/>
          </p:cNvPicPr>
          <p:nvPr/>
        </p:nvPicPr>
        <p:blipFill>
          <a:blip r:embed="rId3"/>
          <a:stretch>
            <a:fillRect/>
          </a:stretch>
        </p:blipFill>
        <p:spPr>
          <a:xfrm>
            <a:off x="6096000" y="169056"/>
            <a:ext cx="5932714" cy="6612744"/>
          </a:xfrm>
          <a:prstGeom prst="rect">
            <a:avLst/>
          </a:prstGeom>
        </p:spPr>
      </p:pic>
    </p:spTree>
    <p:extLst>
      <p:ext uri="{BB962C8B-B14F-4D97-AF65-F5344CB8AC3E}">
        <p14:creationId xmlns:p14="http://schemas.microsoft.com/office/powerpoint/2010/main" val="387239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5D963E-781C-4C06-89C2-60220AE17AA0}"/>
              </a:ext>
            </a:extLst>
          </p:cNvPr>
          <p:cNvPicPr>
            <a:picLocks noChangeAspect="1"/>
          </p:cNvPicPr>
          <p:nvPr/>
        </p:nvPicPr>
        <p:blipFill>
          <a:blip r:embed="rId2"/>
          <a:stretch>
            <a:fillRect/>
          </a:stretch>
        </p:blipFill>
        <p:spPr>
          <a:xfrm>
            <a:off x="0" y="0"/>
            <a:ext cx="6281057" cy="6858000"/>
          </a:xfrm>
          <a:prstGeom prst="rect">
            <a:avLst/>
          </a:prstGeom>
        </p:spPr>
      </p:pic>
      <p:pic>
        <p:nvPicPr>
          <p:cNvPr id="3" name="Picture 2">
            <a:extLst>
              <a:ext uri="{FF2B5EF4-FFF2-40B4-BE49-F238E27FC236}">
                <a16:creationId xmlns:a16="http://schemas.microsoft.com/office/drawing/2014/main" id="{C26B3115-7453-4597-BEAE-74C174931D87}"/>
              </a:ext>
            </a:extLst>
          </p:cNvPr>
          <p:cNvPicPr>
            <a:picLocks noChangeAspect="1"/>
          </p:cNvPicPr>
          <p:nvPr/>
        </p:nvPicPr>
        <p:blipFill>
          <a:blip r:embed="rId3"/>
          <a:stretch>
            <a:fillRect/>
          </a:stretch>
        </p:blipFill>
        <p:spPr>
          <a:xfrm>
            <a:off x="5945305" y="0"/>
            <a:ext cx="6072524" cy="6858000"/>
          </a:xfrm>
          <a:prstGeom prst="rect">
            <a:avLst/>
          </a:prstGeom>
        </p:spPr>
      </p:pic>
    </p:spTree>
    <p:extLst>
      <p:ext uri="{BB962C8B-B14F-4D97-AF65-F5344CB8AC3E}">
        <p14:creationId xmlns:p14="http://schemas.microsoft.com/office/powerpoint/2010/main" val="4037269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0CF890-0839-4558-99AB-B473C1265B87}"/>
              </a:ext>
            </a:extLst>
          </p:cNvPr>
          <p:cNvPicPr>
            <a:picLocks noChangeAspect="1"/>
          </p:cNvPicPr>
          <p:nvPr/>
        </p:nvPicPr>
        <p:blipFill>
          <a:blip r:embed="rId2"/>
          <a:stretch>
            <a:fillRect/>
          </a:stretch>
        </p:blipFill>
        <p:spPr>
          <a:xfrm>
            <a:off x="76200" y="0"/>
            <a:ext cx="6019800" cy="6858000"/>
          </a:xfrm>
          <a:prstGeom prst="rect">
            <a:avLst/>
          </a:prstGeom>
        </p:spPr>
      </p:pic>
      <p:pic>
        <p:nvPicPr>
          <p:cNvPr id="3" name="Picture 2">
            <a:extLst>
              <a:ext uri="{FF2B5EF4-FFF2-40B4-BE49-F238E27FC236}">
                <a16:creationId xmlns:a16="http://schemas.microsoft.com/office/drawing/2014/main" id="{0833E240-FFCB-4BED-B097-715CD3CBF055}"/>
              </a:ext>
            </a:extLst>
          </p:cNvPr>
          <p:cNvPicPr>
            <a:picLocks noChangeAspect="1"/>
          </p:cNvPicPr>
          <p:nvPr/>
        </p:nvPicPr>
        <p:blipFill>
          <a:blip r:embed="rId3"/>
          <a:stretch>
            <a:fillRect/>
          </a:stretch>
        </p:blipFill>
        <p:spPr>
          <a:xfrm>
            <a:off x="5812970" y="119743"/>
            <a:ext cx="6302829" cy="6858000"/>
          </a:xfrm>
          <a:prstGeom prst="rect">
            <a:avLst/>
          </a:prstGeom>
        </p:spPr>
      </p:pic>
    </p:spTree>
    <p:extLst>
      <p:ext uri="{BB962C8B-B14F-4D97-AF65-F5344CB8AC3E}">
        <p14:creationId xmlns:p14="http://schemas.microsoft.com/office/powerpoint/2010/main" val="4168498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91CB46-7CBD-49DC-B5C5-60FCFE7776D1}"/>
              </a:ext>
            </a:extLst>
          </p:cNvPr>
          <p:cNvPicPr>
            <a:picLocks noChangeAspect="1"/>
          </p:cNvPicPr>
          <p:nvPr/>
        </p:nvPicPr>
        <p:blipFill>
          <a:blip r:embed="rId2"/>
          <a:stretch>
            <a:fillRect/>
          </a:stretch>
        </p:blipFill>
        <p:spPr>
          <a:xfrm>
            <a:off x="685800" y="815771"/>
            <a:ext cx="9122229" cy="5733973"/>
          </a:xfrm>
          <a:prstGeom prst="rect">
            <a:avLst/>
          </a:prstGeom>
        </p:spPr>
      </p:pic>
    </p:spTree>
    <p:extLst>
      <p:ext uri="{BB962C8B-B14F-4D97-AF65-F5344CB8AC3E}">
        <p14:creationId xmlns:p14="http://schemas.microsoft.com/office/powerpoint/2010/main" val="183960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C605-7093-487E-95C0-6983F085CEB5}"/>
              </a:ext>
            </a:extLst>
          </p:cNvPr>
          <p:cNvSpPr>
            <a:spLocks noGrp="1"/>
          </p:cNvSpPr>
          <p:nvPr>
            <p:ph type="title"/>
          </p:nvPr>
        </p:nvSpPr>
        <p:spPr>
          <a:xfrm>
            <a:off x="925286" y="2335439"/>
            <a:ext cx="10515600" cy="1325563"/>
          </a:xfrm>
        </p:spPr>
        <p:txBody>
          <a:bodyPr/>
          <a:lstStyle/>
          <a:p>
            <a:pPr algn="ctr"/>
            <a:r>
              <a:rPr lang="en-US" dirty="0"/>
              <a:t>INTENSIVE CARE UNIT</a:t>
            </a:r>
          </a:p>
        </p:txBody>
      </p:sp>
    </p:spTree>
    <p:extLst>
      <p:ext uri="{BB962C8B-B14F-4D97-AF65-F5344CB8AC3E}">
        <p14:creationId xmlns:p14="http://schemas.microsoft.com/office/powerpoint/2010/main" val="2167195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DCFB-7373-49E8-8B6A-9D28118F143E}"/>
              </a:ext>
            </a:extLst>
          </p:cNvPr>
          <p:cNvSpPr>
            <a:spLocks noGrp="1"/>
          </p:cNvSpPr>
          <p:nvPr>
            <p:ph type="title"/>
          </p:nvPr>
        </p:nvSpPr>
        <p:spPr>
          <a:solidFill>
            <a:srgbClr val="002060"/>
          </a:solidFill>
        </p:spPr>
        <p:txBody>
          <a:bodyPr/>
          <a:lstStyle/>
          <a:p>
            <a:pPr algn="ctr"/>
            <a:r>
              <a:rPr lang="en-US" b="1" dirty="0">
                <a:solidFill>
                  <a:schemeClr val="bg1"/>
                </a:solidFill>
              </a:rPr>
              <a:t>General and Specific Instructional Objectives</a:t>
            </a:r>
          </a:p>
        </p:txBody>
      </p:sp>
      <p:sp>
        <p:nvSpPr>
          <p:cNvPr id="3" name="Content Placeholder 2">
            <a:extLst>
              <a:ext uri="{FF2B5EF4-FFF2-40B4-BE49-F238E27FC236}">
                <a16:creationId xmlns:a16="http://schemas.microsoft.com/office/drawing/2014/main" id="{F6625122-827A-421E-A5D9-6ACF081FC20E}"/>
              </a:ext>
            </a:extLst>
          </p:cNvPr>
          <p:cNvSpPr>
            <a:spLocks noGrp="1"/>
          </p:cNvSpPr>
          <p:nvPr>
            <p:ph idx="1"/>
          </p:nvPr>
        </p:nvSpPr>
        <p:spPr>
          <a:xfrm>
            <a:off x="838200" y="2469717"/>
            <a:ext cx="10515600" cy="3200400"/>
          </a:xfrm>
        </p:spPr>
        <p:txBody>
          <a:bodyPr>
            <a:normAutofit/>
          </a:bodyPr>
          <a:lstStyle/>
          <a:p>
            <a:pPr algn="just">
              <a:lnSpc>
                <a:spcPct val="150000"/>
              </a:lnSpc>
            </a:pPr>
            <a:r>
              <a:rPr lang="en-US" sz="3200" dirty="0"/>
              <a:t>Students are able to know and understand about Intensive Care Unit</a:t>
            </a:r>
          </a:p>
          <a:p>
            <a:pPr algn="just">
              <a:lnSpc>
                <a:spcPct val="150000"/>
              </a:lnSpc>
            </a:pPr>
            <a:r>
              <a:rPr lang="en-US" sz="3200" dirty="0"/>
              <a:t>Students are able to recognize which critical patients indicate to ICU</a:t>
            </a:r>
          </a:p>
        </p:txBody>
      </p:sp>
    </p:spTree>
    <p:extLst>
      <p:ext uri="{BB962C8B-B14F-4D97-AF65-F5344CB8AC3E}">
        <p14:creationId xmlns:p14="http://schemas.microsoft.com/office/powerpoint/2010/main" val="361519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DEC5-DCC1-4122-A8EB-19F25968E44B}"/>
              </a:ext>
            </a:extLst>
          </p:cNvPr>
          <p:cNvSpPr>
            <a:spLocks noGrp="1"/>
          </p:cNvSpPr>
          <p:nvPr>
            <p:ph type="title"/>
          </p:nvPr>
        </p:nvSpPr>
        <p:spPr>
          <a:xfrm>
            <a:off x="838200" y="365126"/>
            <a:ext cx="10515600" cy="907084"/>
          </a:xfrm>
        </p:spPr>
        <p:txBody>
          <a:bodyPr/>
          <a:lstStyle/>
          <a:p>
            <a:r>
              <a:rPr lang="en-US" u="sng" dirty="0" err="1"/>
              <a:t>Pengenalan</a:t>
            </a:r>
            <a:r>
              <a:rPr lang="en-US" u="sng" dirty="0"/>
              <a:t> ICU</a:t>
            </a:r>
          </a:p>
        </p:txBody>
      </p:sp>
      <p:sp>
        <p:nvSpPr>
          <p:cNvPr id="3" name="Content Placeholder 2">
            <a:extLst>
              <a:ext uri="{FF2B5EF4-FFF2-40B4-BE49-F238E27FC236}">
                <a16:creationId xmlns:a16="http://schemas.microsoft.com/office/drawing/2014/main" id="{4D22A693-2600-4896-8B17-859737FEFCAF}"/>
              </a:ext>
            </a:extLst>
          </p:cNvPr>
          <p:cNvSpPr>
            <a:spLocks noGrp="1"/>
          </p:cNvSpPr>
          <p:nvPr>
            <p:ph idx="1"/>
          </p:nvPr>
        </p:nvSpPr>
        <p:spPr>
          <a:xfrm>
            <a:off x="238539" y="1451113"/>
            <a:ext cx="11628783" cy="5041762"/>
          </a:xfrm>
        </p:spPr>
        <p:txBody>
          <a:bodyPr>
            <a:normAutofit fontScale="92500" lnSpcReduction="20000"/>
          </a:bodyPr>
          <a:lstStyle/>
          <a:p>
            <a:r>
              <a:rPr lang="en-US" dirty="0" err="1"/>
              <a:t>Permenkes</a:t>
            </a:r>
            <a:r>
              <a:rPr lang="en-US" dirty="0"/>
              <a:t> no.1778/MENKES/SK/XII/2010</a:t>
            </a:r>
          </a:p>
          <a:p>
            <a:pPr marL="0" indent="0">
              <a:buNone/>
            </a:pPr>
            <a:endParaRPr lang="en-US" dirty="0"/>
          </a:p>
          <a:p>
            <a:pPr marL="0" indent="0" algn="just">
              <a:lnSpc>
                <a:spcPct val="120000"/>
              </a:lnSpc>
              <a:buNone/>
            </a:pPr>
            <a:r>
              <a:rPr lang="en-US" dirty="0" err="1"/>
              <a:t>Definisi</a:t>
            </a:r>
            <a:r>
              <a:rPr lang="en-US" dirty="0"/>
              <a:t>: </a:t>
            </a:r>
          </a:p>
          <a:p>
            <a:pPr marL="0" indent="0" algn="just">
              <a:lnSpc>
                <a:spcPct val="120000"/>
              </a:lnSpc>
              <a:buNone/>
            </a:pPr>
            <a:r>
              <a:rPr lang="en-US" dirty="0" err="1"/>
              <a:t>Suatu</a:t>
            </a:r>
            <a:r>
              <a:rPr lang="en-US" dirty="0"/>
              <a:t> </a:t>
            </a:r>
            <a:r>
              <a:rPr lang="en-US" dirty="0" err="1"/>
              <a:t>bagian</a:t>
            </a:r>
            <a:r>
              <a:rPr lang="en-US" dirty="0"/>
              <a:t> </a:t>
            </a:r>
            <a:r>
              <a:rPr lang="en-US" dirty="0" err="1"/>
              <a:t>dari</a:t>
            </a:r>
            <a:r>
              <a:rPr lang="en-US" dirty="0"/>
              <a:t> </a:t>
            </a:r>
            <a:r>
              <a:rPr lang="en-US" dirty="0" err="1"/>
              <a:t>rumah</a:t>
            </a:r>
            <a:r>
              <a:rPr lang="en-US" dirty="0"/>
              <a:t> </a:t>
            </a:r>
            <a:r>
              <a:rPr lang="en-US" dirty="0" err="1"/>
              <a:t>sakit</a:t>
            </a:r>
            <a:r>
              <a:rPr lang="en-US" dirty="0"/>
              <a:t> yang </a:t>
            </a:r>
            <a:r>
              <a:rPr lang="en-US" dirty="0" err="1"/>
              <a:t>mandiri</a:t>
            </a:r>
            <a:r>
              <a:rPr lang="en-US" dirty="0"/>
              <a:t>, </a:t>
            </a:r>
            <a:r>
              <a:rPr lang="en-US" dirty="0" err="1"/>
              <a:t>dengan</a:t>
            </a:r>
            <a:r>
              <a:rPr lang="en-US" dirty="0"/>
              <a:t> </a:t>
            </a:r>
            <a:r>
              <a:rPr lang="en-US" dirty="0" err="1"/>
              <a:t>staf</a:t>
            </a:r>
            <a:r>
              <a:rPr lang="en-US" dirty="0"/>
              <a:t> yang </a:t>
            </a:r>
            <a:r>
              <a:rPr lang="en-US" dirty="0" err="1"/>
              <a:t>khusus</a:t>
            </a:r>
            <a:r>
              <a:rPr lang="en-US" dirty="0"/>
              <a:t> dan </a:t>
            </a:r>
            <a:r>
              <a:rPr lang="en-US" dirty="0" err="1"/>
              <a:t>perlengkapan</a:t>
            </a:r>
            <a:r>
              <a:rPr lang="en-US" dirty="0"/>
              <a:t>  yang </a:t>
            </a:r>
            <a:r>
              <a:rPr lang="en-US" dirty="0" err="1"/>
              <a:t>khusus</a:t>
            </a:r>
            <a:r>
              <a:rPr lang="en-US" dirty="0"/>
              <a:t> yang </a:t>
            </a:r>
            <a:r>
              <a:rPr lang="en-US" dirty="0" err="1"/>
              <a:t>ditujukan</a:t>
            </a:r>
            <a:r>
              <a:rPr lang="en-US" dirty="0"/>
              <a:t> </a:t>
            </a:r>
            <a:r>
              <a:rPr lang="en-US" dirty="0" err="1"/>
              <a:t>untuk</a:t>
            </a:r>
            <a:r>
              <a:rPr lang="en-US" dirty="0"/>
              <a:t> </a:t>
            </a:r>
            <a:r>
              <a:rPr lang="en-US" dirty="0" err="1"/>
              <a:t>observasi</a:t>
            </a:r>
            <a:r>
              <a:rPr lang="en-US" dirty="0"/>
              <a:t>, </a:t>
            </a:r>
            <a:r>
              <a:rPr lang="en-US" dirty="0" err="1"/>
              <a:t>perawatan</a:t>
            </a:r>
            <a:r>
              <a:rPr lang="en-US" dirty="0"/>
              <a:t> dan </a:t>
            </a:r>
            <a:r>
              <a:rPr lang="en-US" dirty="0" err="1"/>
              <a:t>terapi</a:t>
            </a:r>
            <a:r>
              <a:rPr lang="en-US" dirty="0"/>
              <a:t> </a:t>
            </a:r>
            <a:r>
              <a:rPr lang="en-US" dirty="0" err="1"/>
              <a:t>pasien-pasien</a:t>
            </a:r>
            <a:r>
              <a:rPr lang="en-US" dirty="0"/>
              <a:t> yang </a:t>
            </a:r>
            <a:r>
              <a:rPr lang="en-US" dirty="0" err="1"/>
              <a:t>menderita</a:t>
            </a:r>
            <a:r>
              <a:rPr lang="en-US" dirty="0"/>
              <a:t> </a:t>
            </a:r>
            <a:r>
              <a:rPr lang="en-US" dirty="0" err="1"/>
              <a:t>penyakit</a:t>
            </a:r>
            <a:r>
              <a:rPr lang="en-US" dirty="0"/>
              <a:t>, </a:t>
            </a:r>
            <a:r>
              <a:rPr lang="en-US" dirty="0" err="1"/>
              <a:t>cedera</a:t>
            </a:r>
            <a:r>
              <a:rPr lang="en-US" dirty="0"/>
              <a:t> </a:t>
            </a:r>
            <a:r>
              <a:rPr lang="en-US" dirty="0" err="1"/>
              <a:t>atau</a:t>
            </a:r>
            <a:r>
              <a:rPr lang="en-US" dirty="0"/>
              <a:t> </a:t>
            </a:r>
            <a:r>
              <a:rPr lang="en-US" dirty="0" err="1"/>
              <a:t>penyulit-penyulit</a:t>
            </a:r>
            <a:r>
              <a:rPr lang="en-US" dirty="0"/>
              <a:t> yang </a:t>
            </a:r>
            <a:r>
              <a:rPr lang="en-US" dirty="0" err="1"/>
              <a:t>mengancam</a:t>
            </a:r>
            <a:r>
              <a:rPr lang="en-US" dirty="0"/>
              <a:t> </a:t>
            </a:r>
            <a:r>
              <a:rPr lang="en-US" dirty="0" err="1"/>
              <a:t>nyawa</a:t>
            </a:r>
            <a:r>
              <a:rPr lang="en-US" dirty="0"/>
              <a:t> </a:t>
            </a:r>
            <a:r>
              <a:rPr lang="en-US" dirty="0" err="1"/>
              <a:t>atau</a:t>
            </a:r>
            <a:r>
              <a:rPr lang="en-US" dirty="0"/>
              <a:t> </a:t>
            </a:r>
            <a:r>
              <a:rPr lang="en-US" dirty="0" err="1"/>
              <a:t>potensial</a:t>
            </a:r>
            <a:r>
              <a:rPr lang="en-US" dirty="0"/>
              <a:t> </a:t>
            </a:r>
            <a:r>
              <a:rPr lang="en-US" dirty="0" err="1"/>
              <a:t>mengancam</a:t>
            </a:r>
            <a:r>
              <a:rPr lang="en-US" dirty="0"/>
              <a:t> </a:t>
            </a:r>
            <a:r>
              <a:rPr lang="en-US" dirty="0" err="1"/>
              <a:t>nyawa</a:t>
            </a:r>
            <a:r>
              <a:rPr lang="en-US" dirty="0"/>
              <a:t> </a:t>
            </a:r>
            <a:r>
              <a:rPr lang="en-US" dirty="0" err="1"/>
              <a:t>dengan</a:t>
            </a:r>
            <a:r>
              <a:rPr lang="en-US" dirty="0"/>
              <a:t> prognosis </a:t>
            </a:r>
            <a:r>
              <a:rPr lang="en-US" dirty="0" err="1"/>
              <a:t>dubia</a:t>
            </a:r>
            <a:r>
              <a:rPr lang="en-US" dirty="0"/>
              <a:t>. </a:t>
            </a:r>
          </a:p>
          <a:p>
            <a:pPr marL="0" indent="0" algn="just">
              <a:lnSpc>
                <a:spcPct val="120000"/>
              </a:lnSpc>
              <a:buNone/>
            </a:pPr>
            <a:r>
              <a:rPr lang="en-US" dirty="0"/>
              <a:t>ICU </a:t>
            </a:r>
            <a:r>
              <a:rPr lang="en-US" dirty="0" err="1"/>
              <a:t>menyediakan</a:t>
            </a:r>
            <a:r>
              <a:rPr lang="en-US" dirty="0"/>
              <a:t> </a:t>
            </a:r>
            <a:r>
              <a:rPr lang="en-US" dirty="0" err="1"/>
              <a:t>kemampuan</a:t>
            </a:r>
            <a:r>
              <a:rPr lang="en-US" dirty="0"/>
              <a:t> dan </a:t>
            </a:r>
            <a:r>
              <a:rPr lang="en-US" dirty="0" err="1"/>
              <a:t>sarana</a:t>
            </a:r>
            <a:r>
              <a:rPr lang="en-US" dirty="0"/>
              <a:t>, </a:t>
            </a:r>
            <a:r>
              <a:rPr lang="en-US" dirty="0" err="1"/>
              <a:t>prasarana</a:t>
            </a:r>
            <a:r>
              <a:rPr lang="en-US" dirty="0"/>
              <a:t> </a:t>
            </a:r>
            <a:r>
              <a:rPr lang="en-US" dirty="0" err="1"/>
              <a:t>serta</a:t>
            </a:r>
            <a:r>
              <a:rPr lang="en-US" dirty="0"/>
              <a:t> </a:t>
            </a:r>
            <a:r>
              <a:rPr lang="en-US" dirty="0" err="1"/>
              <a:t>peralatan</a:t>
            </a:r>
            <a:r>
              <a:rPr lang="en-US" dirty="0"/>
              <a:t> </a:t>
            </a:r>
            <a:r>
              <a:rPr lang="en-US" dirty="0" err="1"/>
              <a:t>khusus</a:t>
            </a:r>
            <a:r>
              <a:rPr lang="en-US" dirty="0"/>
              <a:t> </a:t>
            </a:r>
            <a:r>
              <a:rPr lang="en-US" dirty="0" err="1"/>
              <a:t>untuk</a:t>
            </a:r>
            <a:r>
              <a:rPr lang="en-US" dirty="0"/>
              <a:t> </a:t>
            </a:r>
            <a:r>
              <a:rPr lang="en-US" dirty="0" err="1"/>
              <a:t>menunjang</a:t>
            </a:r>
            <a:r>
              <a:rPr lang="en-US" dirty="0"/>
              <a:t> </a:t>
            </a:r>
            <a:r>
              <a:rPr lang="en-US" dirty="0" err="1"/>
              <a:t>fungsi-fungsi</a:t>
            </a:r>
            <a:r>
              <a:rPr lang="en-US" dirty="0"/>
              <a:t> vital </a:t>
            </a:r>
            <a:r>
              <a:rPr lang="en-US" dirty="0" err="1"/>
              <a:t>dengan</a:t>
            </a:r>
            <a:r>
              <a:rPr lang="en-US" dirty="0"/>
              <a:t> </a:t>
            </a:r>
            <a:r>
              <a:rPr lang="en-US" dirty="0" err="1"/>
              <a:t>menggunakan</a:t>
            </a:r>
            <a:r>
              <a:rPr lang="en-US" dirty="0"/>
              <a:t> </a:t>
            </a:r>
            <a:r>
              <a:rPr lang="en-US" dirty="0" err="1"/>
              <a:t>keterampilan</a:t>
            </a:r>
            <a:r>
              <a:rPr lang="en-US" dirty="0"/>
              <a:t> </a:t>
            </a:r>
            <a:r>
              <a:rPr lang="en-US" dirty="0" err="1"/>
              <a:t>staf</a:t>
            </a:r>
            <a:r>
              <a:rPr lang="en-US" dirty="0"/>
              <a:t> </a:t>
            </a:r>
            <a:r>
              <a:rPr lang="en-US" dirty="0" err="1"/>
              <a:t>medik</a:t>
            </a:r>
            <a:r>
              <a:rPr lang="en-US" dirty="0"/>
              <a:t>, </a:t>
            </a:r>
            <a:r>
              <a:rPr lang="en-US" dirty="0" err="1"/>
              <a:t>perawat</a:t>
            </a:r>
            <a:r>
              <a:rPr lang="en-US" dirty="0"/>
              <a:t> dan </a:t>
            </a:r>
            <a:r>
              <a:rPr lang="en-US" dirty="0" err="1"/>
              <a:t>staf</a:t>
            </a:r>
            <a:r>
              <a:rPr lang="en-US" dirty="0"/>
              <a:t> lain yang </a:t>
            </a:r>
            <a:r>
              <a:rPr lang="en-US" dirty="0" err="1"/>
              <a:t>berpengalaman</a:t>
            </a:r>
            <a:r>
              <a:rPr lang="en-US" dirty="0"/>
              <a:t> </a:t>
            </a:r>
            <a:r>
              <a:rPr lang="en-US" dirty="0" err="1"/>
              <a:t>dalam</a:t>
            </a:r>
            <a:r>
              <a:rPr lang="en-US" dirty="0"/>
              <a:t> </a:t>
            </a:r>
            <a:r>
              <a:rPr lang="en-US" dirty="0" err="1"/>
              <a:t>pengelolaan</a:t>
            </a:r>
            <a:r>
              <a:rPr lang="en-US" dirty="0"/>
              <a:t> </a:t>
            </a:r>
            <a:r>
              <a:rPr lang="en-US" dirty="0" err="1"/>
              <a:t>keadaan-keadaan</a:t>
            </a:r>
            <a:r>
              <a:rPr lang="en-US" dirty="0"/>
              <a:t> </a:t>
            </a:r>
            <a:r>
              <a:rPr lang="en-US" dirty="0" err="1"/>
              <a:t>tersebut</a:t>
            </a:r>
            <a:r>
              <a:rPr lang="en-US" dirty="0"/>
              <a:t>.</a:t>
            </a:r>
          </a:p>
        </p:txBody>
      </p:sp>
    </p:spTree>
    <p:extLst>
      <p:ext uri="{BB962C8B-B14F-4D97-AF65-F5344CB8AC3E}">
        <p14:creationId xmlns:p14="http://schemas.microsoft.com/office/powerpoint/2010/main" val="38524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3AD6-9E68-4759-8DD9-C4CFA338B8B1}"/>
              </a:ext>
            </a:extLst>
          </p:cNvPr>
          <p:cNvSpPr>
            <a:spLocks noGrp="1"/>
          </p:cNvSpPr>
          <p:nvPr>
            <p:ph type="title"/>
          </p:nvPr>
        </p:nvSpPr>
        <p:spPr>
          <a:xfrm>
            <a:off x="2039814" y="906952"/>
            <a:ext cx="7297615" cy="783737"/>
          </a:xfrm>
          <a:solidFill>
            <a:srgbClr val="FFFF00"/>
          </a:solidFill>
          <a:ln>
            <a:noFill/>
          </a:ln>
          <a:effectLst>
            <a:innerShdw blurRad="63500" dist="50800" dir="189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a:lstStyle/>
          <a:p>
            <a:pPr algn="ctr"/>
            <a:r>
              <a:rPr lang="en-US" b="1" dirty="0"/>
              <a:t>Review Definition</a:t>
            </a:r>
          </a:p>
        </p:txBody>
      </p:sp>
      <p:pic>
        <p:nvPicPr>
          <p:cNvPr id="4" name="Picture 3">
            <a:extLst>
              <a:ext uri="{FF2B5EF4-FFF2-40B4-BE49-F238E27FC236}">
                <a16:creationId xmlns:a16="http://schemas.microsoft.com/office/drawing/2014/main" id="{29CC37B3-8F31-40CF-8692-2339E714C48A}"/>
              </a:ext>
            </a:extLst>
          </p:cNvPr>
          <p:cNvPicPr>
            <a:picLocks noChangeAspect="1"/>
          </p:cNvPicPr>
          <p:nvPr/>
        </p:nvPicPr>
        <p:blipFill>
          <a:blip r:embed="rId2"/>
          <a:stretch>
            <a:fillRect/>
          </a:stretch>
        </p:blipFill>
        <p:spPr>
          <a:xfrm>
            <a:off x="1053548" y="2374707"/>
            <a:ext cx="10515600" cy="2694250"/>
          </a:xfrm>
          <a:prstGeom prst="rect">
            <a:avLst/>
          </a:prstGeom>
        </p:spPr>
      </p:pic>
      <p:pic>
        <p:nvPicPr>
          <p:cNvPr id="5" name="Picture 4">
            <a:extLst>
              <a:ext uri="{FF2B5EF4-FFF2-40B4-BE49-F238E27FC236}">
                <a16:creationId xmlns:a16="http://schemas.microsoft.com/office/drawing/2014/main" id="{92381EF9-339B-4A0E-B908-96C8B6160D0C}"/>
              </a:ext>
            </a:extLst>
          </p:cNvPr>
          <p:cNvPicPr>
            <a:picLocks noChangeAspect="1"/>
          </p:cNvPicPr>
          <p:nvPr/>
        </p:nvPicPr>
        <p:blipFill rotWithShape="1">
          <a:blip r:embed="rId3"/>
          <a:srcRect l="29167" t="22962" r="31250" b="18705"/>
          <a:stretch/>
        </p:blipFill>
        <p:spPr>
          <a:xfrm>
            <a:off x="1899558" y="197017"/>
            <a:ext cx="9994900" cy="6463966"/>
          </a:xfrm>
          <a:prstGeom prst="rect">
            <a:avLst/>
          </a:prstGeom>
        </p:spPr>
      </p:pic>
      <p:sp>
        <p:nvSpPr>
          <p:cNvPr id="6" name="Oval 5">
            <a:extLst>
              <a:ext uri="{FF2B5EF4-FFF2-40B4-BE49-F238E27FC236}">
                <a16:creationId xmlns:a16="http://schemas.microsoft.com/office/drawing/2014/main" id="{BF6F6ACD-48DB-471B-A830-0EE370E6534B}"/>
              </a:ext>
            </a:extLst>
          </p:cNvPr>
          <p:cNvSpPr/>
          <p:nvPr/>
        </p:nvSpPr>
        <p:spPr>
          <a:xfrm>
            <a:off x="9002486" y="359229"/>
            <a:ext cx="2566662" cy="783737"/>
          </a:xfrm>
          <a:prstGeom prst="ellipse">
            <a:avLst/>
          </a:prstGeom>
          <a:noFill/>
          <a:ln w="38100">
            <a:solidFill>
              <a:srgbClr val="C000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746340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DEC5-DCC1-4122-A8EB-19F25968E44B}"/>
              </a:ext>
            </a:extLst>
          </p:cNvPr>
          <p:cNvSpPr>
            <a:spLocks noGrp="1"/>
          </p:cNvSpPr>
          <p:nvPr>
            <p:ph type="title"/>
          </p:nvPr>
        </p:nvSpPr>
        <p:spPr>
          <a:xfrm>
            <a:off x="838200" y="365126"/>
            <a:ext cx="10515600" cy="907084"/>
          </a:xfrm>
        </p:spPr>
        <p:txBody>
          <a:bodyPr/>
          <a:lstStyle/>
          <a:p>
            <a:r>
              <a:rPr lang="en-US" dirty="0" err="1"/>
              <a:t>Ruang</a:t>
            </a:r>
            <a:r>
              <a:rPr lang="en-US" dirty="0"/>
              <a:t> </a:t>
            </a:r>
            <a:r>
              <a:rPr lang="en-US" dirty="0" err="1"/>
              <a:t>lingkup</a:t>
            </a:r>
            <a:r>
              <a:rPr lang="en-US" dirty="0"/>
              <a:t> </a:t>
            </a:r>
            <a:r>
              <a:rPr lang="en-US" dirty="0" err="1"/>
              <a:t>pelayanan</a:t>
            </a:r>
            <a:r>
              <a:rPr lang="en-US" dirty="0"/>
              <a:t> ICU</a:t>
            </a:r>
          </a:p>
        </p:txBody>
      </p:sp>
      <p:sp>
        <p:nvSpPr>
          <p:cNvPr id="3" name="Content Placeholder 2">
            <a:extLst>
              <a:ext uri="{FF2B5EF4-FFF2-40B4-BE49-F238E27FC236}">
                <a16:creationId xmlns:a16="http://schemas.microsoft.com/office/drawing/2014/main" id="{4D22A693-2600-4896-8B17-859737FEFCAF}"/>
              </a:ext>
            </a:extLst>
          </p:cNvPr>
          <p:cNvSpPr>
            <a:spLocks noGrp="1"/>
          </p:cNvSpPr>
          <p:nvPr>
            <p:ph idx="1"/>
          </p:nvPr>
        </p:nvSpPr>
        <p:spPr>
          <a:xfrm>
            <a:off x="838200" y="1610139"/>
            <a:ext cx="10515600" cy="5108713"/>
          </a:xfrm>
        </p:spPr>
        <p:txBody>
          <a:bodyPr>
            <a:normAutofit fontScale="92500" lnSpcReduction="10000"/>
          </a:bodyPr>
          <a:lstStyle/>
          <a:p>
            <a:pPr marL="514350" indent="-514350" algn="just">
              <a:lnSpc>
                <a:spcPct val="110000"/>
              </a:lnSpc>
              <a:buAutoNum type="arabicPeriod"/>
            </a:pPr>
            <a:r>
              <a:rPr lang="en-US" sz="3200" dirty="0"/>
              <a:t>Diagnosis dan </a:t>
            </a:r>
            <a:r>
              <a:rPr lang="en-US" sz="3200" dirty="0" err="1"/>
              <a:t>penataksanaan</a:t>
            </a:r>
            <a:r>
              <a:rPr lang="en-US" sz="3200" dirty="0"/>
              <a:t> </a:t>
            </a:r>
            <a:r>
              <a:rPr lang="en-US" sz="3200" dirty="0" err="1"/>
              <a:t>spesifik</a:t>
            </a:r>
            <a:r>
              <a:rPr lang="en-US" sz="3200" dirty="0"/>
              <a:t> </a:t>
            </a:r>
            <a:r>
              <a:rPr lang="en-US" sz="3200" dirty="0" err="1"/>
              <a:t>penyakit-penyakit</a:t>
            </a:r>
            <a:r>
              <a:rPr lang="en-US" sz="3200" dirty="0"/>
              <a:t> </a:t>
            </a:r>
            <a:r>
              <a:rPr lang="en-US" sz="3200" dirty="0" err="1"/>
              <a:t>akut</a:t>
            </a:r>
            <a:r>
              <a:rPr lang="en-US" sz="3200" dirty="0"/>
              <a:t> yang </a:t>
            </a:r>
            <a:r>
              <a:rPr lang="en-US" sz="3200" dirty="0" err="1"/>
              <a:t>mengancam</a:t>
            </a:r>
            <a:r>
              <a:rPr lang="en-US" sz="3200" dirty="0"/>
              <a:t> </a:t>
            </a:r>
            <a:r>
              <a:rPr lang="en-US" sz="3200" dirty="0" err="1"/>
              <a:t>nyawa</a:t>
            </a:r>
            <a:r>
              <a:rPr lang="en-US" sz="3200" dirty="0"/>
              <a:t> dan </a:t>
            </a:r>
            <a:r>
              <a:rPr lang="en-US" sz="3200" dirty="0" err="1"/>
              <a:t>dapat</a:t>
            </a:r>
            <a:r>
              <a:rPr lang="en-US" sz="3200" dirty="0"/>
              <a:t> </a:t>
            </a:r>
            <a:r>
              <a:rPr lang="en-US" sz="3200" dirty="0" err="1"/>
              <a:t>menimbulkan</a:t>
            </a:r>
            <a:r>
              <a:rPr lang="en-US" sz="3200" dirty="0"/>
              <a:t> </a:t>
            </a:r>
            <a:r>
              <a:rPr lang="en-US" sz="3200" dirty="0" err="1"/>
              <a:t>kematian</a:t>
            </a:r>
            <a:r>
              <a:rPr lang="en-US" sz="3200" dirty="0"/>
              <a:t> </a:t>
            </a:r>
            <a:r>
              <a:rPr lang="en-US" sz="3200" dirty="0" err="1"/>
              <a:t>dalam</a:t>
            </a:r>
            <a:r>
              <a:rPr lang="en-US" sz="3200" dirty="0"/>
              <a:t> </a:t>
            </a:r>
            <a:r>
              <a:rPr lang="en-US" sz="3200" dirty="0" err="1"/>
              <a:t>beberapa</a:t>
            </a:r>
            <a:r>
              <a:rPr lang="en-US" sz="3200" dirty="0"/>
              <a:t> </a:t>
            </a:r>
            <a:r>
              <a:rPr lang="en-US" sz="3200" dirty="0" err="1"/>
              <a:t>menit</a:t>
            </a:r>
            <a:r>
              <a:rPr lang="en-US" sz="3200" dirty="0"/>
              <a:t> </a:t>
            </a:r>
            <a:r>
              <a:rPr lang="en-US" sz="3200" dirty="0" err="1"/>
              <a:t>sampai</a:t>
            </a:r>
            <a:r>
              <a:rPr lang="en-US" sz="3200" dirty="0"/>
              <a:t> </a:t>
            </a:r>
            <a:r>
              <a:rPr lang="en-US" sz="3200" dirty="0" err="1"/>
              <a:t>beberapa</a:t>
            </a:r>
            <a:r>
              <a:rPr lang="en-US" sz="3200" dirty="0"/>
              <a:t> </a:t>
            </a:r>
            <a:r>
              <a:rPr lang="en-US" sz="3200" dirty="0" err="1"/>
              <a:t>hari</a:t>
            </a:r>
            <a:endParaRPr lang="en-US" sz="3200" dirty="0"/>
          </a:p>
          <a:p>
            <a:pPr marL="514350" indent="-514350" algn="just">
              <a:lnSpc>
                <a:spcPct val="110000"/>
              </a:lnSpc>
              <a:buAutoNum type="arabicPeriod"/>
            </a:pPr>
            <a:r>
              <a:rPr lang="en-US" sz="3200" dirty="0" err="1"/>
              <a:t>Memberi</a:t>
            </a:r>
            <a:r>
              <a:rPr lang="en-US" sz="3200" dirty="0"/>
              <a:t> </a:t>
            </a:r>
            <a:r>
              <a:rPr lang="en-US" sz="3200" dirty="0" err="1"/>
              <a:t>bantuan</a:t>
            </a:r>
            <a:r>
              <a:rPr lang="en-US" sz="3200" dirty="0"/>
              <a:t> dan </a:t>
            </a:r>
            <a:r>
              <a:rPr lang="en-US" sz="3200" dirty="0" err="1"/>
              <a:t>mengambil</a:t>
            </a:r>
            <a:r>
              <a:rPr lang="en-US" sz="3200" dirty="0"/>
              <a:t> </a:t>
            </a:r>
            <a:r>
              <a:rPr lang="en-US" sz="3200" dirty="0" err="1"/>
              <a:t>alih</a:t>
            </a:r>
            <a:r>
              <a:rPr lang="en-US" sz="3200" dirty="0"/>
              <a:t> </a:t>
            </a:r>
            <a:r>
              <a:rPr lang="en-US" sz="3200" dirty="0" err="1"/>
              <a:t>fungsi</a:t>
            </a:r>
            <a:r>
              <a:rPr lang="en-US" sz="3200" dirty="0"/>
              <a:t> vital </a:t>
            </a:r>
            <a:r>
              <a:rPr lang="en-US" sz="3200" dirty="0" err="1"/>
              <a:t>tubuh</a:t>
            </a:r>
            <a:r>
              <a:rPr lang="en-US" sz="3200" dirty="0"/>
              <a:t> </a:t>
            </a:r>
            <a:r>
              <a:rPr lang="en-US" sz="3200" dirty="0" err="1"/>
              <a:t>sekaligus</a:t>
            </a:r>
            <a:r>
              <a:rPr lang="en-US" sz="3200" dirty="0"/>
              <a:t> </a:t>
            </a:r>
            <a:r>
              <a:rPr lang="en-US" sz="3200" dirty="0" err="1"/>
              <a:t>melakukan</a:t>
            </a:r>
            <a:r>
              <a:rPr lang="en-US" sz="3200" dirty="0"/>
              <a:t> </a:t>
            </a:r>
            <a:r>
              <a:rPr lang="en-US" sz="3200" dirty="0" err="1"/>
              <a:t>pelaksanaan</a:t>
            </a:r>
            <a:r>
              <a:rPr lang="en-US" sz="3200" dirty="0"/>
              <a:t> </a:t>
            </a:r>
            <a:r>
              <a:rPr lang="en-US" sz="3200" dirty="0" err="1"/>
              <a:t>spesifik</a:t>
            </a:r>
            <a:r>
              <a:rPr lang="en-US" sz="3200" dirty="0"/>
              <a:t> problem </a:t>
            </a:r>
            <a:r>
              <a:rPr lang="en-US" sz="3200" dirty="0" err="1"/>
              <a:t>dasar</a:t>
            </a:r>
            <a:endParaRPr lang="en-US" sz="3200" dirty="0"/>
          </a:p>
          <a:p>
            <a:pPr marL="514350" indent="-514350" algn="just">
              <a:lnSpc>
                <a:spcPct val="110000"/>
              </a:lnSpc>
              <a:buAutoNum type="arabicPeriod"/>
            </a:pPr>
            <a:r>
              <a:rPr lang="en-US" sz="3200" dirty="0" err="1"/>
              <a:t>Pemantauan</a:t>
            </a:r>
            <a:r>
              <a:rPr lang="en-US" sz="3200" dirty="0"/>
              <a:t> </a:t>
            </a:r>
            <a:r>
              <a:rPr lang="en-US" sz="3200" dirty="0" err="1"/>
              <a:t>fungsi</a:t>
            </a:r>
            <a:r>
              <a:rPr lang="en-US" sz="3200" dirty="0"/>
              <a:t> vital </a:t>
            </a:r>
            <a:r>
              <a:rPr lang="en-US" sz="3200" dirty="0" err="1"/>
              <a:t>tubuh</a:t>
            </a:r>
            <a:r>
              <a:rPr lang="en-US" sz="3200" dirty="0"/>
              <a:t> dan </a:t>
            </a:r>
            <a:r>
              <a:rPr lang="en-US" sz="3200" dirty="0" err="1"/>
              <a:t>penatalaksanaan</a:t>
            </a:r>
            <a:r>
              <a:rPr lang="en-US" sz="3200" dirty="0"/>
              <a:t> </a:t>
            </a:r>
            <a:r>
              <a:rPr lang="en-US" sz="3200" dirty="0" err="1"/>
              <a:t>trhadap</a:t>
            </a:r>
            <a:r>
              <a:rPr lang="en-US" sz="3200" dirty="0"/>
              <a:t> </a:t>
            </a:r>
            <a:r>
              <a:rPr lang="en-US" sz="3200" dirty="0" err="1"/>
              <a:t>komplikasi</a:t>
            </a:r>
            <a:r>
              <a:rPr lang="en-US" sz="3200" dirty="0"/>
              <a:t> yang </a:t>
            </a:r>
            <a:r>
              <a:rPr lang="en-US" sz="3200" dirty="0" err="1"/>
              <a:t>ditimbulkan</a:t>
            </a:r>
            <a:r>
              <a:rPr lang="en-US" sz="3200" dirty="0"/>
              <a:t> oleh </a:t>
            </a:r>
            <a:r>
              <a:rPr lang="en-US" sz="3200" dirty="0" err="1"/>
              <a:t>penyakit</a:t>
            </a:r>
            <a:r>
              <a:rPr lang="en-US" sz="3200" dirty="0"/>
              <a:t> </a:t>
            </a:r>
            <a:r>
              <a:rPr lang="en-US" sz="3200" dirty="0" err="1"/>
              <a:t>atau</a:t>
            </a:r>
            <a:r>
              <a:rPr lang="en-US" sz="3200" dirty="0"/>
              <a:t> iatrogenic</a:t>
            </a:r>
          </a:p>
          <a:p>
            <a:pPr marL="514350" indent="-514350" algn="just">
              <a:lnSpc>
                <a:spcPct val="110000"/>
              </a:lnSpc>
              <a:buAutoNum type="arabicPeriod"/>
            </a:pPr>
            <a:r>
              <a:rPr lang="en-US" sz="3200" dirty="0" err="1"/>
              <a:t>Memberikan</a:t>
            </a:r>
            <a:r>
              <a:rPr lang="en-US" sz="3200" dirty="0"/>
              <a:t> </a:t>
            </a:r>
            <a:r>
              <a:rPr lang="en-US" sz="3200" dirty="0" err="1"/>
              <a:t>bantuan</a:t>
            </a:r>
            <a:r>
              <a:rPr lang="en-US" sz="3200" dirty="0"/>
              <a:t> </a:t>
            </a:r>
            <a:r>
              <a:rPr lang="en-US" sz="3200" dirty="0" err="1"/>
              <a:t>psikologis</a:t>
            </a:r>
            <a:r>
              <a:rPr lang="en-US" sz="3200" dirty="0"/>
              <a:t> pada </a:t>
            </a:r>
            <a:r>
              <a:rPr lang="en-US" sz="3200" dirty="0" err="1"/>
              <a:t>pasien</a:t>
            </a:r>
            <a:r>
              <a:rPr lang="en-US" sz="3200" dirty="0"/>
              <a:t> yang </a:t>
            </a:r>
            <a:r>
              <a:rPr lang="en-US" sz="3200" dirty="0" err="1"/>
              <a:t>kehidupannya</a:t>
            </a:r>
            <a:r>
              <a:rPr lang="en-US" sz="3200" dirty="0"/>
              <a:t> </a:t>
            </a:r>
            <a:r>
              <a:rPr lang="en-US" sz="3200" dirty="0" err="1"/>
              <a:t>sangat</a:t>
            </a:r>
            <a:r>
              <a:rPr lang="en-US" sz="3200" dirty="0"/>
              <a:t> </a:t>
            </a:r>
            <a:r>
              <a:rPr lang="en-US" sz="3200" dirty="0" err="1"/>
              <a:t>tergantung</a:t>
            </a:r>
            <a:r>
              <a:rPr lang="en-US" sz="3200" dirty="0"/>
              <a:t> pada </a:t>
            </a:r>
            <a:r>
              <a:rPr lang="en-US" sz="3200" dirty="0" err="1"/>
              <a:t>alat</a:t>
            </a:r>
            <a:r>
              <a:rPr lang="en-US" sz="3200" dirty="0"/>
              <a:t>/</a:t>
            </a:r>
            <a:r>
              <a:rPr lang="en-US" sz="3200" dirty="0" err="1"/>
              <a:t>mesin</a:t>
            </a:r>
            <a:r>
              <a:rPr lang="en-US" sz="3200" dirty="0"/>
              <a:t> dan orang lain</a:t>
            </a:r>
          </a:p>
        </p:txBody>
      </p:sp>
    </p:spTree>
    <p:extLst>
      <p:ext uri="{BB962C8B-B14F-4D97-AF65-F5344CB8AC3E}">
        <p14:creationId xmlns:p14="http://schemas.microsoft.com/office/powerpoint/2010/main" val="3845936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D5F6-E702-4369-A254-5A4B0B5B021A}"/>
              </a:ext>
            </a:extLst>
          </p:cNvPr>
          <p:cNvSpPr>
            <a:spLocks noGrp="1"/>
          </p:cNvSpPr>
          <p:nvPr>
            <p:ph type="title"/>
          </p:nvPr>
        </p:nvSpPr>
        <p:spPr/>
        <p:txBody>
          <a:bodyPr/>
          <a:lstStyle/>
          <a:p>
            <a:r>
              <a:rPr lang="en-US" dirty="0" err="1"/>
              <a:t>Bidang</a:t>
            </a:r>
            <a:r>
              <a:rPr lang="en-US" dirty="0"/>
              <a:t> </a:t>
            </a:r>
            <a:r>
              <a:rPr lang="en-US" dirty="0" err="1"/>
              <a:t>Kerja</a:t>
            </a:r>
            <a:r>
              <a:rPr lang="en-US" dirty="0"/>
              <a:t> ICU</a:t>
            </a:r>
          </a:p>
        </p:txBody>
      </p:sp>
      <p:sp>
        <p:nvSpPr>
          <p:cNvPr id="3" name="Content Placeholder 2">
            <a:extLst>
              <a:ext uri="{FF2B5EF4-FFF2-40B4-BE49-F238E27FC236}">
                <a16:creationId xmlns:a16="http://schemas.microsoft.com/office/drawing/2014/main" id="{23C81674-E572-4CCB-B196-D3D2EACE38AC}"/>
              </a:ext>
            </a:extLst>
          </p:cNvPr>
          <p:cNvSpPr>
            <a:spLocks noGrp="1"/>
          </p:cNvSpPr>
          <p:nvPr>
            <p:ph idx="1"/>
          </p:nvPr>
        </p:nvSpPr>
        <p:spPr/>
        <p:txBody>
          <a:bodyPr/>
          <a:lstStyle/>
          <a:p>
            <a:pPr marL="514350" indent="-514350">
              <a:lnSpc>
                <a:spcPct val="200000"/>
              </a:lnSpc>
              <a:buAutoNum type="arabicPeriod"/>
            </a:pPr>
            <a:r>
              <a:rPr lang="en-US" sz="3600" dirty="0" err="1"/>
              <a:t>Pengelolaan</a:t>
            </a:r>
            <a:r>
              <a:rPr lang="en-US" sz="3600" dirty="0"/>
              <a:t> </a:t>
            </a:r>
            <a:r>
              <a:rPr lang="en-US" sz="3600" dirty="0" err="1"/>
              <a:t>pasien</a:t>
            </a:r>
            <a:r>
              <a:rPr lang="en-US" sz="3600" dirty="0"/>
              <a:t> </a:t>
            </a:r>
            <a:r>
              <a:rPr lang="en-US" sz="3600" dirty="0" err="1"/>
              <a:t>langsung</a:t>
            </a:r>
            <a:endParaRPr lang="en-US" sz="3600" dirty="0"/>
          </a:p>
          <a:p>
            <a:pPr marL="514350" indent="-514350">
              <a:lnSpc>
                <a:spcPct val="200000"/>
              </a:lnSpc>
              <a:buAutoNum type="arabicPeriod"/>
            </a:pPr>
            <a:r>
              <a:rPr lang="en-US" sz="3600" dirty="0" err="1"/>
              <a:t>Administrasi</a:t>
            </a:r>
            <a:r>
              <a:rPr lang="en-US" sz="3600" dirty="0"/>
              <a:t> unit</a:t>
            </a:r>
          </a:p>
          <a:p>
            <a:pPr marL="514350" indent="-514350">
              <a:lnSpc>
                <a:spcPct val="200000"/>
              </a:lnSpc>
              <a:buAutoNum type="arabicPeriod"/>
            </a:pPr>
            <a:r>
              <a:rPr lang="en-US" sz="3600" dirty="0"/>
              <a:t>Pendidikan, </a:t>
            </a:r>
            <a:r>
              <a:rPr lang="en-US" sz="3600" dirty="0" err="1"/>
              <a:t>Pelatihan</a:t>
            </a:r>
            <a:r>
              <a:rPr lang="en-US" sz="3600" dirty="0"/>
              <a:t>, dan </a:t>
            </a:r>
            <a:r>
              <a:rPr lang="en-US" sz="3600" dirty="0" err="1"/>
              <a:t>Penelitian</a:t>
            </a:r>
            <a:endParaRPr lang="en-US" dirty="0"/>
          </a:p>
        </p:txBody>
      </p:sp>
    </p:spTree>
    <p:extLst>
      <p:ext uri="{BB962C8B-B14F-4D97-AF65-F5344CB8AC3E}">
        <p14:creationId xmlns:p14="http://schemas.microsoft.com/office/powerpoint/2010/main" val="1077487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0A29-FC02-4204-B7F2-770CDA4E7ECF}"/>
              </a:ext>
            </a:extLst>
          </p:cNvPr>
          <p:cNvSpPr>
            <a:spLocks noGrp="1"/>
          </p:cNvSpPr>
          <p:nvPr>
            <p:ph type="title"/>
          </p:nvPr>
        </p:nvSpPr>
        <p:spPr/>
        <p:txBody>
          <a:bodyPr/>
          <a:lstStyle/>
          <a:p>
            <a:r>
              <a:rPr lang="en-US" dirty="0"/>
              <a:t>INDIKASI PASIEN MASUK ICU</a:t>
            </a:r>
          </a:p>
        </p:txBody>
      </p:sp>
      <p:sp>
        <p:nvSpPr>
          <p:cNvPr id="3" name="Content Placeholder 2">
            <a:extLst>
              <a:ext uri="{FF2B5EF4-FFF2-40B4-BE49-F238E27FC236}">
                <a16:creationId xmlns:a16="http://schemas.microsoft.com/office/drawing/2014/main" id="{D2ADD455-97CD-43FC-9D6D-34DD902A4E55}"/>
              </a:ext>
            </a:extLst>
          </p:cNvPr>
          <p:cNvSpPr>
            <a:spLocks noGrp="1"/>
          </p:cNvSpPr>
          <p:nvPr>
            <p:ph idx="1"/>
          </p:nvPr>
        </p:nvSpPr>
        <p:spPr>
          <a:xfrm>
            <a:off x="838200" y="1825625"/>
            <a:ext cx="10515600" cy="4667250"/>
          </a:xfrm>
        </p:spPr>
        <p:txBody>
          <a:bodyPr>
            <a:normAutofit lnSpcReduction="10000"/>
          </a:bodyPr>
          <a:lstStyle/>
          <a:p>
            <a:pPr marL="514350" indent="-514350" algn="just">
              <a:lnSpc>
                <a:spcPct val="150000"/>
              </a:lnSpc>
              <a:buAutoNum type="alphaLcPeriod"/>
            </a:pPr>
            <a:r>
              <a:rPr lang="en-US" dirty="0" err="1"/>
              <a:t>Pasien</a:t>
            </a:r>
            <a:r>
              <a:rPr lang="en-US" dirty="0"/>
              <a:t> yang </a:t>
            </a:r>
            <a:r>
              <a:rPr lang="en-US" dirty="0" err="1"/>
              <a:t>memerlukan</a:t>
            </a:r>
            <a:r>
              <a:rPr lang="en-US" dirty="0"/>
              <a:t> </a:t>
            </a:r>
            <a:r>
              <a:rPr lang="en-US" dirty="0" err="1"/>
              <a:t>interversi</a:t>
            </a:r>
            <a:r>
              <a:rPr lang="en-US" dirty="0"/>
              <a:t> </a:t>
            </a:r>
            <a:r>
              <a:rPr lang="en-US" dirty="0" err="1"/>
              <a:t>medis</a:t>
            </a:r>
            <a:r>
              <a:rPr lang="en-US" dirty="0"/>
              <a:t> </a:t>
            </a:r>
            <a:r>
              <a:rPr lang="en-US" dirty="0" err="1"/>
              <a:t>segera</a:t>
            </a:r>
            <a:r>
              <a:rPr lang="en-US" dirty="0"/>
              <a:t> oleh </a:t>
            </a:r>
            <a:r>
              <a:rPr lang="en-US" dirty="0" err="1"/>
              <a:t>tim</a:t>
            </a:r>
            <a:r>
              <a:rPr lang="en-US" dirty="0"/>
              <a:t> intensive care.</a:t>
            </a:r>
          </a:p>
          <a:p>
            <a:pPr marL="514350" indent="-514350" algn="just">
              <a:lnSpc>
                <a:spcPct val="150000"/>
              </a:lnSpc>
              <a:buAutoNum type="alphaLcPeriod"/>
            </a:pPr>
            <a:r>
              <a:rPr lang="en-US" dirty="0" err="1"/>
              <a:t>Pasien</a:t>
            </a:r>
            <a:r>
              <a:rPr lang="en-US" dirty="0"/>
              <a:t> yang </a:t>
            </a:r>
            <a:r>
              <a:rPr lang="en-US" dirty="0" err="1"/>
              <a:t>memerlukan</a:t>
            </a:r>
            <a:r>
              <a:rPr lang="en-US" dirty="0"/>
              <a:t> </a:t>
            </a:r>
            <a:r>
              <a:rPr lang="en-US" dirty="0" err="1"/>
              <a:t>pengelolaan</a:t>
            </a:r>
            <a:r>
              <a:rPr lang="en-US" dirty="0"/>
              <a:t> </a:t>
            </a:r>
            <a:r>
              <a:rPr lang="en-US" dirty="0" err="1"/>
              <a:t>fungsi</a:t>
            </a:r>
            <a:r>
              <a:rPr lang="en-US" dirty="0"/>
              <a:t> </a:t>
            </a:r>
            <a:r>
              <a:rPr lang="en-US" dirty="0" err="1"/>
              <a:t>sistem</a:t>
            </a:r>
            <a:r>
              <a:rPr lang="en-US" dirty="0"/>
              <a:t> organ </a:t>
            </a:r>
            <a:r>
              <a:rPr lang="en-US" dirty="0" err="1"/>
              <a:t>tubuh</a:t>
            </a:r>
            <a:r>
              <a:rPr lang="en-US" dirty="0"/>
              <a:t> </a:t>
            </a:r>
            <a:r>
              <a:rPr lang="en-US" dirty="0" err="1"/>
              <a:t>secara</a:t>
            </a:r>
            <a:r>
              <a:rPr lang="en-US" dirty="0"/>
              <a:t> </a:t>
            </a:r>
            <a:r>
              <a:rPr lang="en-US" dirty="0" err="1"/>
              <a:t>terkoordinasi</a:t>
            </a:r>
            <a:r>
              <a:rPr lang="en-US" dirty="0"/>
              <a:t> dan </a:t>
            </a:r>
            <a:r>
              <a:rPr lang="en-US" dirty="0" err="1"/>
              <a:t>berkelanjutan</a:t>
            </a:r>
            <a:r>
              <a:rPr lang="en-US" dirty="0"/>
              <a:t> </a:t>
            </a:r>
            <a:r>
              <a:rPr lang="en-US" dirty="0" err="1"/>
              <a:t>sehingga</a:t>
            </a:r>
            <a:r>
              <a:rPr lang="en-US" dirty="0"/>
              <a:t> </a:t>
            </a:r>
            <a:r>
              <a:rPr lang="en-US" dirty="0" err="1"/>
              <a:t>dapat</a:t>
            </a:r>
            <a:r>
              <a:rPr lang="en-US" dirty="0"/>
              <a:t> </a:t>
            </a:r>
            <a:r>
              <a:rPr lang="en-US" dirty="0" err="1"/>
              <a:t>dilakukan</a:t>
            </a:r>
            <a:r>
              <a:rPr lang="en-US" dirty="0"/>
              <a:t> </a:t>
            </a:r>
            <a:r>
              <a:rPr lang="en-US" dirty="0" err="1"/>
              <a:t>pengawasan</a:t>
            </a:r>
            <a:r>
              <a:rPr lang="en-US" dirty="0"/>
              <a:t> yang </a:t>
            </a:r>
            <a:r>
              <a:rPr lang="en-US" dirty="0" err="1"/>
              <a:t>konstan</a:t>
            </a:r>
            <a:r>
              <a:rPr lang="en-US" dirty="0"/>
              <a:t> dan </a:t>
            </a:r>
            <a:r>
              <a:rPr lang="en-US" dirty="0" err="1"/>
              <a:t>metode</a:t>
            </a:r>
            <a:r>
              <a:rPr lang="en-US" dirty="0"/>
              <a:t> </a:t>
            </a:r>
            <a:r>
              <a:rPr lang="en-US" dirty="0" err="1"/>
              <a:t>terapi</a:t>
            </a:r>
            <a:r>
              <a:rPr lang="en-US" dirty="0"/>
              <a:t> </a:t>
            </a:r>
            <a:r>
              <a:rPr lang="en-US" dirty="0" err="1"/>
              <a:t>titrasi</a:t>
            </a:r>
            <a:endParaRPr lang="en-US" dirty="0"/>
          </a:p>
          <a:p>
            <a:pPr marL="514350" indent="-514350" algn="just">
              <a:lnSpc>
                <a:spcPct val="150000"/>
              </a:lnSpc>
              <a:buAutoNum type="alphaLcPeriod"/>
            </a:pPr>
            <a:r>
              <a:rPr lang="en-US" dirty="0" err="1"/>
              <a:t>Pasien</a:t>
            </a:r>
            <a:r>
              <a:rPr lang="en-US" dirty="0"/>
              <a:t> </a:t>
            </a:r>
            <a:r>
              <a:rPr lang="en-US" dirty="0" err="1"/>
              <a:t>sakit</a:t>
            </a:r>
            <a:r>
              <a:rPr lang="en-US" dirty="0"/>
              <a:t> </a:t>
            </a:r>
            <a:r>
              <a:rPr lang="en-US" dirty="0" err="1"/>
              <a:t>kritis</a:t>
            </a:r>
            <a:r>
              <a:rPr lang="en-US" dirty="0"/>
              <a:t> yang </a:t>
            </a:r>
            <a:r>
              <a:rPr lang="en-US" dirty="0" err="1"/>
              <a:t>memerlukan</a:t>
            </a:r>
            <a:r>
              <a:rPr lang="en-US" dirty="0"/>
              <a:t> </a:t>
            </a:r>
            <a:r>
              <a:rPr lang="en-US" dirty="0" err="1"/>
              <a:t>pemantauan</a:t>
            </a:r>
            <a:r>
              <a:rPr lang="en-US" dirty="0"/>
              <a:t> </a:t>
            </a:r>
            <a:r>
              <a:rPr lang="en-US" dirty="0" err="1"/>
              <a:t>kontinyu</a:t>
            </a:r>
            <a:r>
              <a:rPr lang="en-US" dirty="0"/>
              <a:t> dan </a:t>
            </a:r>
            <a:r>
              <a:rPr lang="en-US" dirty="0" err="1"/>
              <a:t>tindakan</a:t>
            </a:r>
            <a:r>
              <a:rPr lang="en-US" dirty="0"/>
              <a:t> </a:t>
            </a:r>
            <a:r>
              <a:rPr lang="en-US" dirty="0" err="1"/>
              <a:t>segera</a:t>
            </a:r>
            <a:r>
              <a:rPr lang="en-US" dirty="0"/>
              <a:t> </a:t>
            </a:r>
            <a:r>
              <a:rPr lang="en-US" dirty="0" err="1"/>
              <a:t>mencegah</a:t>
            </a:r>
            <a:r>
              <a:rPr lang="en-US" dirty="0"/>
              <a:t> </a:t>
            </a:r>
            <a:r>
              <a:rPr lang="en-US" dirty="0" err="1"/>
              <a:t>timbulnya</a:t>
            </a:r>
            <a:r>
              <a:rPr lang="en-US" dirty="0"/>
              <a:t> </a:t>
            </a:r>
            <a:r>
              <a:rPr lang="en-US" dirty="0" err="1"/>
              <a:t>dekompensasi</a:t>
            </a:r>
            <a:r>
              <a:rPr lang="en-US" dirty="0"/>
              <a:t> </a:t>
            </a:r>
            <a:r>
              <a:rPr lang="en-US" dirty="0" err="1"/>
              <a:t>fisiologis</a:t>
            </a:r>
            <a:endParaRPr lang="en-US" dirty="0"/>
          </a:p>
          <a:p>
            <a:pPr marL="0" indent="0">
              <a:buNone/>
            </a:pPr>
            <a:endParaRPr lang="en-US" dirty="0"/>
          </a:p>
        </p:txBody>
      </p:sp>
    </p:spTree>
    <p:extLst>
      <p:ext uri="{BB962C8B-B14F-4D97-AF65-F5344CB8AC3E}">
        <p14:creationId xmlns:p14="http://schemas.microsoft.com/office/powerpoint/2010/main" val="1679096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C751-582D-4AC7-81A7-053E2F2CF755}"/>
              </a:ext>
            </a:extLst>
          </p:cNvPr>
          <p:cNvSpPr>
            <a:spLocks noGrp="1"/>
          </p:cNvSpPr>
          <p:nvPr>
            <p:ph type="title"/>
          </p:nvPr>
        </p:nvSpPr>
        <p:spPr>
          <a:xfrm>
            <a:off x="838200" y="365126"/>
            <a:ext cx="10515600" cy="807692"/>
          </a:xfrm>
        </p:spPr>
        <p:txBody>
          <a:bodyPr/>
          <a:lstStyle/>
          <a:p>
            <a:r>
              <a:rPr lang="en-US" dirty="0"/>
              <a:t>KRITERIA MASUK</a:t>
            </a:r>
          </a:p>
        </p:txBody>
      </p:sp>
      <p:sp>
        <p:nvSpPr>
          <p:cNvPr id="3" name="Content Placeholder 2">
            <a:extLst>
              <a:ext uri="{FF2B5EF4-FFF2-40B4-BE49-F238E27FC236}">
                <a16:creationId xmlns:a16="http://schemas.microsoft.com/office/drawing/2014/main" id="{3D649BFA-063A-46FA-ACB6-CECA1E155D79}"/>
              </a:ext>
            </a:extLst>
          </p:cNvPr>
          <p:cNvSpPr>
            <a:spLocks noGrp="1"/>
          </p:cNvSpPr>
          <p:nvPr>
            <p:ph idx="1"/>
          </p:nvPr>
        </p:nvSpPr>
        <p:spPr>
          <a:xfrm>
            <a:off x="838200" y="1431234"/>
            <a:ext cx="10515600" cy="5061639"/>
          </a:xfrm>
        </p:spPr>
        <p:txBody>
          <a:bodyPr>
            <a:normAutofit fontScale="47500" lnSpcReduction="20000"/>
          </a:bodyPr>
          <a:lstStyle/>
          <a:p>
            <a:pPr marL="514350" indent="-514350" algn="just">
              <a:lnSpc>
                <a:spcPct val="150000"/>
              </a:lnSpc>
              <a:buAutoNum type="alphaLcPeriod"/>
            </a:pPr>
            <a:r>
              <a:rPr lang="en-US" sz="5900" dirty="0" err="1"/>
              <a:t>Pasien</a:t>
            </a:r>
            <a:r>
              <a:rPr lang="en-US" sz="5900" dirty="0"/>
              <a:t> </a:t>
            </a:r>
            <a:r>
              <a:rPr lang="en-US" sz="5900" dirty="0" err="1"/>
              <a:t>prioritas</a:t>
            </a:r>
            <a:r>
              <a:rPr lang="en-US" sz="5900" dirty="0"/>
              <a:t> 1 (</a:t>
            </a:r>
            <a:r>
              <a:rPr lang="en-US" sz="5900" dirty="0" err="1"/>
              <a:t>pasien</a:t>
            </a:r>
            <a:r>
              <a:rPr lang="en-US" sz="5900" dirty="0"/>
              <a:t> </a:t>
            </a:r>
            <a:r>
              <a:rPr lang="en-US" sz="5900" dirty="0" err="1"/>
              <a:t>sakit</a:t>
            </a:r>
            <a:r>
              <a:rPr lang="en-US" sz="5900" dirty="0"/>
              <a:t> </a:t>
            </a:r>
            <a:r>
              <a:rPr lang="en-US" sz="5900" dirty="0" err="1"/>
              <a:t>kritis</a:t>
            </a:r>
            <a:r>
              <a:rPr lang="en-US" sz="5900" dirty="0"/>
              <a:t>, </a:t>
            </a:r>
            <a:r>
              <a:rPr lang="en-US" sz="5900" dirty="0" err="1"/>
              <a:t>tidak</a:t>
            </a:r>
            <a:r>
              <a:rPr lang="en-US" sz="5900" dirty="0"/>
              <a:t> </a:t>
            </a:r>
            <a:r>
              <a:rPr lang="en-US" sz="5900" dirty="0" err="1"/>
              <a:t>stabil</a:t>
            </a:r>
            <a:r>
              <a:rPr lang="en-US" sz="5900" dirty="0"/>
              <a:t> yang </a:t>
            </a:r>
            <a:r>
              <a:rPr lang="en-US" sz="5900" dirty="0" err="1"/>
              <a:t>memerlukan</a:t>
            </a:r>
            <a:r>
              <a:rPr lang="en-US" sz="5900" dirty="0"/>
              <a:t> </a:t>
            </a:r>
            <a:r>
              <a:rPr lang="en-US" sz="5900" dirty="0" err="1"/>
              <a:t>terapi</a:t>
            </a:r>
            <a:r>
              <a:rPr lang="en-US" sz="5900" dirty="0"/>
              <a:t> </a:t>
            </a:r>
            <a:r>
              <a:rPr lang="en-US" sz="5900" dirty="0" err="1"/>
              <a:t>intensif</a:t>
            </a:r>
            <a:r>
              <a:rPr lang="en-US" sz="5900" dirty="0"/>
              <a:t> dan </a:t>
            </a:r>
            <a:r>
              <a:rPr lang="en-US" sz="5900" dirty="0" err="1"/>
              <a:t>tertitrasi</a:t>
            </a:r>
            <a:r>
              <a:rPr lang="en-US" sz="5900" dirty="0"/>
              <a:t>).</a:t>
            </a:r>
          </a:p>
          <a:p>
            <a:pPr marL="514350" indent="-514350" algn="just">
              <a:lnSpc>
                <a:spcPct val="150000"/>
              </a:lnSpc>
              <a:buAutoNum type="alphaLcPeriod"/>
            </a:pPr>
            <a:r>
              <a:rPr lang="en-US" sz="5900" dirty="0" err="1"/>
              <a:t>Pasien</a:t>
            </a:r>
            <a:r>
              <a:rPr lang="en-US" sz="5900" dirty="0"/>
              <a:t> </a:t>
            </a:r>
            <a:r>
              <a:rPr lang="en-US" sz="5900" dirty="0" err="1"/>
              <a:t>prioritas</a:t>
            </a:r>
            <a:r>
              <a:rPr lang="en-US" sz="5900" dirty="0"/>
              <a:t> 2 (</a:t>
            </a:r>
            <a:r>
              <a:rPr lang="en-US" sz="5900" dirty="0" err="1"/>
              <a:t>pasien</a:t>
            </a:r>
            <a:r>
              <a:rPr lang="en-US" sz="5900" dirty="0"/>
              <a:t> yang </a:t>
            </a:r>
            <a:r>
              <a:rPr lang="en-US" sz="5900" dirty="0" err="1"/>
              <a:t>memerlukan</a:t>
            </a:r>
            <a:r>
              <a:rPr lang="en-US" sz="5900" dirty="0"/>
              <a:t> </a:t>
            </a:r>
            <a:r>
              <a:rPr lang="en-US" sz="5900" dirty="0" err="1"/>
              <a:t>pemantauan</a:t>
            </a:r>
            <a:r>
              <a:rPr lang="en-US" sz="5900" dirty="0"/>
              <a:t> </a:t>
            </a:r>
            <a:r>
              <a:rPr lang="en-US" sz="5900" dirty="0" err="1"/>
              <a:t>canggih</a:t>
            </a:r>
            <a:r>
              <a:rPr lang="en-US" sz="5900" dirty="0"/>
              <a:t>, </a:t>
            </a:r>
            <a:r>
              <a:rPr lang="en-US" sz="5900" dirty="0" err="1"/>
              <a:t>berisiko</a:t>
            </a:r>
            <a:r>
              <a:rPr lang="en-US" sz="5900" dirty="0"/>
              <a:t> </a:t>
            </a:r>
            <a:r>
              <a:rPr lang="en-US" sz="5900" dirty="0" err="1"/>
              <a:t>bila</a:t>
            </a:r>
            <a:r>
              <a:rPr lang="en-US" sz="5900" dirty="0"/>
              <a:t> </a:t>
            </a:r>
            <a:r>
              <a:rPr lang="en-US" sz="5900" dirty="0" err="1"/>
              <a:t>tidak</a:t>
            </a:r>
            <a:r>
              <a:rPr lang="en-US" sz="5900" dirty="0"/>
              <a:t> </a:t>
            </a:r>
            <a:r>
              <a:rPr lang="en-US" sz="5900" dirty="0" err="1"/>
              <a:t>mendapatkan</a:t>
            </a:r>
            <a:r>
              <a:rPr lang="en-US" sz="5900" dirty="0"/>
              <a:t> </a:t>
            </a:r>
            <a:r>
              <a:rPr lang="en-US" sz="5900" dirty="0" err="1"/>
              <a:t>terapi</a:t>
            </a:r>
            <a:r>
              <a:rPr lang="en-US" sz="5900" dirty="0"/>
              <a:t> </a:t>
            </a:r>
            <a:r>
              <a:rPr lang="en-US" sz="5900" dirty="0" err="1"/>
              <a:t>intensif</a:t>
            </a:r>
            <a:r>
              <a:rPr lang="en-US" sz="5900" dirty="0"/>
              <a:t> </a:t>
            </a:r>
            <a:r>
              <a:rPr lang="en-US" sz="5900" dirty="0" err="1"/>
              <a:t>segera</a:t>
            </a:r>
            <a:r>
              <a:rPr lang="en-US" sz="5900" dirty="0"/>
              <a:t>)</a:t>
            </a:r>
          </a:p>
          <a:p>
            <a:pPr marL="514350" indent="-514350" algn="just">
              <a:lnSpc>
                <a:spcPct val="150000"/>
              </a:lnSpc>
              <a:buAutoNum type="alphaLcPeriod"/>
            </a:pPr>
            <a:r>
              <a:rPr lang="en-US" sz="5900" dirty="0" err="1"/>
              <a:t>Pasien</a:t>
            </a:r>
            <a:r>
              <a:rPr lang="en-US" sz="5900" dirty="0"/>
              <a:t> </a:t>
            </a:r>
            <a:r>
              <a:rPr lang="en-US" sz="5900" dirty="0" err="1"/>
              <a:t>prioritas</a:t>
            </a:r>
            <a:r>
              <a:rPr lang="en-US" sz="5900" dirty="0"/>
              <a:t> 3 (</a:t>
            </a:r>
            <a:r>
              <a:rPr lang="en-US" sz="5900" dirty="0" err="1"/>
              <a:t>pasien</a:t>
            </a:r>
            <a:r>
              <a:rPr lang="en-US" sz="5900" dirty="0"/>
              <a:t> </a:t>
            </a:r>
            <a:r>
              <a:rPr lang="en-US" sz="5900" dirty="0" err="1"/>
              <a:t>sakit</a:t>
            </a:r>
            <a:r>
              <a:rPr lang="en-US" sz="5900" dirty="0"/>
              <a:t> </a:t>
            </a:r>
            <a:r>
              <a:rPr lang="en-US" sz="5900" dirty="0" err="1"/>
              <a:t>kritis</a:t>
            </a:r>
            <a:r>
              <a:rPr lang="en-US" sz="5900" dirty="0"/>
              <a:t>, </a:t>
            </a:r>
            <a:r>
              <a:rPr lang="en-US" sz="5900" dirty="0" err="1"/>
              <a:t>tidak</a:t>
            </a:r>
            <a:r>
              <a:rPr lang="en-US" sz="5900" dirty="0"/>
              <a:t> </a:t>
            </a:r>
            <a:r>
              <a:rPr lang="en-US" sz="5900" dirty="0" err="1"/>
              <a:t>stabil</a:t>
            </a:r>
            <a:r>
              <a:rPr lang="en-US" sz="5900" dirty="0"/>
              <a:t>, </a:t>
            </a:r>
            <a:r>
              <a:rPr lang="en-US" sz="5900" dirty="0" err="1"/>
              <a:t>penyakit</a:t>
            </a:r>
            <a:r>
              <a:rPr lang="en-US" sz="5900" dirty="0"/>
              <a:t> yang </a:t>
            </a:r>
            <a:r>
              <a:rPr lang="en-US" sz="5900" dirty="0" err="1"/>
              <a:t>mendasari</a:t>
            </a:r>
            <a:r>
              <a:rPr lang="en-US" sz="5900" dirty="0"/>
              <a:t>, </a:t>
            </a:r>
            <a:r>
              <a:rPr lang="en-US" sz="5900" dirty="0" err="1"/>
              <a:t>kemungkinan</a:t>
            </a:r>
            <a:r>
              <a:rPr lang="en-US" sz="5900" dirty="0"/>
              <a:t> </a:t>
            </a:r>
            <a:r>
              <a:rPr lang="en-US" sz="5900" dirty="0" err="1"/>
              <a:t>smebuh</a:t>
            </a:r>
            <a:r>
              <a:rPr lang="en-US" sz="5900" dirty="0"/>
              <a:t>/</a:t>
            </a:r>
            <a:r>
              <a:rPr lang="en-US" sz="5900" dirty="0" err="1"/>
              <a:t>manfaat</a:t>
            </a:r>
            <a:r>
              <a:rPr lang="en-US" sz="5900" dirty="0"/>
              <a:t> </a:t>
            </a:r>
            <a:r>
              <a:rPr lang="en-US" sz="5900" dirty="0" err="1"/>
              <a:t>terapi</a:t>
            </a:r>
            <a:r>
              <a:rPr lang="en-US" sz="5900" dirty="0"/>
              <a:t> di ICU </a:t>
            </a:r>
            <a:r>
              <a:rPr lang="en-US" sz="5900" dirty="0" err="1"/>
              <a:t>sangat</a:t>
            </a:r>
            <a:r>
              <a:rPr lang="en-US" sz="5900" dirty="0"/>
              <a:t> </a:t>
            </a:r>
            <a:r>
              <a:rPr lang="en-US" sz="5900" dirty="0" err="1"/>
              <a:t>kecil</a:t>
            </a:r>
            <a:r>
              <a:rPr lang="en-US" sz="5900" dirty="0"/>
              <a:t>) (no RJP, no </a:t>
            </a:r>
            <a:r>
              <a:rPr lang="en-US" sz="5900" dirty="0" err="1"/>
              <a:t>intubasi</a:t>
            </a:r>
            <a:r>
              <a:rPr lang="en-US" sz="5900" dirty="0"/>
              <a:t>)</a:t>
            </a:r>
          </a:p>
          <a:p>
            <a:pPr marL="514350" indent="-514350" algn="just">
              <a:lnSpc>
                <a:spcPct val="150000"/>
              </a:lnSpc>
              <a:buAutoNum type="alphaLcPeriod"/>
            </a:pPr>
            <a:r>
              <a:rPr lang="en-US" sz="5900" dirty="0" err="1"/>
              <a:t>Pengecualian</a:t>
            </a:r>
            <a:endParaRPr lang="en-US" sz="5900" dirty="0"/>
          </a:p>
          <a:p>
            <a:pPr marL="0" indent="0">
              <a:buNone/>
            </a:pPr>
            <a:endParaRPr lang="en-US" dirty="0"/>
          </a:p>
        </p:txBody>
      </p:sp>
    </p:spTree>
    <p:extLst>
      <p:ext uri="{BB962C8B-B14F-4D97-AF65-F5344CB8AC3E}">
        <p14:creationId xmlns:p14="http://schemas.microsoft.com/office/powerpoint/2010/main" val="1148114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D51-E684-4423-960B-DAD9E2689FF8}"/>
              </a:ext>
            </a:extLst>
          </p:cNvPr>
          <p:cNvSpPr>
            <a:spLocks noGrp="1"/>
          </p:cNvSpPr>
          <p:nvPr>
            <p:ph type="title"/>
          </p:nvPr>
        </p:nvSpPr>
        <p:spPr/>
        <p:txBody>
          <a:bodyPr/>
          <a:lstStyle/>
          <a:p>
            <a:r>
              <a:rPr lang="en-US" dirty="0" err="1"/>
              <a:t>Peran</a:t>
            </a:r>
            <a:r>
              <a:rPr lang="en-US" dirty="0"/>
              <a:t> </a:t>
            </a:r>
            <a:r>
              <a:rPr lang="en-US" dirty="0" err="1"/>
              <a:t>koordinasi</a:t>
            </a:r>
            <a:r>
              <a:rPr lang="en-US" dirty="0"/>
              <a:t> dan </a:t>
            </a:r>
            <a:r>
              <a:rPr lang="en-US" dirty="0" err="1"/>
              <a:t>Integrasi</a:t>
            </a:r>
            <a:r>
              <a:rPr lang="en-US" dirty="0"/>
              <a:t> Tim</a:t>
            </a:r>
          </a:p>
        </p:txBody>
      </p:sp>
      <p:sp>
        <p:nvSpPr>
          <p:cNvPr id="3" name="Content Placeholder 2">
            <a:extLst>
              <a:ext uri="{FF2B5EF4-FFF2-40B4-BE49-F238E27FC236}">
                <a16:creationId xmlns:a16="http://schemas.microsoft.com/office/drawing/2014/main" id="{D3B20E20-4178-459F-BEEB-F9912F08CA9E}"/>
              </a:ext>
            </a:extLst>
          </p:cNvPr>
          <p:cNvSpPr>
            <a:spLocks noGrp="1"/>
          </p:cNvSpPr>
          <p:nvPr>
            <p:ph idx="1"/>
          </p:nvPr>
        </p:nvSpPr>
        <p:spPr>
          <a:xfrm>
            <a:off x="838200" y="1825625"/>
            <a:ext cx="10515600" cy="4667250"/>
          </a:xfrm>
        </p:spPr>
        <p:txBody>
          <a:bodyPr>
            <a:normAutofit fontScale="92500" lnSpcReduction="20000"/>
          </a:bodyPr>
          <a:lstStyle/>
          <a:p>
            <a:pPr marL="514350" indent="-514350" algn="just">
              <a:lnSpc>
                <a:spcPct val="150000"/>
              </a:lnSpc>
              <a:buAutoNum type="alphaLcPeriod"/>
            </a:pPr>
            <a:r>
              <a:rPr lang="en-US" dirty="0" err="1"/>
              <a:t>Sebelum</a:t>
            </a:r>
            <a:r>
              <a:rPr lang="en-US" dirty="0"/>
              <a:t> </a:t>
            </a:r>
            <a:r>
              <a:rPr lang="en-US" dirty="0" err="1"/>
              <a:t>masuk</a:t>
            </a:r>
            <a:r>
              <a:rPr lang="en-US" dirty="0"/>
              <a:t> ICU, DPJP (</a:t>
            </a:r>
            <a:r>
              <a:rPr lang="en-US" dirty="0" err="1"/>
              <a:t>dokter</a:t>
            </a:r>
            <a:r>
              <a:rPr lang="en-US" dirty="0"/>
              <a:t> </a:t>
            </a:r>
            <a:r>
              <a:rPr lang="en-US" dirty="0" err="1"/>
              <a:t>penanggung</a:t>
            </a:r>
            <a:r>
              <a:rPr lang="en-US" dirty="0"/>
              <a:t> </a:t>
            </a:r>
            <a:r>
              <a:rPr lang="en-US" dirty="0" err="1"/>
              <a:t>jawab</a:t>
            </a:r>
            <a:r>
              <a:rPr lang="en-US" dirty="0"/>
              <a:t> </a:t>
            </a:r>
            <a:r>
              <a:rPr lang="en-US" dirty="0" err="1"/>
              <a:t>pasien</a:t>
            </a:r>
            <a:r>
              <a:rPr lang="en-US" dirty="0"/>
              <a:t>) </a:t>
            </a:r>
            <a:r>
              <a:rPr lang="en-US" dirty="0" err="1"/>
              <a:t>melakukan</a:t>
            </a:r>
            <a:r>
              <a:rPr lang="en-US" dirty="0"/>
              <a:t> </a:t>
            </a:r>
            <a:r>
              <a:rPr lang="en-US" dirty="0" err="1"/>
              <a:t>evaluasi</a:t>
            </a:r>
            <a:r>
              <a:rPr lang="en-US" dirty="0"/>
              <a:t> </a:t>
            </a:r>
            <a:r>
              <a:rPr lang="en-US" dirty="0" err="1"/>
              <a:t>pasien</a:t>
            </a:r>
            <a:r>
              <a:rPr lang="en-US" dirty="0"/>
              <a:t> </a:t>
            </a:r>
            <a:r>
              <a:rPr lang="en-US" dirty="0" err="1"/>
              <a:t>sesuai</a:t>
            </a:r>
            <a:r>
              <a:rPr lang="en-US" dirty="0"/>
              <a:t> </a:t>
            </a:r>
            <a:r>
              <a:rPr lang="en-US" dirty="0" err="1"/>
              <a:t>bidangnya</a:t>
            </a:r>
            <a:r>
              <a:rPr lang="en-US" dirty="0"/>
              <a:t> dan </a:t>
            </a:r>
            <a:r>
              <a:rPr lang="en-US" dirty="0" err="1"/>
              <a:t>memberi</a:t>
            </a:r>
            <a:r>
              <a:rPr lang="en-US" dirty="0"/>
              <a:t> </a:t>
            </a:r>
            <a:r>
              <a:rPr lang="en-US" dirty="0" err="1"/>
              <a:t>pandangan</a:t>
            </a:r>
            <a:r>
              <a:rPr lang="en-US" dirty="0"/>
              <a:t> </a:t>
            </a:r>
            <a:r>
              <a:rPr lang="en-US" dirty="0" err="1"/>
              <a:t>atau</a:t>
            </a:r>
            <a:r>
              <a:rPr lang="en-US" dirty="0"/>
              <a:t> </a:t>
            </a:r>
            <a:r>
              <a:rPr lang="en-US" dirty="0" err="1"/>
              <a:t>usulan</a:t>
            </a:r>
            <a:r>
              <a:rPr lang="en-US" dirty="0"/>
              <a:t> </a:t>
            </a:r>
            <a:r>
              <a:rPr lang="en-US" dirty="0" err="1"/>
              <a:t>terapi</a:t>
            </a:r>
            <a:r>
              <a:rPr lang="en-US" dirty="0"/>
              <a:t>.</a:t>
            </a:r>
          </a:p>
          <a:p>
            <a:pPr marL="514350" indent="-514350" algn="just">
              <a:lnSpc>
                <a:spcPct val="150000"/>
              </a:lnSpc>
              <a:buAutoNum type="alphaLcPeriod"/>
            </a:pPr>
            <a:r>
              <a:rPr lang="en-US" dirty="0" err="1"/>
              <a:t>Kepala</a:t>
            </a:r>
            <a:r>
              <a:rPr lang="en-US" dirty="0"/>
              <a:t> ICU </a:t>
            </a:r>
            <a:r>
              <a:rPr lang="en-US" dirty="0" err="1"/>
              <a:t>melakukan</a:t>
            </a:r>
            <a:r>
              <a:rPr lang="en-US" dirty="0"/>
              <a:t> </a:t>
            </a:r>
            <a:r>
              <a:rPr lang="en-US" dirty="0" err="1"/>
              <a:t>evaluasi</a:t>
            </a:r>
            <a:r>
              <a:rPr lang="en-US" dirty="0"/>
              <a:t> </a:t>
            </a:r>
            <a:r>
              <a:rPr lang="en-US" dirty="0" err="1"/>
              <a:t>menyeluruh</a:t>
            </a:r>
            <a:r>
              <a:rPr lang="en-US" dirty="0"/>
              <a:t>, </a:t>
            </a:r>
            <a:r>
              <a:rPr lang="en-US" dirty="0" err="1"/>
              <a:t>mengambil</a:t>
            </a:r>
            <a:r>
              <a:rPr lang="en-US" dirty="0"/>
              <a:t> </a:t>
            </a:r>
            <a:r>
              <a:rPr lang="en-US" dirty="0" err="1"/>
              <a:t>kesimpulan</a:t>
            </a:r>
            <a:r>
              <a:rPr lang="en-US" dirty="0"/>
              <a:t>, </a:t>
            </a:r>
            <a:r>
              <a:rPr lang="en-US" dirty="0" err="1"/>
              <a:t>memberi</a:t>
            </a:r>
            <a:r>
              <a:rPr lang="en-US" dirty="0"/>
              <a:t> </a:t>
            </a:r>
            <a:r>
              <a:rPr lang="en-US" dirty="0" err="1"/>
              <a:t>instruksi</a:t>
            </a:r>
            <a:r>
              <a:rPr lang="en-US" dirty="0"/>
              <a:t> </a:t>
            </a:r>
            <a:r>
              <a:rPr lang="en-US" dirty="0" err="1"/>
              <a:t>terapi</a:t>
            </a:r>
            <a:r>
              <a:rPr lang="en-US" dirty="0"/>
              <a:t> dan </a:t>
            </a:r>
            <a:r>
              <a:rPr lang="en-US" dirty="0" err="1"/>
              <a:t>tindakan</a:t>
            </a:r>
            <a:r>
              <a:rPr lang="en-US" dirty="0"/>
              <a:t> </a:t>
            </a:r>
            <a:r>
              <a:rPr lang="en-US" dirty="0" err="1"/>
              <a:t>secara</a:t>
            </a:r>
            <a:r>
              <a:rPr lang="en-US" dirty="0"/>
              <a:t> </a:t>
            </a:r>
            <a:r>
              <a:rPr lang="en-US" dirty="0" err="1"/>
              <a:t>tertulis</a:t>
            </a:r>
            <a:r>
              <a:rPr lang="en-US" dirty="0"/>
              <a:t> </a:t>
            </a:r>
            <a:r>
              <a:rPr lang="en-US" dirty="0" err="1"/>
              <a:t>dengan</a:t>
            </a:r>
            <a:r>
              <a:rPr lang="en-US" dirty="0"/>
              <a:t> </a:t>
            </a:r>
            <a:r>
              <a:rPr lang="en-US" dirty="0" err="1"/>
              <a:t>mempertimbangkan</a:t>
            </a:r>
            <a:r>
              <a:rPr lang="en-US" dirty="0"/>
              <a:t> </a:t>
            </a:r>
            <a:r>
              <a:rPr lang="en-US" dirty="0" err="1"/>
              <a:t>usulan</a:t>
            </a:r>
            <a:r>
              <a:rPr lang="en-US" dirty="0"/>
              <a:t> </a:t>
            </a:r>
            <a:r>
              <a:rPr lang="en-US" dirty="0" err="1"/>
              <a:t>anggota</a:t>
            </a:r>
            <a:r>
              <a:rPr lang="en-US" dirty="0"/>
              <a:t> </a:t>
            </a:r>
            <a:r>
              <a:rPr lang="en-US" dirty="0" err="1"/>
              <a:t>tim</a:t>
            </a:r>
            <a:r>
              <a:rPr lang="en-US" dirty="0"/>
              <a:t> </a:t>
            </a:r>
            <a:r>
              <a:rPr lang="en-US" dirty="0" err="1"/>
              <a:t>lainnya</a:t>
            </a:r>
            <a:r>
              <a:rPr lang="en-US" dirty="0"/>
              <a:t>.</a:t>
            </a:r>
          </a:p>
          <a:p>
            <a:pPr marL="514350" indent="-514350" algn="just">
              <a:lnSpc>
                <a:spcPct val="150000"/>
              </a:lnSpc>
              <a:buAutoNum type="alphaLcPeriod"/>
            </a:pPr>
            <a:r>
              <a:rPr lang="en-US" dirty="0" err="1"/>
              <a:t>Kepala</a:t>
            </a:r>
            <a:r>
              <a:rPr lang="en-US" dirty="0"/>
              <a:t> ICU </a:t>
            </a:r>
            <a:r>
              <a:rPr lang="en-US" dirty="0" err="1"/>
              <a:t>berkonsultasi</a:t>
            </a:r>
            <a:r>
              <a:rPr lang="en-US" dirty="0"/>
              <a:t> pada </a:t>
            </a:r>
            <a:r>
              <a:rPr lang="en-US" dirty="0" err="1"/>
              <a:t>konsultan</a:t>
            </a:r>
            <a:r>
              <a:rPr lang="en-US" dirty="0"/>
              <a:t> lain </a:t>
            </a:r>
            <a:r>
              <a:rPr lang="en-US" dirty="0" err="1"/>
              <a:t>dengan</a:t>
            </a:r>
            <a:r>
              <a:rPr lang="en-US" dirty="0"/>
              <a:t> </a:t>
            </a:r>
            <a:r>
              <a:rPr lang="en-US" dirty="0" err="1"/>
              <a:t>mempertimbangkan</a:t>
            </a:r>
            <a:r>
              <a:rPr lang="en-US" dirty="0"/>
              <a:t> </a:t>
            </a:r>
            <a:r>
              <a:rPr lang="en-US" dirty="0" err="1"/>
              <a:t>usulan-usulan</a:t>
            </a:r>
            <a:r>
              <a:rPr lang="en-US" dirty="0"/>
              <a:t> </a:t>
            </a:r>
            <a:r>
              <a:rPr lang="en-US" dirty="0" err="1"/>
              <a:t>anggota</a:t>
            </a:r>
            <a:r>
              <a:rPr lang="en-US" dirty="0"/>
              <a:t> </a:t>
            </a:r>
            <a:r>
              <a:rPr lang="en-US" dirty="0" err="1"/>
              <a:t>tim.</a:t>
            </a:r>
            <a:endParaRPr lang="en-US" dirty="0"/>
          </a:p>
        </p:txBody>
      </p:sp>
    </p:spTree>
    <p:extLst>
      <p:ext uri="{BB962C8B-B14F-4D97-AF65-F5344CB8AC3E}">
        <p14:creationId xmlns:p14="http://schemas.microsoft.com/office/powerpoint/2010/main" val="525944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C9F9A30-D300-4663-9339-C0DBD21DDF66}"/>
              </a:ext>
            </a:extLst>
          </p:cNvPr>
          <p:cNvSpPr/>
          <p:nvPr/>
        </p:nvSpPr>
        <p:spPr>
          <a:xfrm>
            <a:off x="0" y="0"/>
            <a:ext cx="12192000" cy="6858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2" descr="Sepsis management guidelines (SSC) 2018/2019">
            <a:extLst>
              <a:ext uri="{FF2B5EF4-FFF2-40B4-BE49-F238E27FC236}">
                <a16:creationId xmlns:a16="http://schemas.microsoft.com/office/drawing/2014/main" id="{30B2E6AD-3A6A-4D37-8815-3E2407982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08" y="540016"/>
            <a:ext cx="8475786" cy="56908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6A72788-4963-4A67-A4A8-0F20406E2C35}"/>
              </a:ext>
            </a:extLst>
          </p:cNvPr>
          <p:cNvSpPr/>
          <p:nvPr/>
        </p:nvSpPr>
        <p:spPr>
          <a:xfrm>
            <a:off x="181706" y="1248508"/>
            <a:ext cx="4566139" cy="432581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DE4417-B9EA-4A26-84B8-B79DC357CC40}"/>
              </a:ext>
            </a:extLst>
          </p:cNvPr>
          <p:cNvPicPr>
            <a:picLocks noChangeAspect="1"/>
          </p:cNvPicPr>
          <p:nvPr/>
        </p:nvPicPr>
        <p:blipFill>
          <a:blip r:embed="rId3"/>
          <a:stretch>
            <a:fillRect/>
          </a:stretch>
        </p:blipFill>
        <p:spPr>
          <a:xfrm>
            <a:off x="407375" y="1624944"/>
            <a:ext cx="4114800" cy="2866292"/>
          </a:xfrm>
          <a:prstGeom prst="rect">
            <a:avLst/>
          </a:prstGeom>
        </p:spPr>
      </p:pic>
    </p:spTree>
    <p:extLst>
      <p:ext uri="{BB962C8B-B14F-4D97-AF65-F5344CB8AC3E}">
        <p14:creationId xmlns:p14="http://schemas.microsoft.com/office/powerpoint/2010/main" val="411949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9698"/>
                                        </p:tgtEl>
                                        <p:attrNameLst>
                                          <p:attrName>stroke.color</p:attrName>
                                        </p:attrNameLst>
                                      </p:cBhvr>
                                      <p:to>
                                        <a:schemeClr val="accent2"/>
                                      </p:to>
                                    </p:animClr>
                                    <p:set>
                                      <p:cBhvr>
                                        <p:cTn id="7" dur="2000" fill="hold"/>
                                        <p:tgtEl>
                                          <p:spTgt spid="29698"/>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3"/>
                                        </p:tgtEl>
                                        <p:attrNameLst>
                                          <p:attrName>stroke.color</p:attrName>
                                        </p:attrNameLst>
                                      </p:cBhvr>
                                      <p:to>
                                        <a:schemeClr val="accent2"/>
                                      </p:to>
                                    </p:animClr>
                                    <p:set>
                                      <p:cBhvr>
                                        <p:cTn id="12" dur="2000" fill="hold"/>
                                        <p:tgtEl>
                                          <p:spTgt spid="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4C66895-DBF8-46D9-89A9-873B36FC7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4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050"/>
                                        </p:tgtEl>
                                        <p:attrNameLst>
                                          <p:attrName>style.opacity</p:attrName>
                                        </p:attrNameLst>
                                      </p:cBhvr>
                                      <p:to>
                                        <p:strVal val="0.5"/>
                                      </p:to>
                                    </p:set>
                                    <p:animEffect filter="image" prLst="opacity: 0.5">
                                      <p:cBhvr rctx="IE">
                                        <p:cTn id="7" dur="indefinite"/>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B898F4-AF65-4C42-9895-9106B8BB6CFE}"/>
              </a:ext>
            </a:extLst>
          </p:cNvPr>
          <p:cNvSpPr/>
          <p:nvPr/>
        </p:nvSpPr>
        <p:spPr>
          <a:xfrm>
            <a:off x="2637692" y="3151188"/>
            <a:ext cx="1354016" cy="5627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7CEA9D-34FF-46D8-AAC2-D3C0EB64F5CC}"/>
              </a:ext>
            </a:extLst>
          </p:cNvPr>
          <p:cNvSpPr/>
          <p:nvPr/>
        </p:nvSpPr>
        <p:spPr>
          <a:xfrm>
            <a:off x="4220308" y="2655277"/>
            <a:ext cx="2602523" cy="5627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6609DB-0D3B-42AA-A17B-EAB4E1348B23}"/>
              </a:ext>
            </a:extLst>
          </p:cNvPr>
          <p:cNvSpPr>
            <a:spLocks noGrp="1"/>
          </p:cNvSpPr>
          <p:nvPr>
            <p:ph type="title"/>
          </p:nvPr>
        </p:nvSpPr>
        <p:spPr>
          <a:solidFill>
            <a:schemeClr val="accent1">
              <a:lumMod val="50000"/>
            </a:schemeClr>
          </a:solidFill>
          <a:effectLst>
            <a:outerShdw blurRad="50800" dist="38100" dir="18900000" algn="bl" rotWithShape="0">
              <a:prstClr val="black">
                <a:alpha val="40000"/>
              </a:prstClr>
            </a:outerShdw>
          </a:effectLst>
        </p:spPr>
        <p:txBody>
          <a:bodyPr/>
          <a:lstStyle/>
          <a:p>
            <a:pPr algn="ctr"/>
            <a:r>
              <a:rPr lang="en-US" b="1" dirty="0">
                <a:solidFill>
                  <a:schemeClr val="bg1"/>
                </a:solidFill>
              </a:rPr>
              <a:t>SEPSIS</a:t>
            </a:r>
          </a:p>
        </p:txBody>
      </p:sp>
      <p:sp>
        <p:nvSpPr>
          <p:cNvPr id="3" name="Content Placeholder 2">
            <a:extLst>
              <a:ext uri="{FF2B5EF4-FFF2-40B4-BE49-F238E27FC236}">
                <a16:creationId xmlns:a16="http://schemas.microsoft.com/office/drawing/2014/main" id="{0904F338-5AA4-4D06-92AF-34DE1FBE62AE}"/>
              </a:ext>
            </a:extLst>
          </p:cNvPr>
          <p:cNvSpPr>
            <a:spLocks noGrp="1"/>
          </p:cNvSpPr>
          <p:nvPr>
            <p:ph idx="1"/>
          </p:nvPr>
        </p:nvSpPr>
        <p:spPr>
          <a:noFill/>
        </p:spPr>
        <p:txBody>
          <a:bodyPr/>
          <a:lstStyle/>
          <a:p>
            <a:r>
              <a:rPr lang="en-US" b="1" dirty="0"/>
              <a:t>Definition (3</a:t>
            </a:r>
            <a:r>
              <a:rPr lang="en-US" b="1" baseline="30000" dirty="0"/>
              <a:t>rd</a:t>
            </a:r>
            <a:r>
              <a:rPr lang="en-US" b="1" dirty="0"/>
              <a:t> International Consensus Definitions for Sepsis and Septic Shock)</a:t>
            </a:r>
          </a:p>
          <a:p>
            <a:pPr marL="0" indent="0">
              <a:buNone/>
            </a:pPr>
            <a:r>
              <a:rPr lang="en-US" dirty="0"/>
              <a:t>	“life threatening </a:t>
            </a:r>
            <a:r>
              <a:rPr lang="en-US" u="sng" dirty="0"/>
              <a:t>organ disfunction </a:t>
            </a:r>
            <a:r>
              <a:rPr lang="en-US" dirty="0"/>
              <a:t>caused by a dysregulated host response </a:t>
            </a:r>
            <a:r>
              <a:rPr lang="en-US" u="sng" dirty="0"/>
              <a:t>to infection”</a:t>
            </a:r>
          </a:p>
          <a:p>
            <a:pPr marL="0" indent="0">
              <a:buNone/>
            </a:pPr>
            <a:endParaRPr lang="en-US" u="sng" dirty="0"/>
          </a:p>
          <a:p>
            <a:pPr>
              <a:buFont typeface="Wingdings" panose="05000000000000000000" pitchFamily="2" charset="2"/>
              <a:buChar char="ü"/>
            </a:pPr>
            <a:r>
              <a:rPr lang="en-US" u="sng" dirty="0"/>
              <a:t>Organ Dysfunction</a:t>
            </a:r>
            <a:r>
              <a:rPr lang="en-US" dirty="0"/>
              <a:t>: ≥ 2 point in </a:t>
            </a:r>
            <a:r>
              <a:rPr lang="en-US" b="1" dirty="0"/>
              <a:t>SOFA score </a:t>
            </a:r>
            <a:r>
              <a:rPr lang="en-US" dirty="0"/>
              <a:t>(Sequential Organ Failure Assessment).</a:t>
            </a:r>
          </a:p>
          <a:p>
            <a:pPr>
              <a:buFont typeface="Wingdings" panose="05000000000000000000" pitchFamily="2" charset="2"/>
              <a:buChar char="ü"/>
            </a:pPr>
            <a:r>
              <a:rPr lang="en-US" u="sng" dirty="0"/>
              <a:t>Infection:</a:t>
            </a:r>
            <a:r>
              <a:rPr lang="en-US" dirty="0"/>
              <a:t> Invasion of organism in normal </a:t>
            </a:r>
            <a:r>
              <a:rPr lang="en-US" dirty="0" err="1"/>
              <a:t>steril</a:t>
            </a:r>
            <a:r>
              <a:rPr lang="en-US" dirty="0"/>
              <a:t> </a:t>
            </a:r>
            <a:r>
              <a:rPr lang="en-US" dirty="0" err="1"/>
              <a:t>tissue</a:t>
            </a:r>
            <a:r>
              <a:rPr lang="en-US" dirty="0" err="1">
                <a:sym typeface="Wingdings" panose="05000000000000000000" pitchFamily="2" charset="2"/>
              </a:rPr>
              <a:t>infectious</a:t>
            </a:r>
            <a:r>
              <a:rPr lang="en-US" dirty="0">
                <a:sym typeface="Wingdings" panose="05000000000000000000" pitchFamily="2" charset="2"/>
              </a:rPr>
              <a:t> pathology.</a:t>
            </a:r>
            <a:endParaRPr lang="en-US" u="sng" dirty="0"/>
          </a:p>
        </p:txBody>
      </p:sp>
    </p:spTree>
    <p:extLst>
      <p:ext uri="{BB962C8B-B14F-4D97-AF65-F5344CB8AC3E}">
        <p14:creationId xmlns:p14="http://schemas.microsoft.com/office/powerpoint/2010/main" val="378756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0E9498B9-6EFA-444F-8216-EC7C75C70437}"/>
              </a:ext>
            </a:extLst>
          </p:cNvPr>
          <p:cNvSpPr/>
          <p:nvPr/>
        </p:nvSpPr>
        <p:spPr>
          <a:xfrm>
            <a:off x="0" y="0"/>
            <a:ext cx="12192000" cy="6858000"/>
          </a:xfrm>
          <a:prstGeom prst="roundRect">
            <a:avLst/>
          </a:prstGeom>
          <a:solidFill>
            <a:srgbClr val="00206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6D019-A876-424F-A31F-084656A7A6D5}"/>
              </a:ext>
            </a:extLst>
          </p:cNvPr>
          <p:cNvSpPr>
            <a:spLocks noGrp="1"/>
          </p:cNvSpPr>
          <p:nvPr>
            <p:ph type="title"/>
          </p:nvPr>
        </p:nvSpPr>
        <p:spPr>
          <a:xfrm>
            <a:off x="838200" y="111546"/>
            <a:ext cx="10515600" cy="729384"/>
          </a:xfrm>
          <a:solidFill>
            <a:schemeClr val="accent2">
              <a:lumMod val="75000"/>
            </a:schemeClr>
          </a:solidFill>
        </p:spPr>
        <p:txBody>
          <a:bodyPr/>
          <a:lstStyle/>
          <a:p>
            <a:pPr algn="ctr"/>
            <a:r>
              <a:rPr lang="en-US" b="1" dirty="0">
                <a:solidFill>
                  <a:schemeClr val="bg1"/>
                </a:solidFill>
                <a:latin typeface="Arial Rounded MT Bold" panose="020F0704030504030204" pitchFamily="34" charset="0"/>
              </a:rPr>
              <a:t>MILESTONE</a:t>
            </a:r>
          </a:p>
        </p:txBody>
      </p:sp>
      <p:cxnSp>
        <p:nvCxnSpPr>
          <p:cNvPr id="4" name="Connector: Elbow 3">
            <a:extLst>
              <a:ext uri="{FF2B5EF4-FFF2-40B4-BE49-F238E27FC236}">
                <a16:creationId xmlns:a16="http://schemas.microsoft.com/office/drawing/2014/main" id="{339A71D5-ED07-42B1-BF68-AF61626E6F15}"/>
              </a:ext>
            </a:extLst>
          </p:cNvPr>
          <p:cNvCxnSpPr>
            <a:cxnSpLocks/>
          </p:cNvCxnSpPr>
          <p:nvPr/>
        </p:nvCxnSpPr>
        <p:spPr>
          <a:xfrm flipV="1">
            <a:off x="1343891" y="5133107"/>
            <a:ext cx="3034145" cy="928256"/>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DACCBF5B-587A-49D9-BA87-9EEC682AC423}"/>
              </a:ext>
            </a:extLst>
          </p:cNvPr>
          <p:cNvCxnSpPr>
            <a:cxnSpLocks/>
          </p:cNvCxnSpPr>
          <p:nvPr/>
        </p:nvCxnSpPr>
        <p:spPr>
          <a:xfrm flipV="1">
            <a:off x="2867891" y="4204851"/>
            <a:ext cx="3034145" cy="928256"/>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76E4CC4B-F715-4632-8421-14E715C41174}"/>
              </a:ext>
            </a:extLst>
          </p:cNvPr>
          <p:cNvCxnSpPr>
            <a:cxnSpLocks/>
          </p:cNvCxnSpPr>
          <p:nvPr/>
        </p:nvCxnSpPr>
        <p:spPr>
          <a:xfrm flipV="1">
            <a:off x="4426526" y="3276595"/>
            <a:ext cx="3034145" cy="92825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3A9DA1A-FACA-4ED1-B59F-B233F230E5AE}"/>
              </a:ext>
            </a:extLst>
          </p:cNvPr>
          <p:cNvSpPr/>
          <p:nvPr/>
        </p:nvSpPr>
        <p:spPr>
          <a:xfrm>
            <a:off x="1669472" y="5486398"/>
            <a:ext cx="1191491" cy="464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2004</a:t>
            </a:r>
          </a:p>
        </p:txBody>
      </p:sp>
      <p:sp>
        <p:nvSpPr>
          <p:cNvPr id="9" name="Rectangle 8">
            <a:extLst>
              <a:ext uri="{FF2B5EF4-FFF2-40B4-BE49-F238E27FC236}">
                <a16:creationId xmlns:a16="http://schemas.microsoft.com/office/drawing/2014/main" id="{CE95B54F-805B-4FFB-9DDE-B80DE36FC8CE}"/>
              </a:ext>
            </a:extLst>
          </p:cNvPr>
          <p:cNvSpPr/>
          <p:nvPr/>
        </p:nvSpPr>
        <p:spPr>
          <a:xfrm>
            <a:off x="3186545" y="4628283"/>
            <a:ext cx="1191491" cy="464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2012</a:t>
            </a:r>
          </a:p>
        </p:txBody>
      </p:sp>
      <p:sp>
        <p:nvSpPr>
          <p:cNvPr id="10" name="Rectangle 9">
            <a:extLst>
              <a:ext uri="{FF2B5EF4-FFF2-40B4-BE49-F238E27FC236}">
                <a16:creationId xmlns:a16="http://schemas.microsoft.com/office/drawing/2014/main" id="{D4866285-C4ED-486D-852E-ABA5A87ECE9F}"/>
              </a:ext>
            </a:extLst>
          </p:cNvPr>
          <p:cNvSpPr/>
          <p:nvPr/>
        </p:nvSpPr>
        <p:spPr>
          <a:xfrm>
            <a:off x="4710545" y="3659330"/>
            <a:ext cx="1191491" cy="464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2014</a:t>
            </a:r>
          </a:p>
        </p:txBody>
      </p:sp>
      <p:sp>
        <p:nvSpPr>
          <p:cNvPr id="11" name="Rectangle 10">
            <a:extLst>
              <a:ext uri="{FF2B5EF4-FFF2-40B4-BE49-F238E27FC236}">
                <a16:creationId xmlns:a16="http://schemas.microsoft.com/office/drawing/2014/main" id="{6878C1F6-F579-4D6E-B462-CB59BBCA04E5}"/>
              </a:ext>
            </a:extLst>
          </p:cNvPr>
          <p:cNvSpPr/>
          <p:nvPr/>
        </p:nvSpPr>
        <p:spPr>
          <a:xfrm>
            <a:off x="6096000" y="2812467"/>
            <a:ext cx="1191491" cy="464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2016</a:t>
            </a:r>
          </a:p>
        </p:txBody>
      </p:sp>
      <p:cxnSp>
        <p:nvCxnSpPr>
          <p:cNvPr id="12" name="Connector: Elbow 11">
            <a:extLst>
              <a:ext uri="{FF2B5EF4-FFF2-40B4-BE49-F238E27FC236}">
                <a16:creationId xmlns:a16="http://schemas.microsoft.com/office/drawing/2014/main" id="{E6AF1BE7-25E5-472C-BE0F-F8682A54023A}"/>
              </a:ext>
            </a:extLst>
          </p:cNvPr>
          <p:cNvCxnSpPr>
            <a:cxnSpLocks/>
          </p:cNvCxnSpPr>
          <p:nvPr/>
        </p:nvCxnSpPr>
        <p:spPr>
          <a:xfrm flipV="1">
            <a:off x="5943598" y="2348339"/>
            <a:ext cx="3034145" cy="928256"/>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0812D70-88E9-49E5-8035-5BA269EA1212}"/>
              </a:ext>
            </a:extLst>
          </p:cNvPr>
          <p:cNvSpPr/>
          <p:nvPr/>
        </p:nvSpPr>
        <p:spPr>
          <a:xfrm>
            <a:off x="7647709" y="1866887"/>
            <a:ext cx="1191491" cy="464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2018</a:t>
            </a:r>
          </a:p>
        </p:txBody>
      </p:sp>
      <p:sp>
        <p:nvSpPr>
          <p:cNvPr id="14" name="Rectangle 13">
            <a:extLst>
              <a:ext uri="{FF2B5EF4-FFF2-40B4-BE49-F238E27FC236}">
                <a16:creationId xmlns:a16="http://schemas.microsoft.com/office/drawing/2014/main" id="{D8ED595A-10E7-442C-9B41-860FBF93704A}"/>
              </a:ext>
            </a:extLst>
          </p:cNvPr>
          <p:cNvSpPr/>
          <p:nvPr/>
        </p:nvSpPr>
        <p:spPr>
          <a:xfrm>
            <a:off x="110836" y="5524498"/>
            <a:ext cx="1233055" cy="38792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Year</a:t>
            </a:r>
          </a:p>
        </p:txBody>
      </p:sp>
      <p:sp>
        <p:nvSpPr>
          <p:cNvPr id="15" name="Oval 14">
            <a:extLst>
              <a:ext uri="{FF2B5EF4-FFF2-40B4-BE49-F238E27FC236}">
                <a16:creationId xmlns:a16="http://schemas.microsoft.com/office/drawing/2014/main" id="{EAC3DC39-94A5-47E8-8C41-AAE0E736258B}"/>
              </a:ext>
            </a:extLst>
          </p:cNvPr>
          <p:cNvSpPr/>
          <p:nvPr/>
        </p:nvSpPr>
        <p:spPr>
          <a:xfrm>
            <a:off x="335973" y="891100"/>
            <a:ext cx="5063836" cy="101831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Surviving Sepsis Campaign</a:t>
            </a:r>
          </a:p>
        </p:txBody>
      </p:sp>
      <p:sp>
        <p:nvSpPr>
          <p:cNvPr id="16" name="Rectangle 15">
            <a:extLst>
              <a:ext uri="{FF2B5EF4-FFF2-40B4-BE49-F238E27FC236}">
                <a16:creationId xmlns:a16="http://schemas.microsoft.com/office/drawing/2014/main" id="{6E65C4E2-3ADD-4EB6-ABE3-557D4E8CCC6D}"/>
              </a:ext>
            </a:extLst>
          </p:cNvPr>
          <p:cNvSpPr/>
          <p:nvPr/>
        </p:nvSpPr>
        <p:spPr>
          <a:xfrm>
            <a:off x="474520" y="1909413"/>
            <a:ext cx="3931228" cy="2308324"/>
          </a:xfrm>
          <a:prstGeom prst="rect">
            <a:avLst/>
          </a:prstGeom>
        </p:spPr>
        <p:txBody>
          <a:bodyPr wrap="square">
            <a:spAutoFit/>
          </a:bodyPr>
          <a:lstStyle/>
          <a:p>
            <a:pPr algn="just"/>
            <a:r>
              <a:rPr lang="en-US" dirty="0">
                <a:solidFill>
                  <a:schemeClr val="bg1"/>
                </a:solidFill>
                <a:latin typeface="arial" panose="020B0604020202020204" pitchFamily="34" charset="0"/>
              </a:rPr>
              <a:t>The Surviving </a:t>
            </a:r>
            <a:r>
              <a:rPr lang="en-US" b="1" dirty="0">
                <a:solidFill>
                  <a:schemeClr val="bg1"/>
                </a:solidFill>
                <a:latin typeface="arial" panose="020B0604020202020204" pitchFamily="34" charset="0"/>
              </a:rPr>
              <a:t>Sepsis</a:t>
            </a:r>
            <a:r>
              <a:rPr lang="en-US" dirty="0">
                <a:solidFill>
                  <a:schemeClr val="bg1"/>
                </a:solidFill>
                <a:latin typeface="arial" panose="020B0604020202020204" pitchFamily="34" charset="0"/>
              </a:rPr>
              <a:t> campaign launched in 2004, is aimed at improving diagnosis, management and survival of patients with </a:t>
            </a:r>
            <a:r>
              <a:rPr lang="en-US" b="1" dirty="0">
                <a:solidFill>
                  <a:schemeClr val="bg1"/>
                </a:solidFill>
                <a:latin typeface="arial" panose="020B0604020202020204" pitchFamily="34" charset="0"/>
              </a:rPr>
              <a:t>sepsis</a:t>
            </a:r>
            <a:r>
              <a:rPr lang="en-US" dirty="0">
                <a:solidFill>
                  <a:schemeClr val="bg1"/>
                </a:solidFill>
                <a:latin typeface="arial" panose="020B0604020202020204" pitchFamily="34" charset="0"/>
              </a:rPr>
              <a:t>. Care </a:t>
            </a:r>
            <a:r>
              <a:rPr lang="en-US" b="1" dirty="0">
                <a:solidFill>
                  <a:schemeClr val="bg1"/>
                </a:solidFill>
                <a:latin typeface="arial" panose="020B0604020202020204" pitchFamily="34" charset="0"/>
              </a:rPr>
              <a:t>bundles</a:t>
            </a:r>
            <a:r>
              <a:rPr lang="en-US" dirty="0">
                <a:solidFill>
                  <a:schemeClr val="bg1"/>
                </a:solidFill>
                <a:latin typeface="arial" panose="020B0604020202020204" pitchFamily="34" charset="0"/>
              </a:rPr>
              <a:t> are a group of best evidence based interventions which when instituted together, gives maximum outcome benefit.</a:t>
            </a:r>
            <a:endParaRPr lang="en-US" dirty="0">
              <a:solidFill>
                <a:schemeClr val="bg1"/>
              </a:solidFill>
            </a:endParaRPr>
          </a:p>
        </p:txBody>
      </p:sp>
      <p:cxnSp>
        <p:nvCxnSpPr>
          <p:cNvPr id="18" name="Straight Arrow Connector 17">
            <a:extLst>
              <a:ext uri="{FF2B5EF4-FFF2-40B4-BE49-F238E27FC236}">
                <a16:creationId xmlns:a16="http://schemas.microsoft.com/office/drawing/2014/main" id="{8156E1AF-981B-45CA-B4A2-E9E294665E60}"/>
              </a:ext>
            </a:extLst>
          </p:cNvPr>
          <p:cNvCxnSpPr>
            <a:cxnSpLocks/>
            <a:stCxn id="8" idx="3"/>
          </p:cNvCxnSpPr>
          <p:nvPr/>
        </p:nvCxnSpPr>
        <p:spPr>
          <a:xfrm>
            <a:off x="2860963" y="5718462"/>
            <a:ext cx="3865418" cy="668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7F907B2-DBC6-4E24-8B0B-9EADC0641B55}"/>
              </a:ext>
            </a:extLst>
          </p:cNvPr>
          <p:cNvSpPr/>
          <p:nvPr/>
        </p:nvSpPr>
        <p:spPr>
          <a:xfrm>
            <a:off x="6871853" y="5424147"/>
            <a:ext cx="2092037" cy="59531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2 Phase</a:t>
            </a:r>
          </a:p>
        </p:txBody>
      </p:sp>
      <p:sp>
        <p:nvSpPr>
          <p:cNvPr id="21" name="Rectangle: Rounded Corners 20">
            <a:extLst>
              <a:ext uri="{FF2B5EF4-FFF2-40B4-BE49-F238E27FC236}">
                <a16:creationId xmlns:a16="http://schemas.microsoft.com/office/drawing/2014/main" id="{1AC311AD-1518-41B6-B358-EA79A82A80C2}"/>
              </a:ext>
            </a:extLst>
          </p:cNvPr>
          <p:cNvSpPr/>
          <p:nvPr/>
        </p:nvSpPr>
        <p:spPr>
          <a:xfrm>
            <a:off x="9559636" y="5424147"/>
            <a:ext cx="2189019" cy="838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6-24 hours</a:t>
            </a:r>
          </a:p>
        </p:txBody>
      </p:sp>
      <p:sp>
        <p:nvSpPr>
          <p:cNvPr id="22" name="Rectangle: Rounded Corners 21">
            <a:extLst>
              <a:ext uri="{FF2B5EF4-FFF2-40B4-BE49-F238E27FC236}">
                <a16:creationId xmlns:a16="http://schemas.microsoft.com/office/drawing/2014/main" id="{C4AC5012-AF15-4FB0-988E-A224ECD3950C}"/>
              </a:ext>
            </a:extLst>
          </p:cNvPr>
          <p:cNvSpPr/>
          <p:nvPr/>
        </p:nvSpPr>
        <p:spPr>
          <a:xfrm>
            <a:off x="9566564" y="4519985"/>
            <a:ext cx="2189019" cy="838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3-6 hours</a:t>
            </a:r>
          </a:p>
        </p:txBody>
      </p:sp>
      <p:sp>
        <p:nvSpPr>
          <p:cNvPr id="23" name="Rectangle: Rounded Corners 22">
            <a:extLst>
              <a:ext uri="{FF2B5EF4-FFF2-40B4-BE49-F238E27FC236}">
                <a16:creationId xmlns:a16="http://schemas.microsoft.com/office/drawing/2014/main" id="{11E954F2-DD3D-424C-994A-104F2645E693}"/>
              </a:ext>
            </a:extLst>
          </p:cNvPr>
          <p:cNvSpPr/>
          <p:nvPr/>
        </p:nvSpPr>
        <p:spPr>
          <a:xfrm>
            <a:off x="9566564" y="3584697"/>
            <a:ext cx="2189019" cy="838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Revision of 6 hours item (CVC)</a:t>
            </a:r>
          </a:p>
        </p:txBody>
      </p:sp>
      <p:sp>
        <p:nvSpPr>
          <p:cNvPr id="24" name="Rectangle: Rounded Corners 23">
            <a:extLst>
              <a:ext uri="{FF2B5EF4-FFF2-40B4-BE49-F238E27FC236}">
                <a16:creationId xmlns:a16="http://schemas.microsoft.com/office/drawing/2014/main" id="{CC1C34FE-C61F-49AD-BCB8-3B4D7FD86A05}"/>
              </a:ext>
            </a:extLst>
          </p:cNvPr>
          <p:cNvSpPr/>
          <p:nvPr/>
        </p:nvSpPr>
        <p:spPr>
          <a:xfrm>
            <a:off x="9542315" y="2649409"/>
            <a:ext cx="2189019" cy="838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Revision of 6 hours item (hemodynamic monitoring)</a:t>
            </a:r>
          </a:p>
        </p:txBody>
      </p:sp>
      <p:sp>
        <p:nvSpPr>
          <p:cNvPr id="25" name="Rectangle: Rounded Corners 24">
            <a:extLst>
              <a:ext uri="{FF2B5EF4-FFF2-40B4-BE49-F238E27FC236}">
                <a16:creationId xmlns:a16="http://schemas.microsoft.com/office/drawing/2014/main" id="{62C8914A-224F-4FA6-B740-FFE443B03571}"/>
              </a:ext>
            </a:extLst>
          </p:cNvPr>
          <p:cNvSpPr/>
          <p:nvPr/>
        </p:nvSpPr>
        <p:spPr>
          <a:xfrm>
            <a:off x="9531928" y="1729684"/>
            <a:ext cx="2189019" cy="838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Revision (1 hour</a:t>
            </a:r>
            <a:r>
              <a:rPr lang="en-US" dirty="0">
                <a:solidFill>
                  <a:schemeClr val="bg1"/>
                </a:solidFill>
              </a:rPr>
              <a:t>)</a:t>
            </a:r>
          </a:p>
        </p:txBody>
      </p:sp>
      <p:sp>
        <p:nvSpPr>
          <p:cNvPr id="27" name="Rectangle 26">
            <a:extLst>
              <a:ext uri="{FF2B5EF4-FFF2-40B4-BE49-F238E27FC236}">
                <a16:creationId xmlns:a16="http://schemas.microsoft.com/office/drawing/2014/main" id="{0AA8881D-896C-47EA-A424-B0810EB82958}"/>
              </a:ext>
            </a:extLst>
          </p:cNvPr>
          <p:cNvSpPr/>
          <p:nvPr/>
        </p:nvSpPr>
        <p:spPr>
          <a:xfrm>
            <a:off x="950002" y="6236277"/>
            <a:ext cx="1191491" cy="464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1992</a:t>
            </a:r>
          </a:p>
        </p:txBody>
      </p:sp>
      <p:sp>
        <p:nvSpPr>
          <p:cNvPr id="28" name="Rectangle 27">
            <a:extLst>
              <a:ext uri="{FF2B5EF4-FFF2-40B4-BE49-F238E27FC236}">
                <a16:creationId xmlns:a16="http://schemas.microsoft.com/office/drawing/2014/main" id="{BD49531B-2CEC-403F-A429-811BD795C700}"/>
              </a:ext>
            </a:extLst>
          </p:cNvPr>
          <p:cNvSpPr/>
          <p:nvPr/>
        </p:nvSpPr>
        <p:spPr>
          <a:xfrm>
            <a:off x="8267176" y="1042499"/>
            <a:ext cx="1191491" cy="464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2020</a:t>
            </a:r>
          </a:p>
        </p:txBody>
      </p:sp>
      <p:sp>
        <p:nvSpPr>
          <p:cNvPr id="29" name="Rectangle: Rounded Corners 28">
            <a:extLst>
              <a:ext uri="{FF2B5EF4-FFF2-40B4-BE49-F238E27FC236}">
                <a16:creationId xmlns:a16="http://schemas.microsoft.com/office/drawing/2014/main" id="{BF8C3C9A-43B7-4F8D-941B-AB5E1989A6DE}"/>
              </a:ext>
            </a:extLst>
          </p:cNvPr>
          <p:cNvSpPr/>
          <p:nvPr/>
        </p:nvSpPr>
        <p:spPr>
          <a:xfrm>
            <a:off x="9583881" y="668519"/>
            <a:ext cx="2189019" cy="838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qSOFA</a:t>
            </a:r>
            <a:r>
              <a:rPr lang="en-US" dirty="0">
                <a:solidFill>
                  <a:schemeClr val="bg1"/>
                </a:solidFill>
              </a:rPr>
              <a:t> + EWS +MEWS</a:t>
            </a:r>
          </a:p>
        </p:txBody>
      </p:sp>
    </p:spTree>
    <p:extLst>
      <p:ext uri="{BB962C8B-B14F-4D97-AF65-F5344CB8AC3E}">
        <p14:creationId xmlns:p14="http://schemas.microsoft.com/office/powerpoint/2010/main" val="397590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D063-D3FC-424E-BDDF-1A08DA19D856}"/>
              </a:ext>
            </a:extLst>
          </p:cNvPr>
          <p:cNvSpPr>
            <a:spLocks noGrp="1"/>
          </p:cNvSpPr>
          <p:nvPr>
            <p:ph type="ctrTitle"/>
          </p:nvPr>
        </p:nvSpPr>
        <p:spPr>
          <a:xfrm>
            <a:off x="1524000" y="1122363"/>
            <a:ext cx="9144000" cy="1819620"/>
          </a:xfrm>
        </p:spPr>
        <p:txBody>
          <a:bodyPr/>
          <a:lstStyle/>
          <a:p>
            <a:r>
              <a:rPr lang="en-US" dirty="0"/>
              <a:t>Mechanism</a:t>
            </a:r>
          </a:p>
        </p:txBody>
      </p:sp>
    </p:spTree>
    <p:extLst>
      <p:ext uri="{BB962C8B-B14F-4D97-AF65-F5344CB8AC3E}">
        <p14:creationId xmlns:p14="http://schemas.microsoft.com/office/powerpoint/2010/main" val="168968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C92578-D22B-4C56-9027-57B06E2537F3}"/>
              </a:ext>
            </a:extLst>
          </p:cNvPr>
          <p:cNvPicPr>
            <a:picLocks noChangeAspect="1"/>
          </p:cNvPicPr>
          <p:nvPr/>
        </p:nvPicPr>
        <p:blipFill rotWithShape="1">
          <a:blip r:embed="rId3"/>
          <a:srcRect l="26337" t="22945" r="27005" b="13178"/>
          <a:stretch/>
        </p:blipFill>
        <p:spPr>
          <a:xfrm>
            <a:off x="2356884" y="45532"/>
            <a:ext cx="9835116" cy="6812468"/>
          </a:xfrm>
          <a:prstGeom prst="rect">
            <a:avLst/>
          </a:prstGeom>
        </p:spPr>
      </p:pic>
      <p:sp>
        <p:nvSpPr>
          <p:cNvPr id="5" name="TextBox 4">
            <a:extLst>
              <a:ext uri="{FF2B5EF4-FFF2-40B4-BE49-F238E27FC236}">
                <a16:creationId xmlns:a16="http://schemas.microsoft.com/office/drawing/2014/main" id="{8BD48201-7C6A-451A-B687-EBB990AAC076}"/>
              </a:ext>
            </a:extLst>
          </p:cNvPr>
          <p:cNvSpPr txBox="1"/>
          <p:nvPr/>
        </p:nvSpPr>
        <p:spPr>
          <a:xfrm>
            <a:off x="152400" y="170934"/>
            <a:ext cx="2438400"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Pathogenesis of Sepsis </a:t>
            </a:r>
          </a:p>
        </p:txBody>
      </p:sp>
    </p:spTree>
    <p:extLst>
      <p:ext uri="{BB962C8B-B14F-4D97-AF65-F5344CB8AC3E}">
        <p14:creationId xmlns:p14="http://schemas.microsoft.com/office/powerpoint/2010/main" val="792283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02907-AD20-4049-920B-543CC5B170B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7EE4BDD-8DB7-4AA9-B919-6500969CFED3}"/>
              </a:ext>
            </a:extLst>
          </p:cNvPr>
          <p:cNvPicPr>
            <a:picLocks noChangeAspect="1"/>
          </p:cNvPicPr>
          <p:nvPr/>
        </p:nvPicPr>
        <p:blipFill rotWithShape="1">
          <a:blip r:embed="rId2"/>
          <a:srcRect t="10556" r="21771" b="10741"/>
          <a:stretch/>
        </p:blipFill>
        <p:spPr>
          <a:xfrm>
            <a:off x="190500" y="177800"/>
            <a:ext cx="11861800" cy="6502400"/>
          </a:xfrm>
          <a:prstGeom prst="rect">
            <a:avLst/>
          </a:prstGeom>
        </p:spPr>
      </p:pic>
    </p:spTree>
    <p:extLst>
      <p:ext uri="{BB962C8B-B14F-4D97-AF65-F5344CB8AC3E}">
        <p14:creationId xmlns:p14="http://schemas.microsoft.com/office/powerpoint/2010/main" val="14834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472B-9BF6-4D4D-B816-9AB4EEDB3D6E}"/>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BAED9FF8-7744-4336-95A7-CC24320912E9}"/>
              </a:ext>
            </a:extLst>
          </p:cNvPr>
          <p:cNvPicPr>
            <a:picLocks noChangeAspect="1"/>
          </p:cNvPicPr>
          <p:nvPr/>
        </p:nvPicPr>
        <p:blipFill rotWithShape="1">
          <a:blip r:embed="rId2"/>
          <a:srcRect l="48334" t="28779" r="6041" b="35370"/>
          <a:stretch/>
        </p:blipFill>
        <p:spPr>
          <a:xfrm>
            <a:off x="304800" y="546100"/>
            <a:ext cx="11595100" cy="6196092"/>
          </a:xfrm>
          <a:prstGeom prst="rect">
            <a:avLst/>
          </a:prstGeom>
        </p:spPr>
      </p:pic>
    </p:spTree>
    <p:extLst>
      <p:ext uri="{BB962C8B-B14F-4D97-AF65-F5344CB8AC3E}">
        <p14:creationId xmlns:p14="http://schemas.microsoft.com/office/powerpoint/2010/main" val="347385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1065</Words>
  <Application>Microsoft Office PowerPoint</Application>
  <PresentationFormat>Widescreen</PresentationFormat>
  <Paragraphs>101</Paragraphs>
  <Slides>36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Arial</vt:lpstr>
      <vt:lpstr>Arial Rounded MT Bold</vt:lpstr>
      <vt:lpstr>Calibri</vt:lpstr>
      <vt:lpstr>Calibri Light</vt:lpstr>
      <vt:lpstr>Cambria Math</vt:lpstr>
      <vt:lpstr>Times New Roman</vt:lpstr>
      <vt:lpstr>Wingdings</vt:lpstr>
      <vt:lpstr>Office Theme</vt:lpstr>
      <vt:lpstr>Mechanism, Early Management For Sepsis</vt:lpstr>
      <vt:lpstr>General and Specific Instructional Objectives</vt:lpstr>
      <vt:lpstr>Review Definition</vt:lpstr>
      <vt:lpstr>SEPSIS</vt:lpstr>
      <vt:lpstr>MILESTONE</vt:lpstr>
      <vt:lpstr>Mechanism</vt:lpstr>
      <vt:lpstr>PowerPoint Presentation</vt:lpstr>
      <vt:lpstr>PowerPoint Presentation</vt:lpstr>
      <vt:lpstr>PowerPoint Presentation</vt:lpstr>
      <vt:lpstr>PowerPoint Presentation</vt:lpstr>
      <vt:lpstr>Clinical ResponsePathways</vt:lpstr>
      <vt:lpstr>PowerPoint Presentation</vt:lpstr>
      <vt:lpstr>PowerPoint Presentation</vt:lpstr>
      <vt:lpstr>Early Management</vt:lpstr>
      <vt:lpstr>Protokol Kebijakan</vt:lpstr>
      <vt:lpstr>PowerPoint Presentation</vt:lpstr>
      <vt:lpstr>qSOFA SCORE dan SOFA SCORE</vt:lpstr>
      <vt:lpstr>PowerPoint Presentation</vt:lpstr>
      <vt:lpstr>PowerPoint Presentation</vt:lpstr>
      <vt:lpstr>Quick SOFA criteria (qSOFA)</vt:lpstr>
      <vt:lpstr>New Recommendation Guideline Sepsis 2020-2021</vt:lpstr>
      <vt:lpstr>PowerPoint Presentation</vt:lpstr>
      <vt:lpstr>PowerPoint Presentation</vt:lpstr>
      <vt:lpstr>PowerPoint Presentation</vt:lpstr>
      <vt:lpstr>PowerPoint Presentation</vt:lpstr>
      <vt:lpstr>PowerPoint Presentation</vt:lpstr>
      <vt:lpstr>INTENSIVE CARE UNIT</vt:lpstr>
      <vt:lpstr>General and Specific Instructional Objectives</vt:lpstr>
      <vt:lpstr>Pengenalan ICU</vt:lpstr>
      <vt:lpstr>Ruang lingkup pelayanan ICU</vt:lpstr>
      <vt:lpstr>Bidang Kerja ICU</vt:lpstr>
      <vt:lpstr>INDIKASI PASIEN MASUK ICU</vt:lpstr>
      <vt:lpstr>KRITERIA MASUK</vt:lpstr>
      <vt:lpstr>Peran koordinasi dan Integrasi Tim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 Management and Goal Therapy For Sepsis</dc:title>
  <dc:creator>Nova Maryani</dc:creator>
  <cp:lastModifiedBy>Nova Maryani</cp:lastModifiedBy>
  <cp:revision>23</cp:revision>
  <dcterms:created xsi:type="dcterms:W3CDTF">2021-12-10T09:30:35Z</dcterms:created>
  <dcterms:modified xsi:type="dcterms:W3CDTF">2023-12-14T07:52:28Z</dcterms:modified>
</cp:coreProperties>
</file>