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77" r:id="rId4"/>
    <p:sldId id="276" r:id="rId5"/>
    <p:sldId id="266" r:id="rId6"/>
    <p:sldId id="270" r:id="rId7"/>
    <p:sldId id="271" r:id="rId8"/>
    <p:sldId id="272" r:id="rId9"/>
    <p:sldId id="273" r:id="rId10"/>
    <p:sldId id="274" r:id="rId11"/>
    <p:sldId id="278" r:id="rId12"/>
    <p:sldId id="268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tableStyles" Target="tableStyles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presProps" Target="presProps.xml" /><Relationship Id="rId10" Type="http://schemas.openxmlformats.org/officeDocument/2006/relationships/slide" Target="slides/slide8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E815-E526-4FAF-A391-7BA7CC82A22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08C7-7A4F-4A67-B081-201DA694DD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E815-E526-4FAF-A391-7BA7CC82A22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08C7-7A4F-4A67-B081-201DA694DD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E815-E526-4FAF-A391-7BA7CC82A22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08C7-7A4F-4A67-B081-201DA694DD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E815-E526-4FAF-A391-7BA7CC82A22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08C7-7A4F-4A67-B081-201DA694D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1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E815-E526-4FAF-A391-7BA7CC82A22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08C7-7A4F-4A67-B081-201DA694D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7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E815-E526-4FAF-A391-7BA7CC82A22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08C7-7A4F-4A67-B081-201DA694D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7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E815-E526-4FAF-A391-7BA7CC82A22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08C7-7A4F-4A67-B081-201DA694D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7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E815-E526-4FAF-A391-7BA7CC82A22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08C7-7A4F-4A67-B081-201DA694D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5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E815-E526-4FAF-A391-7BA7CC82A22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08C7-7A4F-4A67-B081-201DA694D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E815-E526-4FAF-A391-7BA7CC82A22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08C7-7A4F-4A67-B081-201DA694D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E815-E526-4FAF-A391-7BA7CC82A22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08C7-7A4F-4A67-B081-201DA694D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E815-E526-4FAF-A391-7BA7CC82A22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08C7-7A4F-4A67-B081-201DA694DD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E815-E526-4FAF-A391-7BA7CC82A22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08C7-7A4F-4A67-B081-201DA694D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2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E815-E526-4FAF-A391-7BA7CC82A22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08C7-7A4F-4A67-B081-201DA694D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E815-E526-4FAF-A391-7BA7CC82A22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08C7-7A4F-4A67-B081-201DA694D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E815-E526-4FAF-A391-7BA7CC82A22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08C7-7A4F-4A67-B081-201DA694DD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E815-E526-4FAF-A391-7BA7CC82A22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08C7-7A4F-4A67-B081-201DA694DD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E815-E526-4FAF-A391-7BA7CC82A22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08C7-7A4F-4A67-B081-201DA694DD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E815-E526-4FAF-A391-7BA7CC82A22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08C7-7A4F-4A67-B081-201DA694DD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E815-E526-4FAF-A391-7BA7CC82A22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08C7-7A4F-4A67-B081-201DA694DD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E815-E526-4FAF-A391-7BA7CC82A22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08C7-7A4F-4A67-B081-201DA694DD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E815-E526-4FAF-A391-7BA7CC82A22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08C7-7A4F-4A67-B081-201DA694DDD1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4E815-E526-4FAF-A391-7BA7CC82A22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808C7-7A4F-4A67-B081-201DA694DDD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4E815-E526-4FAF-A391-7BA7CC82A22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808C7-7A4F-4A67-B081-201DA694D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5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3.xml" /><Relationship Id="rId4" Type="http://schemas.microsoft.com/office/2007/relationships/hdphoto" Target="../media/hdphoto1.wdp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924800" cy="2209800"/>
          </a:xfrm>
        </p:spPr>
        <p:txBody>
          <a:bodyPr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MEKANISME KEMATIAN JARINGAN DAN NEKROSIS DALAM SEL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judul 4">
            <a:extLst>
              <a:ext uri="{FF2B5EF4-FFF2-40B4-BE49-F238E27FC236}">
                <a16:creationId xmlns:a16="http://schemas.microsoft.com/office/drawing/2014/main" id="{187E9B3D-5CA0-0241-88BA-C52D871B8D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100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213796"/>
              </p:ext>
            </p:extLst>
          </p:nvPr>
        </p:nvGraphicFramePr>
        <p:xfrm>
          <a:off x="152400" y="1188720"/>
          <a:ext cx="8839200" cy="551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FEATURE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NECROSIS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APOPTOSIS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Cell size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Enlarge (swelling)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Reduce (shrinkage)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Nucleus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Pyknosis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 - 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karyorhexis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 - 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karyolysis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Fragmentation into nucleosome – size fragments 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Plasma membrane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Disrupted 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Intact, altered structure,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especially orientation of lipid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Cellular content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Enzymatic digestion, may leak out of cell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Intact, maybe released in apoptotic bodies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Adjacent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inflamation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Frequent 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No 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Physiologic / pathologic role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Invariably pathologic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(culmination of irreversible cell injury)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Often physiologic, means eliminating unwanted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cells, maybe pathologic after some forms of cell injury,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especilly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DNA damage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09442" y="152400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PERBEDAAN KEMATIAN SEL SECARA NECROSIS DAN APOPTOSIS</a:t>
            </a:r>
          </a:p>
        </p:txBody>
      </p:sp>
    </p:spTree>
    <p:extLst>
      <p:ext uri="{BB962C8B-B14F-4D97-AF65-F5344CB8AC3E}">
        <p14:creationId xmlns:p14="http://schemas.microsoft.com/office/powerpoint/2010/main" val="181126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4282" y="838200"/>
            <a:ext cx="862491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24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9442" y="1666325"/>
            <a:ext cx="7125113" cy="1838875"/>
          </a:xfrm>
        </p:spPr>
        <p:txBody>
          <a:bodyPr/>
          <a:lstStyle/>
          <a:p>
            <a:pPr algn="ctr"/>
            <a:r>
              <a:rPr lang="en-US" sz="9600" dirty="0"/>
              <a:t>SEKIAN</a:t>
            </a:r>
          </a:p>
        </p:txBody>
      </p:sp>
    </p:spTree>
    <p:extLst>
      <p:ext uri="{BB962C8B-B14F-4D97-AF65-F5344CB8AC3E}">
        <p14:creationId xmlns:p14="http://schemas.microsoft.com/office/powerpoint/2010/main" val="37963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52400"/>
            <a:ext cx="7125113" cy="9244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KEMATIAN 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88" y="1219200"/>
            <a:ext cx="8572912" cy="5257800"/>
          </a:xfrm>
        </p:spPr>
        <p:txBody>
          <a:bodyPr>
            <a:noAutofit/>
          </a:bodyPr>
          <a:lstStyle/>
          <a:p>
            <a:pPr>
              <a:buClr>
                <a:schemeClr val="tx2">
                  <a:lumMod val="10000"/>
                </a:schemeClr>
              </a:buClr>
              <a:buFont typeface="Wingdings 2" pitchFamily="18" charset="2"/>
              <a:buChar char=""/>
            </a:pPr>
            <a:r>
              <a:rPr lang="en-US" sz="2800" dirty="0" err="1">
                <a:solidFill>
                  <a:schemeClr val="bg1"/>
                </a:solidFill>
              </a:rPr>
              <a:t>Pada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kerusakan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terjadi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secara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terus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menerus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maka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kerusakan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tersebut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menjadi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irreversibel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akhirnya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tidak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memiliki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kemampuan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untuk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memperbaiki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kerusakan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sehingga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menyebabkan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mati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 2" pitchFamily="18" charset="2"/>
              <a:buChar char=""/>
            </a:pPr>
            <a:r>
              <a:rPr lang="en-US" sz="2800" dirty="0">
                <a:solidFill>
                  <a:schemeClr val="bg1"/>
                </a:solidFill>
              </a:rPr>
              <a:t>Ada 2 </a:t>
            </a:r>
            <a:r>
              <a:rPr lang="en-US" sz="2800" dirty="0" err="1">
                <a:solidFill>
                  <a:schemeClr val="bg1"/>
                </a:solidFill>
              </a:rPr>
              <a:t>macam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kematian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sel</a:t>
            </a:r>
            <a:r>
              <a:rPr lang="en-US" sz="2800" dirty="0">
                <a:solidFill>
                  <a:schemeClr val="bg1"/>
                </a:solidFill>
              </a:rPr>
              <a:t>, yang </a:t>
            </a:r>
            <a:r>
              <a:rPr lang="en-US" sz="2800" dirty="0" err="1">
                <a:solidFill>
                  <a:schemeClr val="bg1"/>
                </a:solidFill>
              </a:rPr>
              <a:t>dibedakan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dari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morfologi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mekanisme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perubahan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fisiologis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penyakit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yaitu</a:t>
            </a:r>
            <a:r>
              <a:rPr lang="en-US" sz="2800" dirty="0">
                <a:solidFill>
                  <a:schemeClr val="bg1"/>
                </a:solidFill>
              </a:rPr>
              <a:t> :</a:t>
            </a:r>
          </a:p>
          <a:p>
            <a:pPr marL="1316038" indent="-568325">
              <a:buClr>
                <a:schemeClr val="tx2">
                  <a:lumMod val="10000"/>
                </a:schemeClr>
              </a:buClr>
              <a:buFont typeface="Wingdings 2" pitchFamily="18" charset="2"/>
              <a:buChar char=""/>
            </a:pPr>
            <a:r>
              <a:rPr lang="en-US" sz="2800" dirty="0">
                <a:solidFill>
                  <a:schemeClr val="bg1"/>
                </a:solidFill>
              </a:rPr>
              <a:t>apoptosis </a:t>
            </a:r>
          </a:p>
          <a:p>
            <a:pPr marL="1316038" indent="-568325">
              <a:buClr>
                <a:schemeClr val="tx2">
                  <a:lumMod val="10000"/>
                </a:schemeClr>
              </a:buClr>
              <a:buFont typeface="Wingdings 2" pitchFamily="18" charset="2"/>
              <a:buChar char=""/>
            </a:pPr>
            <a:r>
              <a:rPr lang="en-US" sz="2800" dirty="0" err="1">
                <a:solidFill>
                  <a:schemeClr val="bg1"/>
                </a:solidFill>
              </a:rPr>
              <a:t>nekrosis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1"/>
            <a:ext cx="8305800" cy="441099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dirty="0" err="1">
                <a:solidFill>
                  <a:schemeClr val="bg1"/>
                </a:solidFill>
              </a:rPr>
              <a:t>Dua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pola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dasar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kematian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sel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marL="858838" indent="-457200" eaLnBrk="1" hangingPunct="1">
              <a:buClrTx/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</a:rPr>
              <a:t>nekrosis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dirty="0" err="1">
                <a:solidFill>
                  <a:schemeClr val="bg1"/>
                </a:solidFill>
              </a:rPr>
              <a:t>khususnya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nekrosis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koagulatif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r>
              <a:rPr lang="en-US" sz="2800" dirty="0" err="1">
                <a:solidFill>
                  <a:schemeClr val="bg1"/>
                </a:solidFill>
              </a:rPr>
              <a:t>terjadi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setelah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suplai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darah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hilang</a:t>
            </a:r>
            <a:r>
              <a:rPr lang="en-US" sz="2800" dirty="0">
                <a:solidFill>
                  <a:schemeClr val="bg1"/>
                </a:solidFill>
              </a:rPr>
              <a:t> / </a:t>
            </a:r>
            <a:r>
              <a:rPr lang="en-US" sz="2800" dirty="0" err="1">
                <a:solidFill>
                  <a:schemeClr val="bg1"/>
                </a:solidFill>
              </a:rPr>
              <a:t>setelah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terpajan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toksin</a:t>
            </a:r>
            <a:r>
              <a:rPr lang="en-US" sz="2800" dirty="0">
                <a:solidFill>
                  <a:schemeClr val="bg1"/>
                </a:solidFill>
              </a:rPr>
              <a:t> &amp; </a:t>
            </a:r>
            <a:r>
              <a:rPr lang="en-US" sz="2800" dirty="0" err="1">
                <a:solidFill>
                  <a:schemeClr val="bg1"/>
                </a:solidFill>
              </a:rPr>
              <a:t>ditandai</a:t>
            </a:r>
            <a:r>
              <a:rPr lang="en-US" sz="2800" dirty="0">
                <a:solidFill>
                  <a:schemeClr val="bg1"/>
                </a:solidFill>
              </a:rPr>
              <a:t> dg </a:t>
            </a:r>
            <a:r>
              <a:rPr lang="en-US" sz="2800" dirty="0" err="1">
                <a:solidFill>
                  <a:schemeClr val="bg1"/>
                </a:solidFill>
              </a:rPr>
              <a:t>pembengkakan</a:t>
            </a:r>
            <a:r>
              <a:rPr lang="en-US" sz="2800" dirty="0">
                <a:solidFill>
                  <a:schemeClr val="bg1"/>
                </a:solidFill>
              </a:rPr>
              <a:t> 	</a:t>
            </a:r>
            <a:r>
              <a:rPr lang="en-US" sz="2800" dirty="0" err="1">
                <a:solidFill>
                  <a:schemeClr val="bg1"/>
                </a:solidFill>
              </a:rPr>
              <a:t>sel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denaturasi</a:t>
            </a:r>
            <a:r>
              <a:rPr lang="en-US" sz="2800" dirty="0">
                <a:solidFill>
                  <a:schemeClr val="bg1"/>
                </a:solidFill>
              </a:rPr>
              <a:t> protein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kerusakan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organela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  <a:cs typeface="Arial" charset="0"/>
              </a:rPr>
              <a:t>→ </a:t>
            </a:r>
            <a:r>
              <a:rPr lang="en-US" sz="2800" dirty="0" err="1">
                <a:solidFill>
                  <a:schemeClr val="bg1"/>
                </a:solidFill>
                <a:cs typeface="Arial" charset="0"/>
              </a:rPr>
              <a:t>disfungsi</a:t>
            </a:r>
            <a:r>
              <a:rPr lang="en-US" sz="2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Arial" charset="0"/>
              </a:rPr>
              <a:t>berat</a:t>
            </a:r>
            <a:r>
              <a:rPr lang="en-US" sz="2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Arial" charset="0"/>
              </a:rPr>
              <a:t>jaringan</a:t>
            </a:r>
            <a:r>
              <a:rPr lang="en-US" sz="2800" dirty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marL="858838" indent="-457200" eaLnBrk="1" hangingPunct="1">
              <a:buClrTx/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cs typeface="Arial" charset="0"/>
              </a:rPr>
              <a:t>apoptosis (</a:t>
            </a:r>
            <a:r>
              <a:rPr lang="en-US" sz="2800" dirty="0" err="1">
                <a:solidFill>
                  <a:schemeClr val="bg1"/>
                </a:solidFill>
                <a:cs typeface="Arial" charset="0"/>
              </a:rPr>
              <a:t>fisiologis</a:t>
            </a:r>
            <a:r>
              <a:rPr lang="en-US" sz="2800" dirty="0">
                <a:solidFill>
                  <a:schemeClr val="bg1"/>
                </a:solidFill>
                <a:cs typeface="Arial" charset="0"/>
              </a:rPr>
              <a:t> : </a:t>
            </a:r>
            <a:r>
              <a:rPr lang="en-US" sz="2800" dirty="0" err="1">
                <a:solidFill>
                  <a:schemeClr val="bg1"/>
                </a:solidFill>
                <a:cs typeface="Arial" charset="0"/>
              </a:rPr>
              <a:t>embriogenesis</a:t>
            </a:r>
            <a:r>
              <a:rPr lang="en-US" sz="2800" dirty="0">
                <a:solidFill>
                  <a:schemeClr val="bg1"/>
                </a:solidFill>
                <a:cs typeface="Arial" charset="0"/>
              </a:rPr>
              <a:t>; </a:t>
            </a:r>
            <a:r>
              <a:rPr lang="en-US" sz="2800" dirty="0" err="1">
                <a:solidFill>
                  <a:schemeClr val="bg1"/>
                </a:solidFill>
                <a:cs typeface="Arial" charset="0"/>
              </a:rPr>
              <a:t>patologis</a:t>
            </a:r>
            <a:r>
              <a:rPr lang="en-US" sz="2800" dirty="0">
                <a:solidFill>
                  <a:schemeClr val="bg1"/>
                </a:solidFill>
                <a:cs typeface="Arial" charset="0"/>
              </a:rPr>
              <a:t> : </a:t>
            </a:r>
            <a:r>
              <a:rPr lang="en-US" sz="2800" dirty="0" err="1">
                <a:solidFill>
                  <a:schemeClr val="bg1"/>
                </a:solidFill>
                <a:cs typeface="Arial" charset="0"/>
              </a:rPr>
              <a:t>kerusakan</a:t>
            </a:r>
            <a:r>
              <a:rPr lang="en-US" sz="2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Arial" charset="0"/>
              </a:rPr>
              <a:t>mutasi</a:t>
            </a:r>
            <a:r>
              <a:rPr lang="en-US" sz="2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Arial" charset="0"/>
              </a:rPr>
              <a:t>yg</a:t>
            </a:r>
            <a:r>
              <a:rPr lang="en-US" sz="2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Arial" charset="0"/>
              </a:rPr>
              <a:t>tidak</a:t>
            </a:r>
            <a:r>
              <a:rPr lang="en-US" sz="2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Arial" charset="0"/>
              </a:rPr>
              <a:t>diperbaiki</a:t>
            </a:r>
            <a:r>
              <a:rPr lang="en-US" sz="2800" dirty="0">
                <a:solidFill>
                  <a:schemeClr val="bg1"/>
                </a:solidFill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022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4941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2900" y="601816"/>
            <a:ext cx="8143900" cy="313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2900" y="3657600"/>
            <a:ext cx="8143900" cy="306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75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77587"/>
            <a:ext cx="7299636" cy="332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0337" y="3779296"/>
            <a:ext cx="7326499" cy="250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88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228600"/>
            <a:ext cx="7125113" cy="924475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Apoptosis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458200" cy="4525963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Kematian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oleh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itu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sendiri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disebabkan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oleh</a:t>
            </a:r>
            <a:r>
              <a:rPr lang="en-US" sz="2400" dirty="0">
                <a:solidFill>
                  <a:schemeClr val="bg1"/>
                </a:solidFill>
              </a:rPr>
              <a:t> growth factor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DNA </a:t>
            </a:r>
            <a:r>
              <a:rPr lang="en-US" sz="2400" dirty="0" err="1">
                <a:solidFill>
                  <a:schemeClr val="bg1"/>
                </a:solidFill>
              </a:rPr>
              <a:t>sel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protein yang </a:t>
            </a:r>
            <a:r>
              <a:rPr lang="en-US" sz="2400" dirty="0" err="1">
                <a:solidFill>
                  <a:schemeClr val="bg1"/>
                </a:solidFill>
              </a:rPr>
              <a:t>dihancurkan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maksud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perbaikan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Memiliki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karakteristik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dimana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inti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mengalami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pemadatan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tidak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terjadi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kerusakan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membran</a:t>
            </a:r>
            <a:r>
              <a:rPr lang="en-US" sz="2400" dirty="0">
                <a:solidFill>
                  <a:schemeClr val="bg1"/>
                </a:solidFill>
              </a:rPr>
              <a:t> sel.</a:t>
            </a:r>
          </a:p>
          <a:p>
            <a:r>
              <a:rPr lang="en-US" sz="2400" dirty="0">
                <a:solidFill>
                  <a:schemeClr val="bg1"/>
                </a:solidFill>
              </a:rPr>
              <a:t>Apoptosis </a:t>
            </a:r>
            <a:r>
              <a:rPr lang="en-US" sz="2400" dirty="0" err="1">
                <a:solidFill>
                  <a:schemeClr val="bg1"/>
                </a:solidFill>
              </a:rPr>
              <a:t>memerlukan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sintesis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aktif</a:t>
            </a:r>
            <a:r>
              <a:rPr lang="en-US" sz="2400" dirty="0">
                <a:solidFill>
                  <a:schemeClr val="bg1"/>
                </a:solidFill>
              </a:rPr>
              <a:t> RNA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protein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merupakan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suatu</a:t>
            </a:r>
            <a:r>
              <a:rPr lang="en-US" sz="2400" dirty="0">
                <a:solidFill>
                  <a:schemeClr val="bg1"/>
                </a:solidFill>
              </a:rPr>
              <a:t> proses yang </a:t>
            </a:r>
            <a:r>
              <a:rPr lang="en-US" sz="2400" dirty="0" err="1">
                <a:solidFill>
                  <a:schemeClr val="bg1"/>
                </a:solidFill>
              </a:rPr>
              <a:t>memerlukan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energi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Secara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morfologis</a:t>
            </a:r>
            <a:r>
              <a:rPr lang="en-US" sz="2400" dirty="0">
                <a:solidFill>
                  <a:schemeClr val="bg1"/>
                </a:solidFill>
              </a:rPr>
              <a:t>, proses </a:t>
            </a:r>
            <a:r>
              <a:rPr lang="en-US" sz="2400" dirty="0" err="1">
                <a:solidFill>
                  <a:schemeClr val="bg1"/>
                </a:solidFill>
              </a:rPr>
              <a:t>ini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ditandai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oleh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pemadatan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kromatin</a:t>
            </a:r>
            <a:r>
              <a:rPr lang="en-US" sz="2400" dirty="0">
                <a:solidFill>
                  <a:schemeClr val="bg1"/>
                </a:solidFill>
              </a:rPr>
              <a:t> di </a:t>
            </a:r>
            <a:r>
              <a:rPr lang="en-US" sz="2400" dirty="0" err="1">
                <a:solidFill>
                  <a:schemeClr val="bg1"/>
                </a:solidFill>
              </a:rPr>
              <a:t>sepanjang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membran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inti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2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228600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APOPTOSIS SEL HATI OLEH VIRUS HEPATITIS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00166" y="1431045"/>
            <a:ext cx="5815034" cy="39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728" y="5572140"/>
            <a:ext cx="5886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mengalami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pengurangan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ukuran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sitoplasmanya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berwarna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eosinophilic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serta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nukleusnya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mengalami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kondensasi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228600"/>
            <a:ext cx="7125113" cy="924475"/>
          </a:xfrm>
        </p:spPr>
        <p:txBody>
          <a:bodyPr/>
          <a:lstStyle/>
          <a:p>
            <a:r>
              <a:rPr lang="en-US" sz="4000" dirty="0" err="1">
                <a:solidFill>
                  <a:schemeClr val="bg1"/>
                </a:solidFill>
              </a:rPr>
              <a:t>Nekrosis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305800" cy="4563398"/>
          </a:xfrm>
        </p:spPr>
        <p:txBody>
          <a:bodyPr>
            <a:noAutofit/>
          </a:bodyPr>
          <a:lstStyle/>
          <a:p>
            <a:pPr>
              <a:buClrTx/>
              <a:buFont typeface="Wingdings 2" pitchFamily="18" charset="2"/>
              <a:buChar char=""/>
            </a:pPr>
            <a:r>
              <a:rPr lang="en-US" sz="2400" dirty="0" err="1">
                <a:solidFill>
                  <a:schemeClr val="bg1"/>
                </a:solidFill>
              </a:rPr>
              <a:t>Terjadi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kerusakan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membran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lisosom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mengeluarkan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enzim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sitoplasma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menghancurkan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sel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isi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keluar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dikarenakan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kerusakan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membran</a:t>
            </a:r>
            <a:r>
              <a:rPr lang="en-US" sz="2400" dirty="0">
                <a:solidFill>
                  <a:schemeClr val="bg1"/>
                </a:solidFill>
              </a:rPr>
              <a:t> plasma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mengakibatkan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reaksi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inflamatori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  <a:p>
            <a:pPr>
              <a:buClrTx/>
              <a:buFont typeface="Wingdings 2" pitchFamily="18" charset="2"/>
              <a:buChar char=""/>
            </a:pPr>
            <a:r>
              <a:rPr lang="en-US" sz="2400" dirty="0" err="1">
                <a:solidFill>
                  <a:schemeClr val="bg1"/>
                </a:solidFill>
              </a:rPr>
              <a:t>Nekrosis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adalah</a:t>
            </a:r>
            <a:r>
              <a:rPr lang="en-US" sz="2400" dirty="0">
                <a:solidFill>
                  <a:schemeClr val="bg1"/>
                </a:solidFill>
              </a:rPr>
              <a:t> pathway yang </a:t>
            </a:r>
            <a:r>
              <a:rPr lang="en-US" sz="2400" dirty="0" err="1">
                <a:solidFill>
                  <a:schemeClr val="bg1"/>
                </a:solidFill>
              </a:rPr>
              <a:t>secara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umum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terjadi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kematian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sel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diakibatkan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oleh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pPr lvl="1">
              <a:buClrTx/>
              <a:buFont typeface="Wingdings 2" pitchFamily="18" charset="2"/>
              <a:buChar char="E"/>
            </a:pPr>
            <a:r>
              <a:rPr lang="en-US" sz="2400" dirty="0">
                <a:solidFill>
                  <a:schemeClr val="bg1"/>
                </a:solidFill>
              </a:rPr>
              <a:t>Ischemia</a:t>
            </a:r>
          </a:p>
          <a:p>
            <a:pPr lvl="1">
              <a:buClrTx/>
              <a:buFont typeface="Wingdings 2" pitchFamily="18" charset="2"/>
              <a:buChar char="E"/>
            </a:pPr>
            <a:r>
              <a:rPr lang="en-US" sz="2400" dirty="0" err="1">
                <a:solidFill>
                  <a:schemeClr val="bg1"/>
                </a:solidFill>
              </a:rPr>
              <a:t>Keracunan</a:t>
            </a:r>
            <a:endParaRPr lang="en-US" sz="2400" dirty="0">
              <a:solidFill>
                <a:schemeClr val="bg1"/>
              </a:solidFill>
            </a:endParaRPr>
          </a:p>
          <a:p>
            <a:pPr lvl="1">
              <a:buClrTx/>
              <a:buFont typeface="Wingdings 2" pitchFamily="18" charset="2"/>
              <a:buChar char="E"/>
            </a:pPr>
            <a:r>
              <a:rPr lang="en-US" sz="2400" dirty="0" err="1">
                <a:solidFill>
                  <a:schemeClr val="bg1"/>
                </a:solidFill>
              </a:rPr>
              <a:t>Infeksi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endParaRPr lang="en-US" sz="2400" dirty="0">
              <a:solidFill>
                <a:schemeClr val="bg1"/>
              </a:solidFill>
            </a:endParaRPr>
          </a:p>
          <a:p>
            <a:pPr lvl="1">
              <a:buClrTx/>
              <a:buFont typeface="Wingdings 2" pitchFamily="18" charset="2"/>
              <a:buChar char="E"/>
            </a:pPr>
            <a:r>
              <a:rPr lang="en-US" sz="2400" dirty="0">
                <a:solidFill>
                  <a:schemeClr val="bg1"/>
                </a:solidFill>
              </a:rPr>
              <a:t>Trauma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7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67800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481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319</Words>
  <Application>Microsoft Office PowerPoint</Application>
  <PresentationFormat>Tampilan Layar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Judul Slide</vt:lpstr>
      </vt:variant>
      <vt:variant>
        <vt:i4>12</vt:i4>
      </vt:variant>
    </vt:vector>
  </HeadingPairs>
  <TitlesOfParts>
    <vt:vector size="14" baseType="lpstr">
      <vt:lpstr>Winter</vt:lpstr>
      <vt:lpstr>Office Theme</vt:lpstr>
      <vt:lpstr>MEKANISME KEMATIAN JARINGAN DAN NEKROSIS DALAM SEL</vt:lpstr>
      <vt:lpstr>KEMATIAN SEL</vt:lpstr>
      <vt:lpstr>Presentasi PowerPoint</vt:lpstr>
      <vt:lpstr>Presentasi PowerPoint</vt:lpstr>
      <vt:lpstr>Presentasi PowerPoint</vt:lpstr>
      <vt:lpstr>Apoptosis</vt:lpstr>
      <vt:lpstr>APOPTOSIS SEL HATI OLEH VIRUS HEPATITIS</vt:lpstr>
      <vt:lpstr>Nekrosis</vt:lpstr>
      <vt:lpstr>Presentasi PowerPoint</vt:lpstr>
      <vt:lpstr>PERBEDAAN KEMATIAN SEL SECARA NECROSIS DAN APOPTOSIS</vt:lpstr>
      <vt:lpstr>Presentasi PowerPoint</vt:lpstr>
      <vt:lpstr>SEKIAN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Mekanisme kematian jaringan dan nekrosis dalam sel</dc:title>
  <dc:creator>Elok MQ</dc:creator>
  <cp:lastModifiedBy>IIdiani Darmawati</cp:lastModifiedBy>
  <cp:revision>24</cp:revision>
  <dcterms:created xsi:type="dcterms:W3CDTF">2013-04-22T12:16:47Z</dcterms:created>
  <dcterms:modified xsi:type="dcterms:W3CDTF">2020-10-27T19:37:27Z</dcterms:modified>
</cp:coreProperties>
</file>