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69" r:id="rId4"/>
    <p:sldId id="268" r:id="rId5"/>
    <p:sldId id="267" r:id="rId6"/>
    <p:sldId id="266" r:id="rId7"/>
    <p:sldId id="271" r:id="rId8"/>
    <p:sldId id="272" r:id="rId9"/>
    <p:sldId id="260" r:id="rId10"/>
    <p:sldId id="264" r:id="rId11"/>
    <p:sldId id="263" r:id="rId12"/>
    <p:sldId id="261" r:id="rId13"/>
    <p:sldId id="262" r:id="rId14"/>
    <p:sldId id="27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90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12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E3998D-EBC6-7C43-88C4-BA5B886D6FDE}" type="datetimeFigureOut">
              <a:rPr lang="en-US" smtClean="0"/>
              <a:t>5/17/13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742B81-720A-E644-ADB8-E2947D93B3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514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465E9E-273D-9B43-9191-05AA3023AAF9}" type="slidenum">
              <a:rPr lang="en-US"/>
              <a:pPr/>
              <a:t>2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67F605-AFFD-1340-B564-26AC62853FE5}" type="slidenum">
              <a:rPr lang="en-US"/>
              <a:pPr/>
              <a:t>3</a:t>
            </a:fld>
            <a:endParaRPr lang="en-US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389AA-3030-8943-A70E-6248FE9EC56E}" type="slidenum">
              <a:rPr lang="en-US"/>
              <a:pPr/>
              <a:t>4</a:t>
            </a:fld>
            <a:endParaRPr lang="en-US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9764B9-CAF8-4847-836A-BC0886CC64DD}" type="slidenum">
              <a:rPr lang="en-US"/>
              <a:pPr/>
              <a:t>5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CC5CE9-CEB7-C845-A83A-224916DBA4E0}" type="slidenum">
              <a:rPr lang="en-US"/>
              <a:pPr/>
              <a:t>6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0A67CA-1454-9545-8392-B3C17EB39976}" type="slidenum">
              <a:rPr lang="en-US"/>
              <a:pPr/>
              <a:t>7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92ACBD-931A-2D42-A7B9-EAC52986149D}" type="slidenum">
              <a:rPr lang="en-US"/>
              <a:pPr/>
              <a:t>8</a:t>
            </a:fld>
            <a:endParaRPr lang="en-US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FF4377-D6BE-BE4F-A68D-3165B215E1F6}" type="slidenum">
              <a:rPr lang="en-US"/>
              <a:pPr/>
              <a:t>10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71DA6C-48F9-6E44-B2AC-359073B19916}" type="slidenum">
              <a:rPr lang="en-US"/>
              <a:pPr/>
              <a:t>11</a:t>
            </a:fld>
            <a:endParaRPr lang="en-US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82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307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5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43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0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0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999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232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709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2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9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E2B33-41B7-F441-841B-CC89A8E60C25}" type="datetimeFigureOut">
              <a:rPr lang="en-US" smtClean="0"/>
              <a:t>5/17/13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F53F4-F670-0F4D-8FB0-4E9513D68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95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Gangguan</a:t>
            </a:r>
            <a:r>
              <a:rPr lang="en-US" dirty="0" smtClean="0"/>
              <a:t> </a:t>
            </a:r>
            <a:r>
              <a:rPr lang="en-US" dirty="0" err="1" smtClean="0"/>
              <a:t>elektrolit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a</a:t>
            </a:r>
            <a:r>
              <a:rPr lang="en-US" dirty="0" err="1" smtClean="0"/>
              <a:t>rdi</a:t>
            </a:r>
            <a:r>
              <a:rPr lang="en-US" dirty="0" smtClean="0"/>
              <a:t> </a:t>
            </a:r>
            <a:r>
              <a:rPr lang="en-US" dirty="0" err="1" smtClean="0"/>
              <a:t>pramono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3897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11758-0706-BE48-9975-F5CBF181C2E9}" type="slidenum">
              <a:rPr lang="en-US"/>
              <a:pPr/>
              <a:t>10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 dirty="0" err="1"/>
              <a:t>Hypercalcemia</a:t>
            </a:r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sz="3200" dirty="0" err="1"/>
              <a:t>Ca</a:t>
            </a:r>
            <a:r>
              <a:rPr kumimoji="1" lang="en-US" sz="3200" dirty="0"/>
              <a:t>+ &gt; 10.5 mg/</a:t>
            </a:r>
            <a:r>
              <a:rPr kumimoji="1" lang="en-US" sz="3200" dirty="0" err="1"/>
              <a:t>dL</a:t>
            </a:r>
            <a:endParaRPr kumimoji="1"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sz="2800"/>
              <a:t>Malignancies or hyperparathyroidism</a:t>
            </a:r>
          </a:p>
          <a:p>
            <a:pPr lvl="1">
              <a:lnSpc>
                <a:spcPct val="90000"/>
              </a:lnSpc>
            </a:pPr>
            <a:r>
              <a:rPr kumimoji="1" lang="en-US"/>
              <a:t>PTH secreting tumor (adenoma)</a:t>
            </a:r>
          </a:p>
          <a:p>
            <a:pPr>
              <a:lnSpc>
                <a:spcPct val="90000"/>
              </a:lnSpc>
            </a:pPr>
            <a:r>
              <a:rPr kumimoji="1" lang="en-US" sz="2800"/>
              <a:t>Skeletal calcium secreted into bloodstream</a:t>
            </a:r>
          </a:p>
          <a:p>
            <a:pPr lvl="1">
              <a:lnSpc>
                <a:spcPct val="90000"/>
              </a:lnSpc>
            </a:pPr>
            <a:r>
              <a:rPr kumimoji="1" lang="en-US"/>
              <a:t> Metastatic breast cancer &amp; multiple myeloma</a:t>
            </a:r>
          </a:p>
          <a:p>
            <a:pPr>
              <a:lnSpc>
                <a:spcPct val="90000"/>
              </a:lnSpc>
            </a:pPr>
            <a:r>
              <a:rPr kumimoji="1" lang="en-US" sz="2800"/>
              <a:t>Prolonged immobility: loose Ca+ from bone into blood</a:t>
            </a:r>
          </a:p>
          <a:p>
            <a:pPr>
              <a:lnSpc>
                <a:spcPct val="90000"/>
              </a:lnSpc>
            </a:pPr>
            <a:r>
              <a:rPr kumimoji="1" lang="en-US" sz="2800"/>
              <a:t>Osteoporosis: Ca+ is liberated into bloodstream</a:t>
            </a:r>
          </a:p>
          <a:p>
            <a:pPr>
              <a:lnSpc>
                <a:spcPct val="90000"/>
              </a:lnSpc>
            </a:pPr>
            <a:r>
              <a:rPr kumimoji="1" lang="en-US" sz="2800"/>
              <a:t>Manifestations:</a:t>
            </a:r>
          </a:p>
          <a:p>
            <a:pPr lvl="1">
              <a:lnSpc>
                <a:spcPct val="90000"/>
              </a:lnSpc>
            </a:pPr>
            <a:r>
              <a:rPr kumimoji="1" lang="en-US"/>
              <a:t>lethargy/ weakness/fatigue/constipation</a:t>
            </a:r>
          </a:p>
          <a:p>
            <a:pPr lvl="1">
              <a:lnSpc>
                <a:spcPct val="90000"/>
              </a:lnSpc>
            </a:pPr>
            <a:r>
              <a:rPr kumimoji="1" lang="en-US"/>
              <a:t>pathogenic fractures </a:t>
            </a:r>
            <a:r>
              <a:rPr kumimoji="1" lang="en-US">
                <a:sym typeface="Symbol" charset="0"/>
              </a:rPr>
              <a:t> calcium loss from bone</a:t>
            </a:r>
            <a:endParaRPr kumimoji="1" lang="en-US"/>
          </a:p>
          <a:p>
            <a:pPr lvl="1">
              <a:lnSpc>
                <a:spcPct val="90000"/>
              </a:lnSpc>
              <a:buFont typeface="Wingdings" charset="0"/>
              <a:buNone/>
            </a:pPr>
            <a:endParaRPr kumimoji="1" lang="en-US"/>
          </a:p>
        </p:txBody>
      </p:sp>
    </p:spTree>
    <p:extLst>
      <p:ext uri="{BB962C8B-B14F-4D97-AF65-F5344CB8AC3E}">
        <p14:creationId xmlns:p14="http://schemas.microsoft.com/office/powerpoint/2010/main" val="190691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ECB3D-5AA5-0C4F-A5FD-5052D19CCD19}" type="slidenum">
              <a:rPr lang="en-US"/>
              <a:pPr/>
              <a:t>11</a:t>
            </a:fld>
            <a:endParaRPr lang="en-US"/>
          </a:p>
        </p:txBody>
      </p:sp>
      <p:pic>
        <p:nvPicPr>
          <p:cNvPr id="716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81000"/>
            <a:ext cx="8305800" cy="594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71683" name="Text Box 3"/>
          <p:cNvSpPr txBox="1">
            <a:spLocks noChangeArrowheads="1"/>
          </p:cNvSpPr>
          <p:nvPr/>
        </p:nvSpPr>
        <p:spPr bwMode="auto">
          <a:xfrm>
            <a:off x="593725" y="6289675"/>
            <a:ext cx="8097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http://lpi.oregonstate.edu/infocenter/minerals/calcium/capth.html</a:t>
            </a:r>
          </a:p>
        </p:txBody>
      </p:sp>
    </p:spTree>
    <p:extLst>
      <p:ext uri="{BB962C8B-B14F-4D97-AF65-F5344CB8AC3E}">
        <p14:creationId xmlns:p14="http://schemas.microsoft.com/office/powerpoint/2010/main" val="1629676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dirty="0"/>
              <a:t>Phosphate (</a:t>
            </a:r>
            <a:r>
              <a:rPr kumimoji="1" lang="en-US" sz="5400" dirty="0"/>
              <a:t>PO4 -)</a:t>
            </a:r>
            <a:br>
              <a:rPr kumimoji="1" lang="en-US" sz="5400" dirty="0"/>
            </a:br>
            <a:r>
              <a:rPr kumimoji="1" lang="en-US" sz="5400" dirty="0"/>
              <a:t> </a:t>
            </a:r>
            <a:r>
              <a:rPr kumimoji="1" lang="en-US" b="1" dirty="0"/>
              <a:t>3.0 - 4.5mg/</a:t>
            </a:r>
            <a:r>
              <a:rPr kumimoji="1" lang="en-US" b="1" dirty="0" err="1"/>
              <a:t>dL</a:t>
            </a:r>
            <a:r>
              <a:rPr kumimoji="1" lang="en-US" b="1" dirty="0"/>
              <a:t> or 1.8 - 2.6 </a:t>
            </a:r>
            <a:r>
              <a:rPr kumimoji="1" lang="en-US" b="1" dirty="0" err="1"/>
              <a:t>mEq</a:t>
            </a:r>
            <a:r>
              <a:rPr kumimoji="1" lang="en-US" b="1" dirty="0"/>
              <a:t>/L</a:t>
            </a:r>
            <a:r>
              <a:rPr kumimoji="1" lang="en-US" sz="5400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err="1" smtClean="0">
                <a:latin typeface="Georgia" charset="0"/>
              </a:rPr>
              <a:t>Fungsi</a:t>
            </a:r>
            <a:r>
              <a:rPr lang="en-US" sz="2400" dirty="0" smtClean="0">
                <a:latin typeface="Georgia" charset="0"/>
              </a:rPr>
              <a:t>: </a:t>
            </a:r>
            <a:r>
              <a:rPr lang="en-US" sz="2400" dirty="0" err="1" smtClean="0">
                <a:latin typeface="Georgia" charset="0"/>
              </a:rPr>
              <a:t>kontraksi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otot</a:t>
            </a:r>
            <a:r>
              <a:rPr lang="en-US" sz="2400" dirty="0" smtClean="0">
                <a:latin typeface="Georgia" charset="0"/>
              </a:rPr>
              <a:t>, </a:t>
            </a:r>
            <a:r>
              <a:rPr lang="en-US" sz="2400" dirty="0" err="1" smtClean="0">
                <a:latin typeface="Georgia" charset="0"/>
              </a:rPr>
              <a:t>nervus</a:t>
            </a:r>
            <a:r>
              <a:rPr lang="en-US" sz="2400" dirty="0" smtClean="0">
                <a:latin typeface="Georgia" charset="0"/>
              </a:rPr>
              <a:t>, </a:t>
            </a:r>
            <a:r>
              <a:rPr lang="en-US" sz="2400" dirty="0" err="1" smtClean="0">
                <a:latin typeface="Georgia" charset="0"/>
              </a:rPr>
              <a:t>dan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sel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darah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merah</a:t>
            </a:r>
            <a:endParaRPr lang="en-US" sz="2400" dirty="0" smtClean="0">
              <a:latin typeface="Georgia" charset="0"/>
            </a:endParaRPr>
          </a:p>
          <a:p>
            <a:r>
              <a:rPr lang="en-US" sz="2400" dirty="0" err="1" smtClean="0">
                <a:latin typeface="Georgia" charset="0"/>
              </a:rPr>
              <a:t>Terlibat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pada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metabolisme</a:t>
            </a:r>
            <a:r>
              <a:rPr lang="en-US" sz="2400" dirty="0" smtClean="0">
                <a:latin typeface="Georgia" charset="0"/>
              </a:rPr>
              <a:t> protein, </a:t>
            </a:r>
            <a:r>
              <a:rPr lang="en-US" sz="2400" dirty="0" err="1" smtClean="0">
                <a:latin typeface="Georgia" charset="0"/>
              </a:rPr>
              <a:t>lemak</a:t>
            </a:r>
            <a:r>
              <a:rPr lang="en-US" sz="2400" dirty="0" smtClean="0">
                <a:latin typeface="Georgia" charset="0"/>
              </a:rPr>
              <a:t>, </a:t>
            </a:r>
            <a:r>
              <a:rPr lang="en-US" sz="2400" dirty="0" err="1" smtClean="0">
                <a:latin typeface="Georgia" charset="0"/>
              </a:rPr>
              <a:t>dan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karbohidrat</a:t>
            </a:r>
            <a:endParaRPr lang="en-US" sz="2400" dirty="0">
              <a:latin typeface="Georgia" charset="0"/>
            </a:endParaRPr>
          </a:p>
          <a:p>
            <a:r>
              <a:rPr lang="en-US" sz="2400" dirty="0" smtClean="0">
                <a:latin typeface="Georgia" charset="0"/>
              </a:rPr>
              <a:t>Hypophosphatemia – </a:t>
            </a:r>
            <a:r>
              <a:rPr lang="en-US" sz="2400" dirty="0" err="1" smtClean="0">
                <a:latin typeface="Georgia" charset="0"/>
              </a:rPr>
              <a:t>Glukosa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dan</a:t>
            </a:r>
            <a:r>
              <a:rPr lang="en-US" sz="2400" dirty="0" smtClean="0">
                <a:latin typeface="Georgia" charset="0"/>
              </a:rPr>
              <a:t> insulin </a:t>
            </a:r>
            <a:r>
              <a:rPr lang="en-US" sz="2400" dirty="0" err="1" smtClean="0">
                <a:latin typeface="Georgia" charset="0"/>
              </a:rPr>
              <a:t>menyebabkan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fosfat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menuju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ke</a:t>
            </a:r>
            <a:r>
              <a:rPr lang="en-US" sz="2400" dirty="0" smtClean="0">
                <a:latin typeface="Georgia" charset="0"/>
              </a:rPr>
              <a:t> </a:t>
            </a:r>
            <a:r>
              <a:rPr lang="en-US" sz="2400" dirty="0" err="1" smtClean="0">
                <a:latin typeface="Georgia" charset="0"/>
              </a:rPr>
              <a:t>sel</a:t>
            </a:r>
            <a:endParaRPr lang="en-US" sz="2400" dirty="0" smtClean="0">
              <a:latin typeface="Georgia" charset="0"/>
            </a:endParaRPr>
          </a:p>
          <a:p>
            <a:pPr lvl="1"/>
            <a:r>
              <a:rPr lang="en-US" sz="2400" dirty="0" smtClean="0">
                <a:latin typeface="Georgia" charset="0"/>
              </a:rPr>
              <a:t>Alcohol withdrawal</a:t>
            </a:r>
          </a:p>
          <a:p>
            <a:pPr lvl="1"/>
            <a:r>
              <a:rPr lang="en-US" sz="2400" dirty="0" smtClean="0">
                <a:latin typeface="Georgia" charset="0"/>
              </a:rPr>
              <a:t>Antacid use (acid base imbalance)</a:t>
            </a:r>
          </a:p>
          <a:p>
            <a:pPr lvl="2"/>
            <a:r>
              <a:rPr lang="en-US" dirty="0" smtClean="0">
                <a:latin typeface="Georgia" charset="0"/>
              </a:rPr>
              <a:t>S/S – weakness, pain, mental changes, seizures</a:t>
            </a:r>
          </a:p>
          <a:p>
            <a:r>
              <a:rPr lang="en-US" sz="2400" dirty="0" err="1" smtClean="0">
                <a:latin typeface="Georgia" charset="0"/>
              </a:rPr>
              <a:t>Hyperphosphatemia</a:t>
            </a:r>
            <a:r>
              <a:rPr lang="en-US" sz="2400" dirty="0" smtClean="0">
                <a:latin typeface="Georgia" charset="0"/>
              </a:rPr>
              <a:t> – Phosphates shift out of cell (trauma, chemo, malignant tumor), at risk – infants fed cow </a:t>
            </a:r>
            <a:r>
              <a:rPr lang="en-US" sz="2400" dirty="0" smtClean="0">
                <a:latin typeface="Georgia" charset="0"/>
              </a:rPr>
              <a:t>milk</a:t>
            </a:r>
            <a:endParaRPr lang="en-US" sz="2400" dirty="0" smtClean="0">
              <a:latin typeface="Georgia" charset="0"/>
            </a:endParaRPr>
          </a:p>
          <a:p>
            <a:pPr>
              <a:buFont typeface="Georgia" charset="0"/>
              <a:buNone/>
            </a:pPr>
            <a:r>
              <a:rPr lang="en-US" sz="2400" dirty="0" smtClean="0">
                <a:latin typeface="Georgia" charset="0"/>
              </a:rPr>
              <a:t>		S/S – numbness, tingling **Around mouth and fingers** muscle spasm, </a:t>
            </a:r>
            <a:r>
              <a:rPr lang="en-US" sz="2400" dirty="0" err="1" smtClean="0">
                <a:latin typeface="Georgia" charset="0"/>
              </a:rPr>
              <a:t>tetany</a:t>
            </a:r>
            <a:endParaRPr lang="en-US" sz="2400" dirty="0" smtClean="0">
              <a:latin typeface="Georgia" charset="0"/>
            </a:endParaRPr>
          </a:p>
          <a:p>
            <a:pPr>
              <a:buFont typeface="Georgia" charset="0"/>
              <a:buNone/>
            </a:pPr>
            <a:endParaRPr lang="en-US" sz="2400" dirty="0" smtClean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161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klorida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Georgia" charset="0"/>
              </a:rPr>
              <a:t>Imbalances occur with Na imbalances</a:t>
            </a:r>
          </a:p>
          <a:p>
            <a:r>
              <a:rPr lang="en-US" dirty="0" err="1" smtClean="0">
                <a:latin typeface="Georgia" charset="0"/>
              </a:rPr>
              <a:t>Hypochloremia</a:t>
            </a:r>
            <a:r>
              <a:rPr lang="en-US" dirty="0" smtClean="0">
                <a:latin typeface="Georgia" charset="0"/>
              </a:rPr>
              <a:t> – low Chloride</a:t>
            </a:r>
          </a:p>
          <a:p>
            <a:pPr lvl="1"/>
            <a:r>
              <a:rPr lang="en-US" dirty="0" smtClean="0">
                <a:latin typeface="Georgia" charset="0"/>
              </a:rPr>
              <a:t>Causes: sweating, kidney loss, GI tract losses</a:t>
            </a:r>
          </a:p>
          <a:p>
            <a:pPr lvl="2"/>
            <a:r>
              <a:rPr lang="en-US" dirty="0" smtClean="0">
                <a:latin typeface="Georgia" charset="0"/>
              </a:rPr>
              <a:t>S/S – twitching, tremors, </a:t>
            </a:r>
            <a:r>
              <a:rPr lang="en-US" dirty="0" err="1" smtClean="0">
                <a:latin typeface="Georgia" charset="0"/>
              </a:rPr>
              <a:t>tetany</a:t>
            </a:r>
            <a:endParaRPr lang="en-US" dirty="0" smtClean="0">
              <a:latin typeface="Georgia" charset="0"/>
            </a:endParaRPr>
          </a:p>
          <a:p>
            <a:r>
              <a:rPr lang="en-US" dirty="0" err="1" smtClean="0">
                <a:latin typeface="Georgia" charset="0"/>
              </a:rPr>
              <a:t>Hyperchloremia</a:t>
            </a:r>
            <a:r>
              <a:rPr lang="en-US" dirty="0" smtClean="0">
                <a:latin typeface="Georgia" charset="0"/>
              </a:rPr>
              <a:t> – high Chloride</a:t>
            </a:r>
          </a:p>
          <a:p>
            <a:pPr lvl="1"/>
            <a:r>
              <a:rPr lang="en-US" dirty="0" smtClean="0">
                <a:latin typeface="Georgia" charset="0"/>
              </a:rPr>
              <a:t>Causes: Na retention or high potassium</a:t>
            </a:r>
          </a:p>
          <a:p>
            <a:pPr lvl="2"/>
            <a:r>
              <a:rPr lang="en-US" dirty="0" smtClean="0">
                <a:latin typeface="Georgia" charset="0"/>
              </a:rPr>
              <a:t>S/S – tremors, acidosis, weakness, lethargy, arrhythmias, coma</a:t>
            </a:r>
          </a:p>
          <a:p>
            <a:pPr lvl="2"/>
            <a:r>
              <a:rPr lang="en-US" dirty="0" smtClean="0">
                <a:latin typeface="Georgia" charset="0"/>
              </a:rPr>
              <a:t>NURSING INTERVENTIONS: Medication, IV Fluids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460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459567"/>
            <a:ext cx="7772400" cy="1362075"/>
          </a:xfrm>
        </p:spPr>
        <p:txBody>
          <a:bodyPr/>
          <a:lstStyle/>
          <a:p>
            <a:r>
              <a:rPr lang="en-US" dirty="0" smtClean="0"/>
              <a:t>Alhamdulillah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7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2C6A5-1B06-7349-ABB3-2E5E653DBB71}" type="slidenum">
              <a:rPr lang="en-US"/>
              <a:pPr/>
              <a:t>2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dirty="0" err="1" smtClean="0"/>
              <a:t>kalium</a:t>
            </a:r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dirty="0"/>
              <a:t/>
            </a:r>
            <a:br>
              <a:rPr kumimoji="1" lang="en-US" dirty="0"/>
            </a:br>
            <a:r>
              <a:rPr kumimoji="1" lang="en-US" dirty="0"/>
              <a:t/>
            </a:r>
            <a:br>
              <a:rPr kumimoji="1" lang="en-US" dirty="0"/>
            </a:br>
            <a:endParaRPr kumimoji="1"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685925"/>
            <a:ext cx="8686800" cy="417195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1" lang="en-US" sz="2800" dirty="0" smtClean="0"/>
              <a:t>Ion </a:t>
            </a:r>
            <a:r>
              <a:rPr kumimoji="1" lang="en-US" sz="2800" dirty="0" err="1" smtClean="0"/>
              <a:t>terbanyak</a:t>
            </a:r>
            <a:r>
              <a:rPr kumimoji="1" lang="en-US" sz="2800" dirty="0" smtClean="0"/>
              <a:t> di </a:t>
            </a:r>
            <a:r>
              <a:rPr kumimoji="1" lang="en-US" sz="2800" dirty="0" err="1" smtClean="0"/>
              <a:t>intrasel</a:t>
            </a:r>
            <a:r>
              <a:rPr kumimoji="1" lang="en-US" sz="2800" dirty="0" smtClean="0"/>
              <a:t>, </a:t>
            </a:r>
            <a:r>
              <a:rPr kumimoji="1" lang="en-US" sz="2800" dirty="0" err="1" smtClean="0"/>
              <a:t>sedikit</a:t>
            </a:r>
            <a:r>
              <a:rPr kumimoji="1" lang="en-US" sz="2800" dirty="0" smtClean="0"/>
              <a:t> di plasma</a:t>
            </a:r>
          </a:p>
          <a:p>
            <a:pPr>
              <a:lnSpc>
                <a:spcPct val="90000"/>
              </a:lnSpc>
            </a:pPr>
            <a:r>
              <a:rPr kumimoji="1" lang="en-US" sz="2800" dirty="0" err="1" smtClean="0"/>
              <a:t>Diatur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oleh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pompa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seluler</a:t>
            </a:r>
            <a:r>
              <a:rPr kumimoji="1" lang="en-US" sz="2800" dirty="0" smtClean="0"/>
              <a:t> Na-K </a:t>
            </a:r>
          </a:p>
          <a:p>
            <a:pPr>
              <a:lnSpc>
                <a:spcPct val="90000"/>
              </a:lnSpc>
            </a:pPr>
            <a:r>
              <a:rPr kumimoji="1" lang="en-US" sz="2800" dirty="0" err="1" smtClean="0"/>
              <a:t>Perubahan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kadar</a:t>
            </a:r>
            <a:r>
              <a:rPr kumimoji="1" lang="en-US" sz="2800" dirty="0" smtClean="0"/>
              <a:t> </a:t>
            </a:r>
            <a:r>
              <a:rPr kumimoji="1" lang="en-US" sz="2800" dirty="0" smtClean="0"/>
              <a:t>K</a:t>
            </a:r>
            <a:r>
              <a:rPr kumimoji="1" lang="en-US" sz="2800" dirty="0"/>
              <a:t>+ </a:t>
            </a:r>
            <a:r>
              <a:rPr kumimoji="1" lang="en-US" sz="2800" dirty="0" smtClean="0">
                <a:sym typeface="Symbol" charset="0"/>
              </a:rPr>
              <a:t> </a:t>
            </a:r>
            <a:r>
              <a:rPr kumimoji="1" lang="en-US" sz="2800" dirty="0" err="1" smtClean="0">
                <a:sym typeface="Symbol" charset="0"/>
              </a:rPr>
              <a:t>pengaruh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pada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eksitabilitas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otot</a:t>
            </a:r>
            <a:endParaRPr kumimoji="1" lang="en-US" sz="2800" dirty="0" smtClean="0">
              <a:sym typeface="Symbol" charset="0"/>
            </a:endParaRPr>
          </a:p>
          <a:p>
            <a:pPr>
              <a:lnSpc>
                <a:spcPct val="90000"/>
              </a:lnSpc>
            </a:pPr>
            <a:r>
              <a:rPr kumimoji="1" lang="en-US" sz="2800" dirty="0" err="1" smtClean="0"/>
              <a:t>Eliminasi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oleh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ginjal</a:t>
            </a:r>
            <a:r>
              <a:rPr kumimoji="1" lang="en-US" sz="2800" dirty="0" smtClean="0"/>
              <a:t>: </a:t>
            </a:r>
            <a:endParaRPr kumimoji="1" lang="en-US" sz="2800" dirty="0"/>
          </a:p>
          <a:p>
            <a:pPr lvl="1">
              <a:lnSpc>
                <a:spcPct val="90000"/>
              </a:lnSpc>
            </a:pPr>
            <a:r>
              <a:rPr kumimoji="1" lang="en-US" sz="2400" dirty="0"/>
              <a:t>renal problems </a:t>
            </a:r>
            <a:r>
              <a:rPr kumimoji="1" lang="en-US" sz="2400" dirty="0">
                <a:sym typeface="Symbol" charset="0"/>
              </a:rPr>
              <a:t>causes hyperkalemia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>
                <a:sym typeface="Symbol" charset="0"/>
              </a:rPr>
              <a:t>Insulin</a:t>
            </a:r>
            <a:r>
              <a:rPr kumimoji="1" lang="en-US" sz="2400" dirty="0"/>
              <a:t>: c</a:t>
            </a:r>
            <a:r>
              <a:rPr kumimoji="1" lang="en-US" sz="2400" dirty="0">
                <a:sym typeface="Symbol" charset="0"/>
              </a:rPr>
              <a:t>auses K+ to move from ECF  ICF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>
                <a:sym typeface="Symbol" charset="0"/>
              </a:rPr>
              <a:t>Acidosis, trauma to cells, and exercise</a:t>
            </a:r>
          </a:p>
          <a:p>
            <a:pPr lvl="2">
              <a:lnSpc>
                <a:spcPct val="90000"/>
              </a:lnSpc>
            </a:pPr>
            <a:r>
              <a:rPr kumimoji="1" lang="en-US" sz="2000" dirty="0"/>
              <a:t>cause K+ to move from ICF </a:t>
            </a:r>
            <a:r>
              <a:rPr kumimoji="1" lang="en-US" sz="2000" dirty="0">
                <a:sym typeface="Symbol" charset="0"/>
              </a:rPr>
              <a:t>  ECF:</a:t>
            </a:r>
          </a:p>
        </p:txBody>
      </p:sp>
    </p:spTree>
    <p:extLst>
      <p:ext uri="{BB962C8B-B14F-4D97-AF65-F5344CB8AC3E}">
        <p14:creationId xmlns:p14="http://schemas.microsoft.com/office/powerpoint/2010/main" val="1319875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D3C8FB-AEA6-AB4C-AAA5-7E3AF055BD28}" type="slidenum">
              <a:rPr lang="en-US"/>
              <a:pPr/>
              <a:t>3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/>
              <a:t>Hyperkalemia</a:t>
            </a:r>
            <a:br>
              <a:rPr kumimoji="1" lang="en-US"/>
            </a:br>
            <a:r>
              <a:rPr kumimoji="1" lang="en-US" sz="3200"/>
              <a:t>K+ &gt; 5.5 mEq/L</a:t>
            </a:r>
            <a:endParaRPr kumimoji="1"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905000"/>
            <a:ext cx="7924800" cy="430530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1" lang="en-US" sz="2800" dirty="0" err="1" smtClean="0"/>
              <a:t>Penyebab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utama</a:t>
            </a:r>
            <a:r>
              <a:rPr kumimoji="1" lang="en-US" sz="2800" dirty="0" smtClean="0"/>
              <a:t>:</a:t>
            </a:r>
            <a:endParaRPr kumimoji="1" lang="en-US" sz="2400" dirty="0"/>
          </a:p>
          <a:p>
            <a:pPr lvl="1">
              <a:lnSpc>
                <a:spcPct val="90000"/>
              </a:lnSpc>
            </a:pPr>
            <a:r>
              <a:rPr kumimoji="1" lang="en-US" sz="2400" dirty="0" err="1" smtClean="0"/>
              <a:t>Peningkatan</a:t>
            </a:r>
            <a:r>
              <a:rPr kumimoji="1" lang="en-US" sz="2400" dirty="0" smtClean="0"/>
              <a:t> intake K: </a:t>
            </a:r>
          </a:p>
          <a:p>
            <a:pPr lvl="2">
              <a:lnSpc>
                <a:spcPct val="90000"/>
              </a:lnSpc>
            </a:pPr>
            <a:r>
              <a:rPr kumimoji="1" lang="en-US" sz="1900" dirty="0" err="1" smtClean="0"/>
              <a:t>Obat</a:t>
            </a:r>
            <a:r>
              <a:rPr kumimoji="1" lang="en-US" sz="1900" dirty="0" smtClean="0"/>
              <a:t> </a:t>
            </a:r>
            <a:r>
              <a:rPr kumimoji="1" lang="en-US" sz="1900" dirty="0" err="1" smtClean="0"/>
              <a:t>penisilin</a:t>
            </a:r>
            <a:r>
              <a:rPr kumimoji="1" lang="en-US" sz="1900" dirty="0" smtClean="0"/>
              <a:t> yang </a:t>
            </a:r>
            <a:r>
              <a:rPr kumimoji="1" lang="en-US" sz="1900" dirty="0" err="1" smtClean="0"/>
              <a:t>mengandung</a:t>
            </a:r>
            <a:r>
              <a:rPr kumimoji="1" lang="en-US" sz="1900" dirty="0" smtClean="0"/>
              <a:t> K+ </a:t>
            </a:r>
          </a:p>
          <a:p>
            <a:pPr lvl="2">
              <a:lnSpc>
                <a:spcPct val="90000"/>
              </a:lnSpc>
            </a:pPr>
            <a:r>
              <a:rPr kumimoji="1" lang="en-US" sz="1800" dirty="0" err="1" smtClean="0"/>
              <a:t>Tranfusi</a:t>
            </a:r>
            <a:r>
              <a:rPr kumimoji="1" lang="en-US" sz="1800" dirty="0" smtClean="0"/>
              <a:t> PRC </a:t>
            </a:r>
            <a:r>
              <a:rPr kumimoji="1" lang="en-US" sz="1800" dirty="0" err="1" smtClean="0"/>
              <a:t>terradiasi</a:t>
            </a:r>
            <a:r>
              <a:rPr kumimoji="1" lang="en-US" sz="1800" dirty="0" smtClean="0"/>
              <a:t> </a:t>
            </a:r>
            <a:endParaRPr kumimoji="1" lang="en-US" sz="2000" dirty="0"/>
          </a:p>
          <a:p>
            <a:pPr lvl="1">
              <a:lnSpc>
                <a:spcPct val="90000"/>
              </a:lnSpc>
            </a:pPr>
            <a:r>
              <a:rPr kumimoji="1" lang="en-US" sz="2400" dirty="0" smtClean="0"/>
              <a:t>PERPINDAHAN K</a:t>
            </a:r>
            <a:r>
              <a:rPr kumimoji="1" lang="en-US" sz="2400" dirty="0"/>
              <a:t>+ </a:t>
            </a:r>
            <a:r>
              <a:rPr kumimoji="1" lang="en-US" sz="2400" dirty="0" smtClean="0"/>
              <a:t>DARI ICF </a:t>
            </a:r>
            <a:r>
              <a:rPr kumimoji="1" lang="en-US" sz="2400" dirty="0" err="1" smtClean="0"/>
              <a:t>ke</a:t>
            </a:r>
            <a:r>
              <a:rPr kumimoji="1" lang="en-US" sz="2400" dirty="0" smtClean="0"/>
              <a:t> </a:t>
            </a:r>
            <a:r>
              <a:rPr kumimoji="1" lang="en-US" sz="2400" dirty="0"/>
              <a:t>ECF</a:t>
            </a:r>
          </a:p>
          <a:p>
            <a:pPr lvl="2">
              <a:lnSpc>
                <a:spcPct val="90000"/>
              </a:lnSpc>
            </a:pPr>
            <a:r>
              <a:rPr kumimoji="1" lang="en-US" sz="2000" dirty="0" err="1" smtClean="0"/>
              <a:t>Asidosis</a:t>
            </a:r>
            <a:r>
              <a:rPr kumimoji="1" lang="en-US" sz="2000" dirty="0"/>
              <a:t>, </a:t>
            </a:r>
            <a:r>
              <a:rPr kumimoji="1" lang="en-US" sz="2000" dirty="0" smtClean="0"/>
              <a:t>DM </a:t>
            </a:r>
            <a:r>
              <a:rPr kumimoji="1" lang="en-US" sz="2000" dirty="0" err="1" smtClean="0"/>
              <a:t>tak</a:t>
            </a:r>
            <a:r>
              <a:rPr kumimoji="1" lang="en-US" sz="2000" dirty="0" smtClean="0"/>
              <a:t> </a:t>
            </a:r>
            <a:r>
              <a:rPr kumimoji="1" lang="en-US" sz="2000" dirty="0" err="1" smtClean="0"/>
              <a:t>terkotrol</a:t>
            </a:r>
            <a:endParaRPr kumimoji="1" lang="en-US" sz="2000" dirty="0"/>
          </a:p>
          <a:p>
            <a:pPr lvl="2">
              <a:lnSpc>
                <a:spcPct val="90000"/>
              </a:lnSpc>
            </a:pPr>
            <a:r>
              <a:rPr kumimoji="1" lang="en-US" sz="1800" dirty="0" err="1" smtClean="0"/>
              <a:t>Sel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yg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lisis</a:t>
            </a:r>
            <a:r>
              <a:rPr kumimoji="1" lang="en-US" sz="1800" dirty="0" smtClean="0"/>
              <a:t> (</a:t>
            </a:r>
            <a:r>
              <a:rPr kumimoji="1" lang="en-US" sz="1800" dirty="0" err="1"/>
              <a:t>o</a:t>
            </a:r>
            <a:r>
              <a:rPr kumimoji="1" lang="en-US" sz="1800" dirty="0" err="1" smtClean="0"/>
              <a:t>leh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obat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sitotoksik</a:t>
            </a:r>
            <a:r>
              <a:rPr kumimoji="1" lang="en-US" sz="1800" dirty="0" smtClean="0"/>
              <a:t>)</a:t>
            </a:r>
            <a:endParaRPr kumimoji="1" lang="en-US" sz="1800" dirty="0"/>
          </a:p>
          <a:p>
            <a:pPr lvl="1">
              <a:lnSpc>
                <a:spcPct val="90000"/>
              </a:lnSpc>
            </a:pPr>
            <a:r>
              <a:rPr kumimoji="1" lang="en-US" sz="2400" dirty="0" err="1" smtClean="0"/>
              <a:t>Penurunan</a:t>
            </a:r>
            <a:r>
              <a:rPr kumimoji="1" lang="en-US" sz="2400" dirty="0" smtClean="0"/>
              <a:t> </a:t>
            </a:r>
            <a:r>
              <a:rPr kumimoji="1" lang="en-US" sz="2400" dirty="0" err="1" smtClean="0"/>
              <a:t>ekskresi</a:t>
            </a:r>
            <a:r>
              <a:rPr kumimoji="1" lang="en-US" sz="2400" dirty="0" smtClean="0"/>
              <a:t> </a:t>
            </a:r>
            <a:r>
              <a:rPr kumimoji="1" lang="en-US" sz="2400" dirty="0" err="1" smtClean="0"/>
              <a:t>ginjal</a:t>
            </a:r>
            <a:r>
              <a:rPr kumimoji="1" lang="en-US" sz="2400" dirty="0" smtClean="0"/>
              <a:t> </a:t>
            </a:r>
            <a:endParaRPr kumimoji="1" lang="en-US" sz="2400" dirty="0"/>
          </a:p>
          <a:p>
            <a:pPr lvl="2">
              <a:lnSpc>
                <a:spcPct val="90000"/>
              </a:lnSpc>
            </a:pPr>
            <a:r>
              <a:rPr kumimoji="1" lang="en-US" sz="1800" dirty="0" err="1" smtClean="0"/>
              <a:t>Keracunan</a:t>
            </a:r>
            <a:r>
              <a:rPr kumimoji="1" lang="en-US" sz="1800" dirty="0" smtClean="0"/>
              <a:t> digitalis, </a:t>
            </a:r>
            <a:r>
              <a:rPr kumimoji="1" lang="en-US" sz="1800" dirty="0" err="1" smtClean="0"/>
              <a:t>gagal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ginjal</a:t>
            </a:r>
            <a:r>
              <a:rPr kumimoji="1" lang="en-US" sz="1800" dirty="0" smtClean="0"/>
              <a:t>, </a:t>
            </a:r>
            <a:r>
              <a:rPr kumimoji="1" lang="en-US" sz="1800" dirty="0" err="1" smtClean="0"/>
              <a:t>penggunaan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diuretik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hemat</a:t>
            </a:r>
            <a:r>
              <a:rPr kumimoji="1" lang="en-US" sz="1800" dirty="0" smtClean="0"/>
              <a:t> K </a:t>
            </a:r>
            <a:r>
              <a:rPr kumimoji="1" lang="en-US" sz="1800" dirty="0" err="1" smtClean="0"/>
              <a:t>yg</a:t>
            </a:r>
            <a:r>
              <a:rPr kumimoji="1" lang="en-US" sz="1800" dirty="0" smtClean="0"/>
              <a:t> </a:t>
            </a:r>
            <a:r>
              <a:rPr kumimoji="1" lang="en-US" sz="1800" dirty="0" err="1" smtClean="0"/>
              <a:t>berlebihan</a:t>
            </a:r>
            <a:r>
              <a:rPr kumimoji="1" lang="en-US" sz="1800" dirty="0" smtClean="0"/>
              <a:t> (</a:t>
            </a:r>
            <a:r>
              <a:rPr kumimoji="1" lang="en-US" sz="1800" dirty="0" err="1"/>
              <a:t>spiroaldactone</a:t>
            </a:r>
            <a:r>
              <a:rPr kumimoji="1" lang="en-US" sz="1800" dirty="0"/>
              <a:t>)</a:t>
            </a:r>
          </a:p>
          <a:p>
            <a:pPr lvl="1">
              <a:lnSpc>
                <a:spcPct val="90000"/>
              </a:lnSpc>
              <a:buFont typeface="Wingdings" charset="0"/>
              <a:buNone/>
            </a:pPr>
            <a:r>
              <a:rPr kumimoji="1" lang="en-US" sz="2000" dirty="0"/>
              <a:t> </a:t>
            </a:r>
          </a:p>
          <a:p>
            <a:pPr lvl="1">
              <a:lnSpc>
                <a:spcPct val="90000"/>
              </a:lnSpc>
            </a:pPr>
            <a:endParaRPr kumimoji="1" lang="en-US" dirty="0"/>
          </a:p>
        </p:txBody>
      </p:sp>
    </p:spTree>
    <p:extLst>
      <p:ext uri="{BB962C8B-B14F-4D97-AF65-F5344CB8AC3E}">
        <p14:creationId xmlns:p14="http://schemas.microsoft.com/office/powerpoint/2010/main" val="3729758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F9BAF-3AE5-FB4F-9B9D-CCB8A210DDC7}" type="slidenum">
              <a:rPr lang="en-US"/>
              <a:pPr/>
              <a:t>4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/>
              <a:t>Hyperkalemia</a:t>
            </a:r>
            <a:br>
              <a:rPr kumimoji="1" lang="en-US"/>
            </a:br>
            <a:r>
              <a:rPr kumimoji="1" lang="en-US" sz="3200"/>
              <a:t>K+ &gt; 5.5 mEq/L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2095500"/>
            <a:ext cx="6781800" cy="4381500"/>
          </a:xfrm>
        </p:spPr>
        <p:txBody>
          <a:bodyPr/>
          <a:lstStyle/>
          <a:p>
            <a:pPr algn="ctr">
              <a:buFont typeface="Wingdings" charset="0"/>
              <a:buNone/>
            </a:pPr>
            <a:r>
              <a:rPr kumimoji="1" lang="en-US" sz="2800" dirty="0"/>
              <a:t>Management</a:t>
            </a:r>
          </a:p>
          <a:p>
            <a:r>
              <a:rPr kumimoji="1" lang="en-US" sz="2800" dirty="0" err="1" smtClean="0"/>
              <a:t>Eliminasi</a:t>
            </a:r>
            <a:r>
              <a:rPr kumimoji="1" lang="en-US" sz="2800" dirty="0" smtClean="0"/>
              <a:t> </a:t>
            </a:r>
            <a:r>
              <a:rPr kumimoji="1" lang="en-US" sz="2800" dirty="0"/>
              <a:t>K+ </a:t>
            </a:r>
          </a:p>
          <a:p>
            <a:pPr lvl="1"/>
            <a:r>
              <a:rPr kumimoji="1" lang="en-US" sz="2400" dirty="0" err="1" smtClean="0"/>
              <a:t>Diuretik</a:t>
            </a:r>
            <a:r>
              <a:rPr kumimoji="1" lang="en-US" sz="2400" dirty="0" smtClean="0"/>
              <a:t> </a:t>
            </a:r>
            <a:r>
              <a:rPr kumimoji="1" lang="en-US" sz="2400" dirty="0"/>
              <a:t>(Lasix)</a:t>
            </a:r>
          </a:p>
          <a:p>
            <a:pPr lvl="1"/>
            <a:r>
              <a:rPr kumimoji="1" lang="en-US" sz="2400" dirty="0"/>
              <a:t>Dialysis</a:t>
            </a:r>
          </a:p>
          <a:p>
            <a:pPr lvl="1"/>
            <a:r>
              <a:rPr kumimoji="1" lang="en-US" sz="2400" dirty="0" err="1"/>
              <a:t>Kayexalate</a:t>
            </a:r>
            <a:endParaRPr kumimoji="1" lang="en-US" sz="2400" dirty="0"/>
          </a:p>
          <a:p>
            <a:pPr lvl="1"/>
            <a:r>
              <a:rPr kumimoji="1" lang="en-US" sz="2400" dirty="0" err="1" smtClean="0"/>
              <a:t>Peningkatan</a:t>
            </a:r>
            <a:r>
              <a:rPr kumimoji="1" lang="en-US" sz="2400" dirty="0" smtClean="0"/>
              <a:t> </a:t>
            </a:r>
            <a:r>
              <a:rPr kumimoji="1" lang="en-US" sz="2400" dirty="0" err="1" smtClean="0"/>
              <a:t>cairan</a:t>
            </a:r>
            <a:endParaRPr kumimoji="1" lang="en-US" sz="2400" dirty="0"/>
          </a:p>
          <a:p>
            <a:r>
              <a:rPr kumimoji="1" lang="en-US" sz="2800" dirty="0"/>
              <a:t>IV insulin</a:t>
            </a:r>
          </a:p>
          <a:p>
            <a:r>
              <a:rPr kumimoji="1" lang="en-US" sz="2800" dirty="0" smtClean="0"/>
              <a:t>Monitor </a:t>
            </a:r>
            <a:r>
              <a:rPr kumimoji="1" lang="en-US" sz="2800" dirty="0" err="1" smtClean="0"/>
              <a:t>jantung</a:t>
            </a:r>
            <a:endParaRPr kumimoji="1" lang="en-US" sz="2800" dirty="0"/>
          </a:p>
        </p:txBody>
      </p:sp>
    </p:spTree>
    <p:extLst>
      <p:ext uri="{BB962C8B-B14F-4D97-AF65-F5344CB8AC3E}">
        <p14:creationId xmlns:p14="http://schemas.microsoft.com/office/powerpoint/2010/main" val="37630768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1A62A-48DF-C34D-8780-F665BEA3D7DE}" type="slidenum">
              <a:rPr lang="en-US"/>
              <a:pPr/>
              <a:t>5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/>
              <a:t>Hypokalemia</a:t>
            </a:r>
            <a:br>
              <a:rPr kumimoji="1" lang="en-US"/>
            </a:br>
            <a:r>
              <a:rPr kumimoji="1" lang="en-US" sz="3600"/>
              <a:t>K+ &lt; 3.5 mEq</a:t>
            </a:r>
            <a:endParaRPr kumimoji="1"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43100"/>
            <a:ext cx="8686800" cy="46101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kumimoji="1" lang="en-US" sz="2800" dirty="0" err="1" smtClean="0"/>
              <a:t>Penyebab</a:t>
            </a:r>
            <a:r>
              <a:rPr kumimoji="1" lang="en-US" sz="2800" dirty="0" smtClean="0"/>
              <a:t> </a:t>
            </a:r>
            <a:r>
              <a:rPr kumimoji="1" lang="en-US" sz="2800" dirty="0" err="1" smtClean="0"/>
              <a:t>utama</a:t>
            </a:r>
            <a:r>
              <a:rPr kumimoji="1" lang="en-US" sz="2800" dirty="0" smtClean="0"/>
              <a:t> </a:t>
            </a:r>
            <a:endParaRPr kumimoji="1" lang="en-US" sz="2000" dirty="0"/>
          </a:p>
          <a:p>
            <a:pPr lvl="1">
              <a:lnSpc>
                <a:spcPct val="90000"/>
              </a:lnSpc>
            </a:pPr>
            <a:r>
              <a:rPr kumimoji="1" lang="en-US" dirty="0" err="1" smtClean="0"/>
              <a:t>Penurunan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asupan</a:t>
            </a:r>
            <a:r>
              <a:rPr kumimoji="1" lang="en-US" dirty="0" smtClean="0"/>
              <a:t> </a:t>
            </a:r>
            <a:r>
              <a:rPr kumimoji="1" lang="en-US" dirty="0" err="1" smtClean="0"/>
              <a:t>atau</a:t>
            </a:r>
            <a:r>
              <a:rPr kumimoji="1" lang="en-US" dirty="0" smtClean="0"/>
              <a:t> </a:t>
            </a:r>
            <a:r>
              <a:rPr kumimoji="1" lang="en-US" dirty="0" err="1" smtClean="0"/>
              <a:t>peningkatan</a:t>
            </a:r>
            <a:r>
              <a:rPr kumimoji="1" lang="en-US" dirty="0" smtClean="0"/>
              <a:t> uptake </a:t>
            </a:r>
            <a:r>
              <a:rPr kumimoji="1" lang="en-US" dirty="0" err="1" smtClean="0"/>
              <a:t>oleh</a:t>
            </a:r>
            <a:r>
              <a:rPr kumimoji="1" lang="en-US" dirty="0" smtClean="0"/>
              <a:t> </a:t>
            </a:r>
            <a:r>
              <a:rPr kumimoji="1" lang="en-US" dirty="0" err="1" smtClean="0"/>
              <a:t>sel</a:t>
            </a:r>
            <a:endParaRPr kumimoji="1" lang="en-US" dirty="0"/>
          </a:p>
          <a:p>
            <a:pPr lvl="2">
              <a:lnSpc>
                <a:spcPct val="90000"/>
              </a:lnSpc>
            </a:pPr>
            <a:r>
              <a:rPr kumimoji="1" lang="en-US" dirty="0" smtClean="0"/>
              <a:t>Insulin</a:t>
            </a:r>
            <a:r>
              <a:rPr kumimoji="1" lang="en-US" dirty="0"/>
              <a:t>: promotes K+ uptake by muscle &amp; liver cells</a:t>
            </a:r>
          </a:p>
          <a:p>
            <a:pPr lvl="2">
              <a:lnSpc>
                <a:spcPct val="90000"/>
              </a:lnSpc>
            </a:pPr>
            <a:r>
              <a:rPr kumimoji="1" lang="en-US" dirty="0">
                <a:sym typeface="Symbol" charset="0"/>
              </a:rPr>
              <a:t>When insulin is given: K+ goes into ICF  &lt; serum K+ level</a:t>
            </a:r>
          </a:p>
          <a:p>
            <a:pPr lvl="1">
              <a:lnSpc>
                <a:spcPct val="90000"/>
              </a:lnSpc>
            </a:pPr>
            <a:r>
              <a:rPr kumimoji="1" lang="en-US" dirty="0" smtClean="0">
                <a:sym typeface="Symbol" charset="0"/>
              </a:rPr>
              <a:t>Diabetes mellitus </a:t>
            </a:r>
            <a:r>
              <a:rPr kumimoji="1" lang="en-US" dirty="0" err="1" smtClean="0">
                <a:sym typeface="Symbol" charset="0"/>
              </a:rPr>
              <a:t>tak</a:t>
            </a:r>
            <a:r>
              <a:rPr kumimoji="1" lang="en-US" dirty="0" smtClean="0">
                <a:sym typeface="Symbol" charset="0"/>
              </a:rPr>
              <a:t> </a:t>
            </a:r>
            <a:r>
              <a:rPr kumimoji="1" lang="en-US" dirty="0" err="1" smtClean="0">
                <a:sym typeface="Symbol" charset="0"/>
              </a:rPr>
              <a:t>terkontrol</a:t>
            </a:r>
            <a:r>
              <a:rPr kumimoji="1" lang="en-US" dirty="0" smtClean="0">
                <a:sym typeface="Symbol" charset="0"/>
              </a:rPr>
              <a:t>:</a:t>
            </a:r>
            <a:endParaRPr kumimoji="1" lang="en-US" sz="2000" dirty="0">
              <a:sym typeface="Symbol" charset="0"/>
            </a:endParaRPr>
          </a:p>
          <a:p>
            <a:pPr lvl="2">
              <a:lnSpc>
                <a:spcPct val="90000"/>
              </a:lnSpc>
            </a:pPr>
            <a:r>
              <a:rPr kumimoji="1" lang="en-US" sz="2800" dirty="0" err="1" smtClean="0"/>
              <a:t>Kenaikan</a:t>
            </a:r>
            <a:r>
              <a:rPr kumimoji="1" lang="en-US" sz="2800" dirty="0" smtClean="0"/>
              <a:t> </a:t>
            </a:r>
            <a:r>
              <a:rPr kumimoji="1" lang="en-US" sz="2800" dirty="0" smtClean="0"/>
              <a:t>Glucose</a:t>
            </a:r>
            <a:r>
              <a:rPr kumimoji="1" lang="en-US" sz="2800" dirty="0"/>
              <a:t>: osmotic diuretic </a:t>
            </a:r>
            <a:r>
              <a:rPr kumimoji="1" lang="en-US" sz="2800" dirty="0">
                <a:sym typeface="Symbol" charset="0"/>
              </a:rPr>
              <a:t> </a:t>
            </a:r>
            <a:r>
              <a:rPr kumimoji="1" lang="en-US" sz="2800" dirty="0" err="1" smtClean="0">
                <a:sym typeface="Symbol" charset="0"/>
              </a:rPr>
              <a:t>ekskresi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kalium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meningkat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oleh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eksresi</a:t>
            </a:r>
            <a:r>
              <a:rPr kumimoji="1" lang="en-US" sz="2800" dirty="0" smtClean="0">
                <a:sym typeface="Symbol" charset="0"/>
              </a:rPr>
              <a:t> </a:t>
            </a:r>
            <a:r>
              <a:rPr kumimoji="1" lang="en-US" sz="2800" dirty="0" err="1" smtClean="0">
                <a:sym typeface="Symbol" charset="0"/>
              </a:rPr>
              <a:t>urin</a:t>
            </a:r>
            <a:endParaRPr kumimoji="1" lang="en-US" sz="2800" dirty="0">
              <a:sym typeface="Symbol" charset="0"/>
            </a:endParaRPr>
          </a:p>
          <a:p>
            <a:pPr lvl="2">
              <a:lnSpc>
                <a:spcPct val="90000"/>
              </a:lnSpc>
            </a:pPr>
            <a:r>
              <a:rPr kumimoji="1" lang="en-US" sz="2800" dirty="0" err="1" smtClean="0">
                <a:sym typeface="Symbol" charset="0"/>
              </a:rPr>
              <a:t>Ketoasidosis</a:t>
            </a:r>
            <a:r>
              <a:rPr kumimoji="1" lang="en-US" sz="2800" dirty="0" smtClean="0">
                <a:sym typeface="Symbol" charset="0"/>
              </a:rPr>
              <a:t> diabetes</a:t>
            </a:r>
            <a:r>
              <a:rPr kumimoji="1" lang="en-US" sz="2800" dirty="0" smtClean="0">
                <a:sym typeface="Symbol" charset="0"/>
              </a:rPr>
              <a:t>: </a:t>
            </a:r>
            <a:r>
              <a:rPr kumimoji="1" lang="en-US" sz="2800" dirty="0">
                <a:sym typeface="Symbol" charset="0"/>
              </a:rPr>
              <a:t> H+ ions in ECF  exchange across cell membranes  K+ is first elevated and then K+ stores are excreted via urine</a:t>
            </a:r>
          </a:p>
          <a:p>
            <a:pPr lvl="2">
              <a:lnSpc>
                <a:spcPct val="90000"/>
              </a:lnSpc>
              <a:buFontTx/>
              <a:buNone/>
            </a:pPr>
            <a:endParaRPr kumimoji="1" lang="en-US" dirty="0">
              <a:sym typeface="Symbol" charset="0"/>
            </a:endParaRPr>
          </a:p>
          <a:p>
            <a:pPr lvl="2">
              <a:lnSpc>
                <a:spcPct val="90000"/>
              </a:lnSpc>
            </a:pPr>
            <a:endParaRPr kumimoji="1" lang="en-US" sz="2000" dirty="0"/>
          </a:p>
          <a:p>
            <a:pPr lvl="2">
              <a:lnSpc>
                <a:spcPct val="90000"/>
              </a:lnSpc>
            </a:pPr>
            <a:endParaRPr kumimoji="1" lang="en-US" sz="2000" dirty="0"/>
          </a:p>
          <a:p>
            <a:pPr lvl="2">
              <a:lnSpc>
                <a:spcPct val="90000"/>
              </a:lnSpc>
            </a:pPr>
            <a:endParaRPr kumimoji="1" lang="en-US" sz="2000" dirty="0"/>
          </a:p>
        </p:txBody>
      </p:sp>
    </p:spTree>
    <p:extLst>
      <p:ext uri="{BB962C8B-B14F-4D97-AF65-F5344CB8AC3E}">
        <p14:creationId xmlns:p14="http://schemas.microsoft.com/office/powerpoint/2010/main" val="2730492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9A5D5-E396-4547-9512-A9E8C3F6A8E5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kumimoji="1" lang="en-US"/>
              <a:t>Magnesium (Mg+)</a:t>
            </a:r>
            <a:br>
              <a:rPr kumimoji="1" lang="en-US"/>
            </a:br>
            <a:r>
              <a:rPr kumimoji="1" lang="en-US" sz="3200" b="1"/>
              <a:t>1.5 - 2.5 mEq/L </a:t>
            </a:r>
            <a:endParaRPr kumimoji="1" lang="en-US" sz="4800" b="1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2209800"/>
            <a:ext cx="7773987" cy="4191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kumimoji="1" lang="en-US" sz="2800" b="1" dirty="0" err="1" smtClean="0"/>
              <a:t>kation</a:t>
            </a:r>
            <a:r>
              <a:rPr kumimoji="1" lang="en-US" sz="2800" b="1" dirty="0" smtClean="0"/>
              <a:t> </a:t>
            </a:r>
            <a:r>
              <a:rPr kumimoji="1" lang="en-US" sz="2800" b="1" dirty="0" err="1" smtClean="0"/>
              <a:t>terbanyak</a:t>
            </a:r>
            <a:r>
              <a:rPr kumimoji="1" lang="en-US" sz="2800" b="1" dirty="0" smtClean="0"/>
              <a:t> </a:t>
            </a:r>
            <a:r>
              <a:rPr kumimoji="1" lang="en-US" sz="2800" b="1" dirty="0" err="1" smtClean="0"/>
              <a:t>kedua</a:t>
            </a:r>
            <a:r>
              <a:rPr kumimoji="1" lang="en-US" sz="2800" b="1" dirty="0" smtClean="0"/>
              <a:t> di </a:t>
            </a:r>
            <a:r>
              <a:rPr kumimoji="1" lang="en-US" sz="2800" b="1" dirty="0" err="1" smtClean="0"/>
              <a:t>intrasel</a:t>
            </a:r>
            <a:r>
              <a:rPr kumimoji="1" lang="en-US" sz="2800" b="1" dirty="0" smtClean="0"/>
              <a:t>: 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 smtClean="0"/>
              <a:t>essential </a:t>
            </a:r>
            <a:r>
              <a:rPr kumimoji="1" lang="en-US" sz="2400" b="1" dirty="0"/>
              <a:t>for neuromuscular function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/>
              <a:t>changes in serum Mg+ levels effect other electrolytes </a:t>
            </a:r>
          </a:p>
          <a:p>
            <a:pPr>
              <a:lnSpc>
                <a:spcPct val="90000"/>
              </a:lnSpc>
            </a:pPr>
            <a:r>
              <a:rPr kumimoji="1" lang="en-US" sz="2800" b="1" dirty="0" err="1"/>
              <a:t>Hypermagnesemia</a:t>
            </a:r>
            <a:r>
              <a:rPr kumimoji="1" lang="en-US" sz="2800" b="1" dirty="0"/>
              <a:t>: &gt; 2.5mEq/L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/>
              <a:t>muscle weakness, </a:t>
            </a:r>
            <a:r>
              <a:rPr kumimoji="1" lang="en-US" sz="2400" b="1" dirty="0" err="1"/>
              <a:t>bradycardia</a:t>
            </a:r>
            <a:r>
              <a:rPr kumimoji="1" lang="en-US" sz="2400" b="1" dirty="0"/>
              <a:t>, hypotension, nausea &amp; vomiting</a:t>
            </a:r>
          </a:p>
          <a:p>
            <a:pPr>
              <a:lnSpc>
                <a:spcPct val="90000"/>
              </a:lnSpc>
            </a:pPr>
            <a:r>
              <a:rPr kumimoji="1" lang="en-US" sz="2800" b="1" dirty="0" err="1"/>
              <a:t>Hypomagnesemia</a:t>
            </a:r>
            <a:r>
              <a:rPr kumimoji="1" lang="en-US" sz="2800" b="1" dirty="0"/>
              <a:t>:&lt; 1.5mEq/L</a:t>
            </a:r>
          </a:p>
          <a:p>
            <a:pPr lvl="1">
              <a:lnSpc>
                <a:spcPct val="90000"/>
              </a:lnSpc>
            </a:pPr>
            <a:r>
              <a:rPr kumimoji="1" lang="en-US" sz="2400" b="1" dirty="0"/>
              <a:t>increased neuromuscular irritability</a:t>
            </a:r>
          </a:p>
          <a:p>
            <a:pPr lvl="2">
              <a:lnSpc>
                <a:spcPct val="90000"/>
              </a:lnSpc>
            </a:pPr>
            <a:r>
              <a:rPr kumimoji="1" lang="en-US" sz="2000" b="1" dirty="0"/>
              <a:t>Muscle spasms, </a:t>
            </a:r>
            <a:r>
              <a:rPr kumimoji="1" lang="en-US" sz="2000" b="1" dirty="0" err="1"/>
              <a:t>tetany</a:t>
            </a:r>
            <a:r>
              <a:rPr kumimoji="1" lang="en-US" sz="2000" b="1" dirty="0"/>
              <a:t>, seizures</a:t>
            </a:r>
          </a:p>
          <a:p>
            <a:pPr lvl="1">
              <a:lnSpc>
                <a:spcPct val="90000"/>
              </a:lnSpc>
            </a:pPr>
            <a:endParaRPr kumimoji="1" lang="en-US" sz="2400" b="1" dirty="0"/>
          </a:p>
          <a:p>
            <a:pPr>
              <a:lnSpc>
                <a:spcPct val="90000"/>
              </a:lnSpc>
            </a:pPr>
            <a:endParaRPr kumimoji="1"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56433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700D-8B7B-D14E-BEDB-34CC54CE5DD0}" type="slidenum">
              <a:rPr lang="en-US"/>
              <a:pPr/>
              <a:t>7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/>
              <a:t>Hypernatremia</a:t>
            </a:r>
            <a:br>
              <a:rPr kumimoji="1" lang="en-US"/>
            </a:br>
            <a:r>
              <a:rPr kumimoji="1" lang="en-US" sz="3200"/>
              <a:t>(Na+ &gt;145 mEq/L)</a:t>
            </a:r>
            <a:endParaRPr kumimoji="1"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0"/>
              <a:buNone/>
            </a:pPr>
            <a:r>
              <a:rPr kumimoji="1" lang="en-US" sz="2800" dirty="0"/>
              <a:t>Etiology</a:t>
            </a:r>
            <a:endParaRPr kumimoji="1" lang="en-US" sz="2400" dirty="0"/>
          </a:p>
          <a:p>
            <a:pPr>
              <a:lnSpc>
                <a:spcPct val="90000"/>
              </a:lnSpc>
            </a:pPr>
            <a:r>
              <a:rPr kumimoji="1" lang="en-US" sz="2400" dirty="0" err="1" smtClean="0"/>
              <a:t>Kehilangan</a:t>
            </a:r>
            <a:r>
              <a:rPr kumimoji="1" lang="en-US" sz="2400" dirty="0" smtClean="0"/>
              <a:t> air </a:t>
            </a:r>
            <a:r>
              <a:rPr kumimoji="1" lang="en-US" sz="2400" dirty="0" err="1" smtClean="0"/>
              <a:t>atau</a:t>
            </a:r>
            <a:r>
              <a:rPr kumimoji="1" lang="en-US" sz="2400" dirty="0" smtClean="0"/>
              <a:t> </a:t>
            </a:r>
            <a:r>
              <a:rPr kumimoji="1" lang="en-US" sz="2400" dirty="0" err="1" smtClean="0"/>
              <a:t>penambahan</a:t>
            </a:r>
            <a:r>
              <a:rPr kumimoji="1" lang="en-US" sz="24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kumimoji="1" lang="en-US" sz="2000" b="1" dirty="0" smtClean="0"/>
              <a:t>Elderly </a:t>
            </a:r>
            <a:r>
              <a:rPr kumimoji="1" lang="en-US" sz="2000" b="1" dirty="0"/>
              <a:t>/ or comatose patients</a:t>
            </a:r>
          </a:p>
          <a:p>
            <a:pPr lvl="1">
              <a:lnSpc>
                <a:spcPct val="90000"/>
              </a:lnSpc>
            </a:pPr>
            <a:r>
              <a:rPr kumimoji="1" lang="en-US" sz="2000" b="1" dirty="0"/>
              <a:t>Na+ intake &gt; water intake</a:t>
            </a:r>
          </a:p>
          <a:p>
            <a:pPr lvl="1">
              <a:lnSpc>
                <a:spcPct val="90000"/>
              </a:lnSpc>
            </a:pPr>
            <a:r>
              <a:rPr kumimoji="1" lang="en-US" sz="2000" b="1" dirty="0"/>
              <a:t>Diabetes </a:t>
            </a:r>
            <a:r>
              <a:rPr kumimoji="1" lang="en-US" sz="2000" b="1" dirty="0" err="1"/>
              <a:t>insipidus</a:t>
            </a:r>
            <a:r>
              <a:rPr kumimoji="1" lang="en-US" sz="2000" b="1" dirty="0"/>
              <a:t> (excessive fluid loss) </a:t>
            </a:r>
            <a:r>
              <a:rPr kumimoji="1" lang="en-US" sz="2000" b="1" dirty="0">
                <a:sym typeface="Symbol" charset="0"/>
              </a:rPr>
              <a:t> &lt; production of ADH </a:t>
            </a:r>
            <a:endParaRPr kumimoji="1" lang="en-US" sz="2000" b="1" dirty="0"/>
          </a:p>
          <a:p>
            <a:pPr lvl="1">
              <a:lnSpc>
                <a:spcPct val="90000"/>
              </a:lnSpc>
            </a:pPr>
            <a:r>
              <a:rPr kumimoji="1" lang="en-US" sz="2000" b="1" dirty="0"/>
              <a:t>Damage to hypothalamic thirst center?</a:t>
            </a:r>
          </a:p>
          <a:p>
            <a:pPr lvl="2">
              <a:lnSpc>
                <a:spcPct val="90000"/>
              </a:lnSpc>
            </a:pPr>
            <a:r>
              <a:rPr kumimoji="1" lang="en-US" sz="1800" b="1" dirty="0"/>
              <a:t>Tumor or CVA</a:t>
            </a:r>
            <a:r>
              <a:rPr kumimoji="1" lang="en-US" sz="1800" b="1" dirty="0" smtClean="0"/>
              <a:t>?</a:t>
            </a:r>
          </a:p>
          <a:p>
            <a:pPr>
              <a:lnSpc>
                <a:spcPct val="90000"/>
              </a:lnSpc>
            </a:pPr>
            <a:r>
              <a:rPr kumimoji="1" lang="en-US" sz="3200" b="1" dirty="0" err="1" smtClean="0"/>
              <a:t>Manifestasi</a:t>
            </a:r>
            <a:r>
              <a:rPr kumimoji="1" lang="en-US" sz="3200" b="1" dirty="0" smtClean="0"/>
              <a:t> </a:t>
            </a:r>
            <a:r>
              <a:rPr kumimoji="1" lang="en-US" sz="3200" b="1" dirty="0" err="1" smtClean="0"/>
              <a:t>klinis</a:t>
            </a:r>
            <a:endParaRPr kumimoji="1" lang="en-US" sz="3200" dirty="0"/>
          </a:p>
          <a:p>
            <a:pPr lvl="1">
              <a:lnSpc>
                <a:spcPct val="90000"/>
              </a:lnSpc>
            </a:pPr>
            <a:r>
              <a:rPr kumimoji="1" lang="en-US" sz="2400" dirty="0"/>
              <a:t>Thirst, dry tongue</a:t>
            </a:r>
          </a:p>
          <a:p>
            <a:pPr lvl="1">
              <a:lnSpc>
                <a:spcPct val="90000"/>
              </a:lnSpc>
            </a:pPr>
            <a:r>
              <a:rPr kumimoji="1" lang="en-US" sz="2400" dirty="0"/>
              <a:t>Restlessness; </a:t>
            </a:r>
            <a:r>
              <a:rPr kumimoji="1" lang="en-US" sz="2400" dirty="0" smtClean="0"/>
              <a:t>Coma</a:t>
            </a:r>
            <a:r>
              <a:rPr kumimoji="1" lang="en-US" sz="2400" dirty="0"/>
              <a:t>; Intracranial bleeds</a:t>
            </a:r>
          </a:p>
          <a:p>
            <a:pPr lvl="1">
              <a:lnSpc>
                <a:spcPct val="90000"/>
              </a:lnSpc>
            </a:pPr>
            <a:r>
              <a:rPr kumimoji="1" lang="en-US" sz="2400" dirty="0"/>
              <a:t>Weight changes</a:t>
            </a:r>
          </a:p>
          <a:p>
            <a:pPr>
              <a:lnSpc>
                <a:spcPct val="90000"/>
              </a:lnSpc>
            </a:pPr>
            <a:endParaRPr kumimoji="1" lang="en-US" sz="1800" dirty="0"/>
          </a:p>
          <a:p>
            <a:pPr lvl="2">
              <a:lnSpc>
                <a:spcPct val="90000"/>
              </a:lnSpc>
            </a:pPr>
            <a:endParaRPr kumimoji="1" lang="en-US" sz="1800" dirty="0"/>
          </a:p>
        </p:txBody>
      </p:sp>
    </p:spTree>
    <p:extLst>
      <p:ext uri="{BB962C8B-B14F-4D97-AF65-F5344CB8AC3E}">
        <p14:creationId xmlns:p14="http://schemas.microsoft.com/office/powerpoint/2010/main" val="136779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CDA81-A970-0A46-89ED-B5F12E53CF68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kumimoji="1" lang="en-US"/>
              <a:t>Hypernatremia</a:t>
            </a:r>
            <a:br>
              <a:rPr kumimoji="1" lang="en-US"/>
            </a:br>
            <a:r>
              <a:rPr kumimoji="1" lang="en-US" sz="3200"/>
              <a:t>(Na+ &gt;145 mEq/L)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71700"/>
            <a:ext cx="7620000" cy="4305300"/>
          </a:xfrm>
        </p:spPr>
        <p:txBody>
          <a:bodyPr/>
          <a:lstStyle/>
          <a:p>
            <a:pPr algn="ctr">
              <a:lnSpc>
                <a:spcPct val="90000"/>
              </a:lnSpc>
              <a:buFont typeface="Wingdings" charset="0"/>
              <a:buNone/>
            </a:pPr>
            <a:r>
              <a:rPr kumimoji="1" lang="en-US" dirty="0"/>
              <a:t>Treatment (Rx)</a:t>
            </a:r>
          </a:p>
          <a:p>
            <a:pPr>
              <a:lnSpc>
                <a:spcPct val="90000"/>
              </a:lnSpc>
            </a:pPr>
            <a:endParaRPr kumimoji="1" lang="en-US" sz="2400" dirty="0"/>
          </a:p>
          <a:p>
            <a:pPr>
              <a:lnSpc>
                <a:spcPct val="90000"/>
              </a:lnSpc>
            </a:pPr>
            <a:r>
              <a:rPr kumimoji="1" lang="en-US" sz="2800" dirty="0"/>
              <a:t>Dilute Na+ and promote secretion</a:t>
            </a:r>
          </a:p>
          <a:p>
            <a:pPr>
              <a:lnSpc>
                <a:spcPct val="90000"/>
              </a:lnSpc>
            </a:pPr>
            <a:r>
              <a:rPr kumimoji="1" lang="en-US" sz="2800" dirty="0"/>
              <a:t>Fluids (5% D/W)  and </a:t>
            </a:r>
            <a:r>
              <a:rPr kumimoji="1" lang="en-US" sz="2800" dirty="0" smtClean="0"/>
              <a:t>diuretics</a:t>
            </a:r>
          </a:p>
          <a:p>
            <a:pPr>
              <a:lnSpc>
                <a:spcPct val="90000"/>
              </a:lnSpc>
            </a:pPr>
            <a:endParaRPr kumimoji="1" lang="en-US" sz="2800" dirty="0"/>
          </a:p>
        </p:txBody>
      </p:sp>
    </p:spTree>
    <p:extLst>
      <p:ext uri="{BB962C8B-B14F-4D97-AF65-F5344CB8AC3E}">
        <p14:creationId xmlns:p14="http://schemas.microsoft.com/office/powerpoint/2010/main" val="3150782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kalsium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Georgia" charset="0"/>
              </a:rPr>
              <a:t>Calcium (8.5 – 10.5 </a:t>
            </a:r>
            <a:r>
              <a:rPr lang="en-US" sz="2400" dirty="0" err="1" smtClean="0">
                <a:latin typeface="Georgia" charset="0"/>
              </a:rPr>
              <a:t>meQ</a:t>
            </a:r>
            <a:r>
              <a:rPr lang="en-US" sz="2400" dirty="0" smtClean="0">
                <a:latin typeface="Georgia" charset="0"/>
              </a:rPr>
              <a:t>/l)</a:t>
            </a:r>
          </a:p>
          <a:p>
            <a:r>
              <a:rPr lang="en-US" sz="2400" dirty="0" smtClean="0">
                <a:latin typeface="Georgia" charset="0"/>
              </a:rPr>
              <a:t>For: blood coagulation, neuromuscular activity and bone growth  </a:t>
            </a:r>
          </a:p>
          <a:p>
            <a:r>
              <a:rPr lang="en-US" sz="2400" dirty="0" smtClean="0">
                <a:latin typeface="Georgia" charset="0"/>
              </a:rPr>
              <a:t>Found: Located in </a:t>
            </a:r>
            <a:r>
              <a:rPr lang="en-US" sz="2400" dirty="0" smtClean="0">
                <a:latin typeface="Georgia" charset="0"/>
              </a:rPr>
              <a:t>Bones</a:t>
            </a:r>
            <a:endParaRPr lang="en-US" sz="2400" dirty="0" smtClean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567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604</Words>
  <Application>Microsoft Macintosh PowerPoint</Application>
  <PresentationFormat>On-screen Show (4:3)</PresentationFormat>
  <Paragraphs>119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Gangguan elektrolit</vt:lpstr>
      <vt:lpstr>   kalium   </vt:lpstr>
      <vt:lpstr>Hyperkalemia K+ &gt; 5.5 mEq/L</vt:lpstr>
      <vt:lpstr>Hyperkalemia K+ &gt; 5.5 mEq/L</vt:lpstr>
      <vt:lpstr>Hypokalemia K+ &lt; 3.5 mEq</vt:lpstr>
      <vt:lpstr>Magnesium (Mg+) 1.5 - 2.5 mEq/L </vt:lpstr>
      <vt:lpstr>Hypernatremia (Na+ &gt;145 mEq/L)</vt:lpstr>
      <vt:lpstr>Hypernatremia (Na+ &gt;145 mEq/L)</vt:lpstr>
      <vt:lpstr>kalsium</vt:lpstr>
      <vt:lpstr>Hypercalcemia Ca+ &gt; 10.5 mg/dL</vt:lpstr>
      <vt:lpstr>PowerPoint Presentation</vt:lpstr>
      <vt:lpstr>Phosphate (PO4 -)  3.0 - 4.5mg/dL or 1.8 - 2.6 mEq/L </vt:lpstr>
      <vt:lpstr>klorida</vt:lpstr>
      <vt:lpstr>Alhamdulillah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Gangguan elektrolit</dc:title>
  <dc:creator>FKIK UMY</dc:creator>
  <cp:lastModifiedBy>Kedokteran UMY</cp:lastModifiedBy>
  <cp:revision>8</cp:revision>
  <dcterms:created xsi:type="dcterms:W3CDTF">2013-05-17T04:27:42Z</dcterms:created>
  <dcterms:modified xsi:type="dcterms:W3CDTF">2013-05-17T12:41:56Z</dcterms:modified>
</cp:coreProperties>
</file>