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1" r:id="rId12"/>
    <p:sldId id="272" r:id="rId13"/>
    <p:sldId id="285" r:id="rId14"/>
    <p:sldId id="274" r:id="rId15"/>
    <p:sldId id="275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CCFFCC"/>
    <a:srgbClr val="99FF99"/>
    <a:srgbClr val="FFFF99"/>
    <a:srgbClr val="FF3300"/>
    <a:srgbClr val="FFCCCC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610" autoAdjust="0"/>
  </p:normalViewPr>
  <p:slideViewPr>
    <p:cSldViewPr>
      <p:cViewPr varScale="1">
        <p:scale>
          <a:sx n="87" d="100"/>
          <a:sy n="87" d="100"/>
        </p:scale>
        <p:origin x="-8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6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7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9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30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32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4133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9DB77E-4CCD-4D97-B9D1-0B1406A7A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A99B0-E302-4AA4-B537-2A117C8C42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55603-E39A-44B8-930B-29BC7033A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50958-4550-4AA7-9CD9-00664F2436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0633-A8BB-4D81-A7D7-1C85BC5A6F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6DB3C-3BD4-4B5F-AA22-DBC8D283C0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80C84-DC83-4F8E-83BE-4268029A49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85098-E2D9-4B9B-9FC4-330035AB5B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82429-F706-4B5B-B6D5-93F32D6803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E115A-EBCB-435E-8F70-38282F8DC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2B3EC-9D3C-4ED2-A312-35C6CC921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C6B132-3661-4624-9C20-B8389BB5CD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Pink tissue paper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1219200"/>
          </a:xfrm>
          <a:blipFill dpi="0" rotWithShape="0">
            <a:blip r:embed="rId2"/>
            <a:srcRect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>
                <a:solidFill>
                  <a:schemeClr val="bg2"/>
                </a:solidFill>
              </a:rPr>
              <a:t>VERTIGO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276600"/>
            <a:ext cx="7086600" cy="3124200"/>
          </a:xfrm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KULIAH BLOK 15</a:t>
            </a:r>
          </a:p>
          <a:p>
            <a:r>
              <a:rPr lang="en-US">
                <a:solidFill>
                  <a:schemeClr val="tx2"/>
                </a:solidFill>
              </a:rPr>
              <a:t>Neuromuskuloskeletal</a:t>
            </a:r>
          </a:p>
          <a:p>
            <a:r>
              <a:rPr lang="en-US">
                <a:solidFill>
                  <a:schemeClr val="tx2"/>
                </a:solidFill>
              </a:rPr>
              <a:t>FK-UMY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47800" y="4191000"/>
            <a:ext cx="64119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28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sz="2800" b="1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3975" y="136525"/>
            <a:ext cx="2079625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Head Acceleration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2743200" y="136525"/>
            <a:ext cx="251460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Head angular Velocity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937250" y="152400"/>
            <a:ext cx="282575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Endolymph Displacement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629400" y="1143000"/>
            <a:ext cx="1685925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Cupular Angle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667000" y="1219200"/>
            <a:ext cx="160020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Cilia Bending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098675" y="2133600"/>
            <a:ext cx="2549525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Receptor Cell Potential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517775" y="2971800"/>
            <a:ext cx="1825625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Synaptic Action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2362200" y="3794125"/>
            <a:ext cx="2162175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Generator Potential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2514600" y="4556125"/>
            <a:ext cx="193675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Primay Afferent</a:t>
            </a:r>
          </a:p>
          <a:p>
            <a:r>
              <a:rPr lang="en-US" sz="2000">
                <a:solidFill>
                  <a:schemeClr val="bg2"/>
                </a:solidFill>
              </a:rPr>
              <a:t>Action Potentials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048000" y="5638800"/>
            <a:ext cx="693738" cy="3968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2"/>
                </a:solidFill>
              </a:rPr>
              <a:t>CNS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4572000" y="6308725"/>
            <a:ext cx="944563" cy="3968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Posture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3087688" y="6400800"/>
            <a:ext cx="722312" cy="3968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VOR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990600" y="6308725"/>
            <a:ext cx="1268413" cy="3968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Perception</a:t>
            </a:r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7315200" y="6858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6121400" y="5562600"/>
            <a:ext cx="3022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Ket: </a:t>
            </a:r>
          </a:p>
          <a:p>
            <a:r>
              <a:rPr lang="en-US" sz="1800"/>
              <a:t>CNS: Central Nervous System</a:t>
            </a:r>
          </a:p>
          <a:p>
            <a:r>
              <a:rPr lang="en-US" sz="1800"/>
              <a:t>VOR: Vestibulo Ocular Reflex</a:t>
            </a:r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3429000" y="16764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3429000" y="60198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3429000" y="25908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3429000" y="33528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3429000" y="41910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>
            <a:off x="3429000" y="52578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 flipH="1">
            <a:off x="2362200" y="5867400"/>
            <a:ext cx="6096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>
            <a:off x="3810000" y="5867400"/>
            <a:ext cx="609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6" name="Line 46"/>
          <p:cNvSpPr>
            <a:spLocks noChangeShapeType="1"/>
          </p:cNvSpPr>
          <p:nvPr/>
        </p:nvSpPr>
        <p:spPr bwMode="auto">
          <a:xfrm>
            <a:off x="2133600" y="381000"/>
            <a:ext cx="60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7" name="Line 47"/>
          <p:cNvSpPr>
            <a:spLocks noChangeShapeType="1"/>
          </p:cNvSpPr>
          <p:nvPr/>
        </p:nvSpPr>
        <p:spPr bwMode="auto">
          <a:xfrm>
            <a:off x="5257800" y="381000"/>
            <a:ext cx="60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 flipH="1">
            <a:off x="4267200" y="1371600"/>
            <a:ext cx="2286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55750" y="117475"/>
            <a:ext cx="324485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DIAGNOSIS VERTIGO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029200" y="2286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959475" y="117475"/>
            <a:ext cx="1965325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ANAMNESIS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203325" y="928688"/>
            <a:ext cx="157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SERANGAN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124200" y="1066800"/>
            <a:ext cx="762000" cy="76200"/>
          </a:xfrm>
          <a:prstGeom prst="rightArrow">
            <a:avLst>
              <a:gd name="adj1" fmla="val 50000"/>
              <a:gd name="adj2" fmla="val 250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022725" y="928688"/>
            <a:ext cx="892175" cy="3968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AKUT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105400" y="1066800"/>
            <a:ext cx="762000" cy="76200"/>
          </a:xfrm>
          <a:prstGeom prst="rightArrow">
            <a:avLst>
              <a:gd name="adj1" fmla="val 50000"/>
              <a:gd name="adj2" fmla="val 250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927725" y="928688"/>
            <a:ext cx="183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LABIRINTITIS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057400" y="13716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057400" y="1600200"/>
            <a:ext cx="1828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022725" y="1462088"/>
            <a:ext cx="1131888" cy="39687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KRONIS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5334000" y="16002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775325" y="1497013"/>
            <a:ext cx="157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BERULANG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6553200" y="1905000"/>
            <a:ext cx="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791200" y="2452688"/>
            <a:ext cx="1754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TD. TELINGA</a:t>
            </a: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6172200" y="2819400"/>
            <a:ext cx="38100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6781800" y="2819400"/>
            <a:ext cx="30480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791200" y="3352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(-)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6985000" y="3317875"/>
            <a:ext cx="55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(+)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6019800" y="38100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648200" y="4076700"/>
            <a:ext cx="203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POSISI BERUBAH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239000" y="38100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6994525" y="4191000"/>
            <a:ext cx="1208088" cy="8255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>
                <a:solidFill>
                  <a:schemeClr val="bg2"/>
                </a:solidFill>
              </a:rPr>
              <a:t> OTITIS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2"/>
                </a:solidFill>
              </a:rPr>
              <a:t> MENIERE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2"/>
                </a:solidFill>
              </a:rPr>
              <a:t> N.MA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5486400" y="4419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800600" y="48768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4800600" y="4876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6248400" y="4876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572000" y="510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(-)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6019800" y="5105400"/>
            <a:ext cx="55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(+)</a:t>
            </a:r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4800600" y="55626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6324600" y="5562600"/>
            <a:ext cx="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886200" y="5867400"/>
            <a:ext cx="1863725" cy="9159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chemeClr val="bg2"/>
                </a:solidFill>
              </a:rPr>
              <a:t> Obat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chemeClr val="bg2"/>
                </a:solidFill>
              </a:rPr>
              <a:t> &gt; Ventilasi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chemeClr val="bg2"/>
                </a:solidFill>
              </a:rPr>
              <a:t> Trauma Cervical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867400" y="5881688"/>
            <a:ext cx="1752600" cy="3667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Osteofit Cervical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4648200" y="18288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2286000" y="2057400"/>
            <a:ext cx="2362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1752600" y="17938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(-)</a:t>
            </a:r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1981200" y="22860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1141413" y="2438400"/>
            <a:ext cx="1754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TD. TELINGA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1981200" y="2819400"/>
            <a:ext cx="0" cy="152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762000" y="2971800"/>
            <a:ext cx="2438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838200" y="30480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3124200" y="3048000"/>
            <a:ext cx="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609600" y="3200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(-)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2819400" y="3200400"/>
            <a:ext cx="55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(+)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593725" y="3686175"/>
            <a:ext cx="1955800" cy="5810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>
                <a:solidFill>
                  <a:schemeClr val="bg2"/>
                </a:solidFill>
              </a:rPr>
              <a:t> N MA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chemeClr val="bg2"/>
                </a:solidFill>
              </a:rPr>
              <a:t>T. SEREB. PONTIN</a:t>
            </a:r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 flipH="1">
            <a:off x="228600" y="3505200"/>
            <a:ext cx="381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53" name="Line 49"/>
          <p:cNvSpPr>
            <a:spLocks noChangeShapeType="1"/>
          </p:cNvSpPr>
          <p:nvPr/>
        </p:nvSpPr>
        <p:spPr bwMode="auto">
          <a:xfrm>
            <a:off x="228600" y="3505200"/>
            <a:ext cx="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19050" y="468630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EXHAUSTION</a:t>
            </a:r>
          </a:p>
        </p:txBody>
      </p:sp>
      <p:sp>
        <p:nvSpPr>
          <p:cNvPr id="21555" name="Line 51"/>
          <p:cNvSpPr>
            <a:spLocks noChangeShapeType="1"/>
          </p:cNvSpPr>
          <p:nvPr/>
        </p:nvSpPr>
        <p:spPr bwMode="auto">
          <a:xfrm>
            <a:off x="228600" y="5029200"/>
            <a:ext cx="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56" name="Line 52"/>
          <p:cNvSpPr>
            <a:spLocks noChangeShapeType="1"/>
          </p:cNvSpPr>
          <p:nvPr/>
        </p:nvSpPr>
        <p:spPr bwMode="auto">
          <a:xfrm>
            <a:off x="1676400" y="48768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1873250" y="46132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(-)</a:t>
            </a:r>
          </a:p>
        </p:txBody>
      </p:sp>
      <p:sp>
        <p:nvSpPr>
          <p:cNvPr id="21558" name="Line 54"/>
          <p:cNvSpPr>
            <a:spLocks noChangeShapeType="1"/>
          </p:cNvSpPr>
          <p:nvPr/>
        </p:nvSpPr>
        <p:spPr bwMode="auto">
          <a:xfrm>
            <a:off x="2286000" y="48768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2651125" y="4710113"/>
            <a:ext cx="1174750" cy="3365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2"/>
                </a:solidFill>
              </a:rPr>
              <a:t>NEUROSIS</a:t>
            </a:r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104775" y="5600700"/>
            <a:ext cx="962025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chemeClr val="bg2"/>
                </a:solidFill>
              </a:rPr>
              <a:t> Co R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chemeClr val="bg2"/>
                </a:solidFill>
              </a:rPr>
              <a:t> A SCL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762000"/>
            <a:ext cx="7772400" cy="4114800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r>
              <a:rPr lang="en-US" b="1">
                <a:solidFill>
                  <a:srgbClr val="FF3300"/>
                </a:solidFill>
              </a:rPr>
              <a:t>PEMERIKSAAN  NEUROLOGIS:</a:t>
            </a:r>
          </a:p>
          <a:p>
            <a:pPr lvl="1"/>
            <a:r>
              <a:rPr lang="en-US" b="1"/>
              <a:t>Kesadaran</a:t>
            </a:r>
          </a:p>
          <a:p>
            <a:pPr lvl="1"/>
            <a:r>
              <a:rPr lang="en-US" b="1"/>
              <a:t>Nn. Craniales</a:t>
            </a:r>
          </a:p>
          <a:p>
            <a:pPr lvl="1"/>
            <a:r>
              <a:rPr lang="en-US" b="1"/>
              <a:t>Motorik</a:t>
            </a:r>
          </a:p>
          <a:p>
            <a:pPr lvl="1"/>
            <a:r>
              <a:rPr lang="en-US" b="1"/>
              <a:t>Sensorik</a:t>
            </a:r>
          </a:p>
          <a:p>
            <a:pPr lvl="1"/>
            <a:r>
              <a:rPr lang="en-US" b="1"/>
              <a:t>serebelum</a:t>
            </a:r>
          </a:p>
          <a:p>
            <a:pPr lvl="1"/>
            <a:endParaRPr lang="en-US" b="1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"/>
            <a:ext cx="7772400" cy="5867400"/>
          </a:xfrm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3300"/>
                </a:solidFill>
              </a:rPr>
              <a:t>PEMERIKSAAN KHUSUS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Heart rate + irama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Palpase a. Carotis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Auscultasi bising a. Carotis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Romberg test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Tandem gait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FF3300"/>
                </a:solidFill>
              </a:rPr>
              <a:t>STIMULASI VERTIGO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Hipotensi ortostatik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Manuver valsava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Putar Kepala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Nylen-Barany test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Kalori test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N. OPH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N.OTOL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609600"/>
          </a:xfrm>
          <a:solidFill>
            <a:srgbClr val="FFCCCC"/>
          </a:solidFill>
          <a:ln>
            <a:solidFill>
              <a:srgbClr val="FF3300"/>
            </a:solidFill>
          </a:ln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PARAMETER RESPON NORMAL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772400" cy="5181600"/>
          </a:xfrm>
          <a:ln>
            <a:solidFill>
              <a:schemeClr val="tx2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/>
              <a:t>MORFOLOGI RESPON</a:t>
            </a:r>
          </a:p>
          <a:p>
            <a:pPr marL="1066800" lvl="1" indent="-609600">
              <a:lnSpc>
                <a:spcPct val="90000"/>
              </a:lnSpc>
            </a:pPr>
            <a:r>
              <a:rPr lang="en-US" sz="2400"/>
              <a:t>Yang menarik adl gelombang IV dan V sering bercampur bersama menjadi apa yang disebut kompleks IV-V .</a:t>
            </a:r>
          </a:p>
          <a:p>
            <a:pPr marL="1066800" lvl="1" indent="-609600">
              <a:lnSpc>
                <a:spcPct val="90000"/>
              </a:lnSpc>
            </a:pPr>
            <a:r>
              <a:rPr lang="en-US" sz="2400"/>
              <a:t>Variant-variant komplek IV-V adl: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Puncak tunggal tanpa pemisahan gel. IV dan V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Pemisahan gelombang IV dan V dimana IV lebih pendek dari V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Pemisahan gelombang IV dan V dimana IV lebih tinggi dari V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Gelombang IV naik di atas gel V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Gelombang V naik diatas gel IV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Gelombang terpisah sama tinggi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762000"/>
          </a:xfrm>
          <a:solidFill>
            <a:srgbClr val="FFCCCC"/>
          </a:solidFill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DIFERENSIAL DIAGNOSIS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50925" y="955675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Beda Vertigo Neurogenik, Otogenik atau Psikogenik</a:t>
            </a:r>
          </a:p>
        </p:txBody>
      </p:sp>
      <p:graphicFrame>
        <p:nvGraphicFramePr>
          <p:cNvPr id="26758" name="Group 134"/>
          <p:cNvGraphicFramePr>
            <a:graphicFrameLocks noGrp="1"/>
          </p:cNvGraphicFramePr>
          <p:nvPr/>
        </p:nvGraphicFramePr>
        <p:xfrm>
          <a:off x="228600" y="1371600"/>
          <a:ext cx="8839200" cy="4476750"/>
        </p:xfrm>
        <a:graphic>
          <a:graphicData uri="http://schemas.openxmlformats.org/drawingml/2006/table">
            <a:tbl>
              <a:tblPr/>
              <a:tblGrid>
                <a:gridCol w="2590800"/>
                <a:gridCol w="3124200"/>
                <a:gridCol w="31242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Vertigo Otogenik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Neurogenik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I. VERTIGO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1. Tipe</a:t>
                      </a:r>
                    </a:p>
                    <a:p>
                      <a:pPr marL="711200" marR="0" lvl="0" indent="-711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2. Arah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Sering ditemukan rotatory directional Horisontal, Rotatory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Sering non Rotational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Horisontal, Rotatory dan bentukan oscillopsia, scotoma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II PEMERIKSAAN FISIK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a. Perubahan Posisi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Dipengaruhi perubahan posisi kepala/tubuh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Dipengaruhi gerakan leher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b. Gangguan gait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Jarang/tidak 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Sering 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c. Gangguan fungsi otonom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Selalu 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Tidak/jarang terjadi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d. Keluhan lain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Tinitus, tuli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Gangguan kesadaran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856" name="Group 184"/>
          <p:cNvGraphicFramePr>
            <a:graphicFrameLocks noGrp="1"/>
          </p:cNvGraphicFramePr>
          <p:nvPr/>
        </p:nvGraphicFramePr>
        <p:xfrm>
          <a:off x="228600" y="347663"/>
          <a:ext cx="8763000" cy="5767387"/>
        </p:xfrm>
        <a:graphic>
          <a:graphicData uri="http://schemas.openxmlformats.org/drawingml/2006/table">
            <a:tbl>
              <a:tblPr/>
              <a:tblGrid>
                <a:gridCol w="2438400"/>
                <a:gridCol w="3200400"/>
                <a:gridCol w="3124200"/>
              </a:tblGrid>
              <a:tr h="4143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III. PEMERIKSAAN NISTAGMUS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a. Arah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Indirectional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Bidirectional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b. Jenis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Horisontal atau Horisontal Rotatory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Rotatory vertikal, downbeat up beat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c. Fiksasi mata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menghambat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Tidak menghambat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d. Posisional nistagmus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Sukar diulang,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latensi 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Mudah diulang,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singkat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e. Eye tracking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Sinusoid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Saccadic/ ataxic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f. Kalori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Unilateral weakness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Bilateral weakness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IV. PEMERIKSAAN VESTIBULO SPINAL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051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a. Rambert- test mata           terbuka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tertutup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Normal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b. Writing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Deviasi 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Ataxic/ gelombang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c. Ataksia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Tidak 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Sering 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83" name="Group 87"/>
          <p:cNvGraphicFramePr>
            <a:graphicFrameLocks noGrp="1"/>
          </p:cNvGraphicFramePr>
          <p:nvPr/>
        </p:nvGraphicFramePr>
        <p:xfrm>
          <a:off x="228600" y="990600"/>
          <a:ext cx="8763000" cy="2573338"/>
        </p:xfrm>
        <a:graphic>
          <a:graphicData uri="http://schemas.openxmlformats.org/drawingml/2006/table">
            <a:tbl>
              <a:tblPr/>
              <a:tblGrid>
                <a:gridCol w="2590800"/>
                <a:gridCol w="3048000"/>
                <a:gridCol w="3124200"/>
              </a:tblGrid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d. Finger to finger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e. Past pointing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 kedua tangan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Penyimpangan sisi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Abnormal, sisi lesi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Penyimpangan tak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f. Stepping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Penyimpangan sisi lesi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Penyimpangan tak menentu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g. Walking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Mata tertutup ada penyimpangannya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Mata terbuka / tertutup ada penyimpangannya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050925" y="41275"/>
            <a:ext cx="715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BEDA VERTIGO PSIKOGENIK DAN NEUROGENIK</a:t>
            </a:r>
          </a:p>
        </p:txBody>
      </p:sp>
      <p:graphicFrame>
        <p:nvGraphicFramePr>
          <p:cNvPr id="30766" name="Group 46"/>
          <p:cNvGraphicFramePr>
            <a:graphicFrameLocks noGrp="1"/>
          </p:cNvGraphicFramePr>
          <p:nvPr/>
        </p:nvGraphicFramePr>
        <p:xfrm>
          <a:off x="228600" y="685800"/>
          <a:ext cx="8686800" cy="5472113"/>
        </p:xfrm>
        <a:graphic>
          <a:graphicData uri="http://schemas.openxmlformats.org/drawingml/2006/table">
            <a:tbl>
              <a:tblPr/>
              <a:tblGrid>
                <a:gridCol w="2133600"/>
                <a:gridCol w="3657600"/>
                <a:gridCol w="28956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I. KELUHAN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Lebih banyak merasa tubuh berputar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Unstediness menonjol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Drop attack banyak dikeluhkan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Lingkungan sebagai pencetus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Keluhan fisik lain menonjol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lingkungan berputar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Jarang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Jarang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Jarang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Jarang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II. PERJALANAN PENYAKIT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Fluktuatif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Bervariasi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III. USIA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Usia muda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Lebih banyak orang tua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IV. FISIK NEURALGIA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V.  NISTAGMUS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Lebih lama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Bersifat fisiologis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Lebih cepat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Bersifat patologis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PENGOBATAN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46275"/>
            <a:ext cx="7875588" cy="4114800"/>
          </a:xfrm>
        </p:spPr>
        <p:txBody>
          <a:bodyPr/>
          <a:lstStyle/>
          <a:p>
            <a:r>
              <a:rPr lang="en-US"/>
              <a:t>Pengobatan vertigo neurogenik menyangkut:</a:t>
            </a:r>
          </a:p>
          <a:p>
            <a:pPr lvl="1"/>
            <a:r>
              <a:rPr lang="en-US"/>
              <a:t>tindakan suportif, </a:t>
            </a:r>
          </a:p>
          <a:p>
            <a:pPr lvl="1"/>
            <a:r>
              <a:rPr lang="en-US"/>
              <a:t>terapi simptomatik</a:t>
            </a:r>
          </a:p>
          <a:p>
            <a:pPr lvl="1"/>
            <a:r>
              <a:rPr lang="en-US"/>
              <a:t>Terapi kausatif</a:t>
            </a:r>
          </a:p>
          <a:p>
            <a:pPr lvl="1"/>
            <a:r>
              <a:rPr lang="en-US"/>
              <a:t>Tindakan operasi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838200"/>
          </a:xfrm>
          <a:solidFill>
            <a:srgbClr val="FFCCCC"/>
          </a:solidFill>
          <a:ln>
            <a:solidFill>
              <a:schemeClr val="tx2"/>
            </a:solidFill>
          </a:ln>
        </p:spPr>
        <p:txBody>
          <a:bodyPr/>
          <a:lstStyle/>
          <a:p>
            <a:pPr algn="ctr"/>
            <a:r>
              <a:rPr lang="en-US">
                <a:solidFill>
                  <a:schemeClr val="bg2"/>
                </a:solidFill>
              </a:rPr>
              <a:t>PENDAHULUAN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105400"/>
          </a:xfrm>
          <a:ln>
            <a:solidFill>
              <a:schemeClr val="tx2"/>
            </a:solidFill>
          </a:ln>
        </p:spPr>
        <p:txBody>
          <a:bodyPr/>
          <a:lstStyle/>
          <a:p>
            <a:pPr marL="609600" indent="-609600"/>
            <a:r>
              <a:rPr lang="en-US" sz="2800" b="1">
                <a:solidFill>
                  <a:srgbClr val="FF3300"/>
                </a:solidFill>
              </a:rPr>
              <a:t>DEFINISI:</a:t>
            </a:r>
          </a:p>
          <a:p>
            <a:pPr marL="1066800" lvl="1" indent="-609600">
              <a:buFont typeface="Wingdings" pitchFamily="2" charset="2"/>
              <a:buNone/>
            </a:pPr>
            <a:r>
              <a:rPr lang="en-US" sz="2800"/>
              <a:t>	Vertigo adalah perasaan penderita merasa dirinya atau dunia berputar</a:t>
            </a:r>
          </a:p>
          <a:p>
            <a:pPr marL="609600" indent="-609600"/>
            <a:r>
              <a:rPr lang="en-US" sz="2800" b="1">
                <a:solidFill>
                  <a:srgbClr val="FF3300"/>
                </a:solidFill>
              </a:rPr>
              <a:t>ETIOLOGI</a:t>
            </a:r>
          </a:p>
          <a:p>
            <a:pPr marL="1066800" lvl="1" indent="-609600">
              <a:buFont typeface="Wingdings" pitchFamily="2" charset="2"/>
              <a:buAutoNum type="arabicPeriod"/>
            </a:pPr>
            <a:r>
              <a:rPr lang="en-US" sz="2800" b="1">
                <a:solidFill>
                  <a:srgbClr val="FFCC00"/>
                </a:solidFill>
              </a:rPr>
              <a:t>Otologi: </a:t>
            </a:r>
          </a:p>
          <a:p>
            <a:pPr marL="1524000" lvl="2" indent="-609600"/>
            <a:r>
              <a:rPr lang="en-US" sz="2800"/>
              <a:t>24-61% kasus</a:t>
            </a:r>
          </a:p>
          <a:p>
            <a:pPr marL="1524000" lvl="2" indent="-609600"/>
            <a:r>
              <a:rPr lang="en-US" sz="2400"/>
              <a:t>Benigna Paroxysmal Positional Vertigo (BPPV)</a:t>
            </a:r>
          </a:p>
          <a:p>
            <a:pPr marL="1524000" lvl="2" indent="-609600"/>
            <a:r>
              <a:rPr lang="en-US" sz="2800"/>
              <a:t>Meniere Desease</a:t>
            </a:r>
          </a:p>
          <a:p>
            <a:pPr marL="1524000" lvl="2" indent="-609600"/>
            <a:r>
              <a:rPr lang="en-US" sz="2800"/>
              <a:t>Parese N VIII Uni/bilateral</a:t>
            </a:r>
          </a:p>
          <a:p>
            <a:pPr marL="1524000" lvl="2" indent="-609600"/>
            <a:r>
              <a:rPr lang="en-US" sz="2800"/>
              <a:t>Otitis Media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"/>
            <a:ext cx="7772400" cy="6400800"/>
          </a:xfrm>
          <a:ln>
            <a:solidFill>
              <a:schemeClr val="tx2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/>
              <a:t>Secara garis besar terapi dibagi dalam:</a:t>
            </a:r>
          </a:p>
          <a:p>
            <a:pPr marL="1066800" lvl="1" indent="-609600">
              <a:lnSpc>
                <a:spcPct val="90000"/>
              </a:lnSpc>
            </a:pPr>
            <a:r>
              <a:rPr lang="en-US" sz="2800" b="1" i="1">
                <a:solidFill>
                  <a:srgbClr val="FFCC00"/>
                </a:solidFill>
              </a:rPr>
              <a:t>Fase Akut</a:t>
            </a:r>
          </a:p>
          <a:p>
            <a:pPr marL="1066800" lvl="1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>
                <a:solidFill>
                  <a:srgbClr val="FF3300"/>
                </a:solidFill>
              </a:rPr>
              <a:t>Anti kolinergik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/>
              <a:t>Sulfas Atropin : 0,4 mg/im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/>
              <a:t>Scopolamin : 0,6 mg IV bisa diulang tiap 3 jam</a:t>
            </a:r>
          </a:p>
          <a:p>
            <a:pPr marL="1066800" lvl="1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>
                <a:solidFill>
                  <a:srgbClr val="FF3300"/>
                </a:solidFill>
              </a:rPr>
              <a:t>Simpatomimetika </a:t>
            </a:r>
          </a:p>
          <a:p>
            <a:pPr marL="1524000" lvl="2" indent="-609600">
              <a:lnSpc>
                <a:spcPct val="90000"/>
              </a:lnSpc>
            </a:pPr>
            <a:r>
              <a:rPr lang="en-US" sz="2400"/>
              <a:t>Epidame 1,5 mg IV bisa diulang tiap 30 menit</a:t>
            </a:r>
          </a:p>
          <a:p>
            <a:pPr marL="1066800" lvl="1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>
                <a:solidFill>
                  <a:srgbClr val="FF3300"/>
                </a:solidFill>
              </a:rPr>
              <a:t>Menghambat aktivitas nukleus vestibuler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/>
              <a:t>Golongan antihistamin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Golongan ini, yang menghambat aktivitas nukleus vestibularis adalah : </a:t>
            </a:r>
          </a:p>
          <a:p>
            <a:pPr marL="1981200" lvl="3" indent="-609600">
              <a:lnSpc>
                <a:spcPct val="90000"/>
              </a:lnSpc>
              <a:buFont typeface="Wingdings" pitchFamily="2" charset="2"/>
              <a:buAutoNum type="romanLcPeriod"/>
            </a:pPr>
            <a:r>
              <a:rPr lang="en-US" sz="2400"/>
              <a:t>Diphenhidramin: 1,5 mg/im/oral bisa diulang tiap 2 jam</a:t>
            </a:r>
          </a:p>
          <a:p>
            <a:pPr marL="1981200" lvl="3" indent="-609600">
              <a:lnSpc>
                <a:spcPct val="90000"/>
              </a:lnSpc>
              <a:buFont typeface="Wingdings" pitchFamily="2" charset="2"/>
              <a:buAutoNum type="romanLcPeriod"/>
            </a:pPr>
            <a:r>
              <a:rPr lang="en-US" sz="2400"/>
              <a:t>Dimenhidrinat: 50-100 mg/ 6 jam</a:t>
            </a:r>
          </a:p>
          <a:p>
            <a:pPr marL="1981200" lvl="3" indent="-609600">
              <a:lnSpc>
                <a:spcPct val="90000"/>
              </a:lnSpc>
              <a:buFont typeface="Wingdings" pitchFamily="2" charset="2"/>
              <a:buAutoNum type="romanLcPeriod"/>
            </a:pPr>
            <a:r>
              <a:rPr lang="en-US" sz="2400"/>
              <a:t>Flunarizin		</a:t>
            </a:r>
          </a:p>
          <a:p>
            <a:pPr marL="1524000" lvl="2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"/>
            <a:ext cx="7772400" cy="6096000"/>
          </a:xfrm>
          <a:ln>
            <a:solidFill>
              <a:schemeClr val="tx2"/>
            </a:solidFill>
          </a:ln>
        </p:spPr>
        <p:txBody>
          <a:bodyPr/>
          <a:lstStyle/>
          <a:p>
            <a:pPr marL="1117600" lvl="1" indent="-660400">
              <a:lnSpc>
                <a:spcPct val="90000"/>
              </a:lnSpc>
              <a:buFont typeface="Wingdings" pitchFamily="2" charset="2"/>
              <a:buAutoNum type="alphaLcPeriod" startAt="2"/>
            </a:pPr>
            <a:r>
              <a:rPr lang="en-US" sz="2400"/>
              <a:t>Sedatif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AutoNum type="romanLcPeriod"/>
            </a:pPr>
            <a:r>
              <a:rPr lang="en-US" sz="2400"/>
              <a:t>Phenobarbital: 15-30 mg/ 6 jam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AutoNum type="romanLcPeriod"/>
            </a:pPr>
            <a:r>
              <a:rPr lang="en-US" sz="2400"/>
              <a:t>Diazepam: 5-10 mg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AutoNum type="romanLcPeriod"/>
            </a:pPr>
            <a:r>
              <a:rPr lang="en-US" sz="2400"/>
              <a:t>Chlorpromazin (CPZ): 25 mg </a:t>
            </a:r>
          </a:p>
          <a:p>
            <a:pPr marL="1117600" lvl="1" indent="-660400">
              <a:lnSpc>
                <a:spcPct val="90000"/>
              </a:lnSpc>
            </a:pPr>
            <a:r>
              <a:rPr lang="en-US" sz="2800" b="1" i="1">
                <a:solidFill>
                  <a:srgbClr val="FFCC00"/>
                </a:solidFill>
              </a:rPr>
              <a:t>Terapi Kausalis</a:t>
            </a:r>
          </a:p>
          <a:p>
            <a:pPr marL="1117600" lvl="1" indent="-660400">
              <a:lnSpc>
                <a:spcPct val="90000"/>
              </a:lnSpc>
              <a:buFont typeface="Wingdings" pitchFamily="2" charset="2"/>
              <a:buAutoNum type="alphaLcPeriod"/>
            </a:pPr>
            <a:r>
              <a:rPr lang="en-US" sz="2400" b="1">
                <a:solidFill>
                  <a:srgbClr val="FF3300"/>
                </a:solidFill>
              </a:rPr>
              <a:t>Oklusi: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Anti platelet agregasi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Vasodilator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Flunarizin</a:t>
            </a:r>
          </a:p>
          <a:p>
            <a:pPr marL="1117600" lvl="1" indent="-660400">
              <a:lnSpc>
                <a:spcPct val="90000"/>
              </a:lnSpc>
              <a:buFont typeface="Wingdings" pitchFamily="2" charset="2"/>
              <a:buAutoNum type="alphaLcPeriod" startAt="2"/>
            </a:pPr>
            <a:r>
              <a:rPr lang="en-US" sz="2400" b="1">
                <a:solidFill>
                  <a:srgbClr val="FF3300"/>
                </a:solidFill>
              </a:rPr>
              <a:t>Epilepsi: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Phenitoin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Carbamazepin</a:t>
            </a:r>
          </a:p>
          <a:p>
            <a:pPr marL="1117600" lvl="1" indent="-660400">
              <a:lnSpc>
                <a:spcPct val="90000"/>
              </a:lnSpc>
              <a:buFont typeface="Wingdings" pitchFamily="2" charset="2"/>
              <a:buAutoNum type="alphaLcPeriod" startAt="2"/>
            </a:pPr>
            <a:r>
              <a:rPr lang="en-US" sz="2400" b="1">
                <a:solidFill>
                  <a:srgbClr val="FF3300"/>
                </a:solidFill>
              </a:rPr>
              <a:t>Migren: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Ergotamin</a:t>
            </a:r>
          </a:p>
          <a:p>
            <a:pPr marL="1574800" lvl="2" indent="-660400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/>
              <a:t>Flunarizin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457200"/>
            <a:ext cx="7772400" cy="3352800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pPr marL="1066800" lvl="1" indent="-609600"/>
            <a:r>
              <a:rPr lang="en-US" b="1" i="1">
                <a:solidFill>
                  <a:srgbClr val="FFCC00"/>
                </a:solidFill>
              </a:rPr>
              <a:t>Terapi Operatif</a:t>
            </a:r>
          </a:p>
          <a:p>
            <a:pPr marL="1066800" lvl="1" indent="-609600">
              <a:buFont typeface="Wingdings" pitchFamily="2" charset="2"/>
              <a:buAutoNum type="alphaLcPeriod"/>
            </a:pPr>
            <a:r>
              <a:rPr lang="en-US" sz="2400" b="1"/>
              <a:t>Tumor</a:t>
            </a:r>
          </a:p>
          <a:p>
            <a:pPr marL="1066800" lvl="1" indent="-609600">
              <a:buFont typeface="Wingdings" pitchFamily="2" charset="2"/>
              <a:buAutoNum type="alphaLcPeriod"/>
            </a:pPr>
            <a:r>
              <a:rPr lang="en-US" sz="2400" b="1"/>
              <a:t>Spondilosis servicalis</a:t>
            </a:r>
          </a:p>
          <a:p>
            <a:pPr marL="1066800" lvl="1" indent="-609600">
              <a:buFont typeface="Wingdings" pitchFamily="2" charset="2"/>
              <a:buAutoNum type="alphaLcPeriod"/>
            </a:pPr>
            <a:r>
              <a:rPr lang="en-US" sz="2400" b="1"/>
              <a:t>Impresi basiler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72400" cy="1143000"/>
          </a:xfrm>
          <a:solidFill>
            <a:srgbClr val="FFCC00"/>
          </a:solidFill>
          <a:ln>
            <a:solidFill>
              <a:srgbClr val="FF3300"/>
            </a:solidFill>
          </a:ln>
        </p:spPr>
        <p:txBody>
          <a:bodyPr/>
          <a:lstStyle/>
          <a:p>
            <a:pPr algn="ctr"/>
            <a:r>
              <a:rPr lang="en-US">
                <a:solidFill>
                  <a:schemeClr val="bg2"/>
                </a:solidFill>
              </a:rPr>
              <a:t>TERIMA KASIH</a:t>
            </a:r>
          </a:p>
        </p:txBody>
      </p:sp>
      <p:pic>
        <p:nvPicPr>
          <p:cNvPr id="36867" name="Picture 3" descr="bd0891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124200"/>
            <a:ext cx="3641725" cy="2208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"/>
            <a:ext cx="7772400" cy="5334000"/>
          </a:xfrm>
          <a:ln>
            <a:solidFill>
              <a:schemeClr val="tx2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2</a:t>
            </a:r>
            <a:r>
              <a:rPr lang="en-US" b="1"/>
              <a:t>. </a:t>
            </a:r>
            <a:r>
              <a:rPr lang="en-US" b="1">
                <a:solidFill>
                  <a:srgbClr val="FFCC00"/>
                </a:solidFill>
              </a:rPr>
              <a:t>Neurologik </a:t>
            </a:r>
          </a:p>
          <a:p>
            <a:pPr lvl="1"/>
            <a:r>
              <a:rPr lang="en-US" sz="2800"/>
              <a:t> 23-30% kasus</a:t>
            </a:r>
          </a:p>
          <a:p>
            <a:pPr lvl="1"/>
            <a:r>
              <a:rPr lang="en-US" sz="2800"/>
              <a:t> </a:t>
            </a:r>
            <a:r>
              <a:rPr lang="en-US" sz="2400"/>
              <a:t>Gangguan serebrovaskuler batang otak/ serebelum</a:t>
            </a:r>
          </a:p>
          <a:p>
            <a:pPr lvl="1"/>
            <a:r>
              <a:rPr lang="en-US" sz="2800"/>
              <a:t>Ataksia karena neuropati</a:t>
            </a:r>
          </a:p>
          <a:p>
            <a:pPr lvl="1"/>
            <a:r>
              <a:rPr lang="en-US" sz="2800"/>
              <a:t>Gangguan visus</a:t>
            </a:r>
          </a:p>
          <a:p>
            <a:pPr lvl="1"/>
            <a:r>
              <a:rPr lang="en-US" sz="2800"/>
              <a:t>Gangguan serebelum</a:t>
            </a:r>
          </a:p>
          <a:p>
            <a:pPr lvl="1"/>
            <a:r>
              <a:rPr lang="en-US" sz="2800"/>
              <a:t>Gangguan sirkulasi LCS</a:t>
            </a:r>
          </a:p>
          <a:p>
            <a:pPr lvl="1"/>
            <a:r>
              <a:rPr lang="en-US" sz="2800"/>
              <a:t>Multiple sklerosis</a:t>
            </a:r>
          </a:p>
          <a:p>
            <a:pPr lvl="1"/>
            <a:r>
              <a:rPr lang="en-US" sz="2800"/>
              <a:t>Malformasi Chiari</a:t>
            </a:r>
          </a:p>
          <a:p>
            <a:pPr lvl="1"/>
            <a:r>
              <a:rPr lang="en-US" sz="2800"/>
              <a:t>Vertigo servikal </a:t>
            </a:r>
          </a:p>
          <a:p>
            <a:pPr lvl="1">
              <a:buFont typeface="Wingdings" pitchFamily="2" charset="2"/>
              <a:buNone/>
            </a:pPr>
            <a:endParaRPr lang="en-US" sz="2800"/>
          </a:p>
          <a:p>
            <a:pPr lvl="1"/>
            <a:endParaRPr lang="en-US" sz="2800"/>
          </a:p>
          <a:p>
            <a:pPr lvl="1"/>
            <a:endParaRPr lang="en-US" sz="2800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810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FFCC00"/>
                </a:solidFill>
              </a:rPr>
              <a:t>3. Interna:</a:t>
            </a:r>
            <a:r>
              <a:rPr lang="en-US" sz="2800">
                <a:solidFill>
                  <a:srgbClr val="FFCC00"/>
                </a:solidFill>
              </a:rPr>
              <a:t> </a:t>
            </a:r>
          </a:p>
          <a:p>
            <a:pPr lvl="1"/>
            <a:r>
              <a:rPr lang="en-US" sz="2800"/>
              <a:t>+/- 33% karena gangguan kardio vaskuler</a:t>
            </a:r>
          </a:p>
          <a:p>
            <a:pPr lvl="1"/>
            <a:r>
              <a:rPr lang="en-US" sz="2800"/>
              <a:t>        tekanan darah</a:t>
            </a:r>
          </a:p>
          <a:p>
            <a:pPr lvl="1"/>
            <a:r>
              <a:rPr lang="en-US" sz="2800"/>
              <a:t>Aritmia kordis</a:t>
            </a:r>
          </a:p>
          <a:p>
            <a:pPr lvl="1"/>
            <a:r>
              <a:rPr lang="en-US" sz="2800"/>
              <a:t>Penyakit koroner</a:t>
            </a:r>
          </a:p>
          <a:p>
            <a:pPr lvl="1"/>
            <a:r>
              <a:rPr lang="en-US" sz="2800"/>
              <a:t>Infeksi</a:t>
            </a:r>
          </a:p>
          <a:p>
            <a:pPr lvl="1"/>
            <a:r>
              <a:rPr lang="en-US" sz="2800"/>
              <a:t> &lt;  glikemia</a:t>
            </a:r>
          </a:p>
          <a:p>
            <a:pPr lvl="1"/>
            <a:r>
              <a:rPr lang="en-US" sz="2400"/>
              <a:t>Intoksikasi Obat: Nifedipin, Benzodiazepin, Xanax,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905000" y="1447800"/>
            <a:ext cx="152400" cy="381000"/>
          </a:xfrm>
          <a:prstGeom prst="upArrow">
            <a:avLst>
              <a:gd name="adj1" fmla="val 50000"/>
              <a:gd name="adj2" fmla="val 62500"/>
            </a:avLst>
          </a:prstGeom>
          <a:solidFill>
            <a:srgbClr val="FF33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133600" y="15240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533400"/>
            <a:ext cx="7772400" cy="5562600"/>
          </a:xfrm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FFCC00"/>
                </a:solidFill>
              </a:rPr>
              <a:t>4. Psikiatrik</a:t>
            </a:r>
          </a:p>
          <a:p>
            <a:pPr lvl="1">
              <a:lnSpc>
                <a:spcPct val="90000"/>
              </a:lnSpc>
            </a:pPr>
            <a:r>
              <a:rPr lang="en-US"/>
              <a:t>&gt; 50% kasus</a:t>
            </a:r>
          </a:p>
          <a:p>
            <a:pPr lvl="1">
              <a:lnSpc>
                <a:spcPct val="90000"/>
              </a:lnSpc>
            </a:pPr>
            <a:r>
              <a:rPr lang="en-US"/>
              <a:t>Klinik dan laboratorik : dbn</a:t>
            </a:r>
          </a:p>
          <a:p>
            <a:pPr lvl="1">
              <a:lnSpc>
                <a:spcPct val="90000"/>
              </a:lnSpc>
            </a:pPr>
            <a:r>
              <a:rPr lang="en-US"/>
              <a:t>Depresi</a:t>
            </a:r>
          </a:p>
          <a:p>
            <a:pPr lvl="1">
              <a:lnSpc>
                <a:spcPct val="90000"/>
              </a:lnSpc>
            </a:pPr>
            <a:r>
              <a:rPr lang="en-US"/>
              <a:t>Fobia</a:t>
            </a:r>
          </a:p>
          <a:p>
            <a:pPr lvl="1">
              <a:lnSpc>
                <a:spcPct val="90000"/>
              </a:lnSpc>
            </a:pPr>
            <a:r>
              <a:rPr lang="en-US"/>
              <a:t>Anxietas</a:t>
            </a:r>
          </a:p>
          <a:p>
            <a:pPr lvl="1">
              <a:lnSpc>
                <a:spcPct val="90000"/>
              </a:lnSpc>
            </a:pPr>
            <a:r>
              <a:rPr lang="en-US"/>
              <a:t>Psikosomatis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solidFill>
                  <a:srgbClr val="FFCC00"/>
                </a:solidFill>
              </a:rPr>
              <a:t>5. Fisiologik</a:t>
            </a:r>
          </a:p>
          <a:p>
            <a:pPr lvl="1">
              <a:lnSpc>
                <a:spcPct val="90000"/>
              </a:lnSpc>
            </a:pPr>
            <a:r>
              <a:rPr lang="en-US"/>
              <a:t>Lihat      dari ketinggian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819400" y="53340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990600"/>
          </a:xfrm>
          <a:solidFill>
            <a:srgbClr val="FFCCCC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>
                <a:solidFill>
                  <a:schemeClr val="bg2"/>
                </a:solidFill>
              </a:rPr>
              <a:t>PATOFISIOLOGI VERTIGO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533400" y="2362200"/>
            <a:ext cx="18288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438400" y="2362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352800" y="2362200"/>
            <a:ext cx="18288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257800" y="2362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248400" y="2362200"/>
            <a:ext cx="18288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9600" y="1752600"/>
            <a:ext cx="1276350" cy="466725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Reseptor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276600" y="1752600"/>
            <a:ext cx="1976438" cy="466725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Pengelola data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248400" y="1676400"/>
            <a:ext cx="1106488" cy="466725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Efektor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17525" y="2479675"/>
            <a:ext cx="1916113" cy="119697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Mata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Vestibuler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Propioseptik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489325" y="2479675"/>
            <a:ext cx="1573213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Saraf Pusat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308725" y="2479675"/>
            <a:ext cx="2178050" cy="192722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Otot skelet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Mata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Leher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Badan</a:t>
            </a:r>
          </a:p>
          <a:p>
            <a:pPr>
              <a:buFontTx/>
              <a:buChar char="•"/>
            </a:pPr>
            <a:r>
              <a:rPr lang="en-US">
                <a:solidFill>
                  <a:schemeClr val="bg2"/>
                </a:solidFill>
              </a:rPr>
              <a:t> Anggota gerak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7391400" y="4419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1447800" y="4953000"/>
            <a:ext cx="594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1447800" y="3733800"/>
            <a:ext cx="0" cy="1219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286000" y="7620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7239000" y="6858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65125" y="-34925"/>
            <a:ext cx="1387475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Receptor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895600" y="0"/>
            <a:ext cx="3171825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Central Nervous System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896100" y="0"/>
            <a:ext cx="2257425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Sign &amp; Simptom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886200" y="914400"/>
            <a:ext cx="1609725" cy="376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Cerebral cortex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114800" y="2286000"/>
            <a:ext cx="1260475" cy="650875"/>
          </a:xfrm>
          <a:prstGeom prst="rect">
            <a:avLst/>
          </a:prstGeom>
          <a:solidFill>
            <a:srgbClr val="99FF99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Vestibular </a:t>
            </a:r>
          </a:p>
          <a:p>
            <a:r>
              <a:rPr lang="en-US" sz="1800">
                <a:solidFill>
                  <a:schemeClr val="bg2"/>
                </a:solidFill>
              </a:rPr>
              <a:t>Cerebellum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514600" y="3425825"/>
            <a:ext cx="1203325" cy="650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Vestibular </a:t>
            </a:r>
          </a:p>
          <a:p>
            <a:r>
              <a:rPr lang="en-US" sz="1800">
                <a:solidFill>
                  <a:schemeClr val="bg2"/>
                </a:solidFill>
              </a:rPr>
              <a:t>Nuclei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962400" y="4038600"/>
            <a:ext cx="625475" cy="376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CTZ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276600" y="5105400"/>
            <a:ext cx="1685925" cy="376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Vomiting centre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329238" y="3962400"/>
            <a:ext cx="1222375" cy="650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chemeClr val="bg2"/>
                </a:solidFill>
              </a:rPr>
              <a:t>Autonomic</a:t>
            </a:r>
          </a:p>
          <a:p>
            <a:pPr algn="ctr"/>
            <a:r>
              <a:rPr lang="en-US" sz="1800">
                <a:solidFill>
                  <a:schemeClr val="bg2"/>
                </a:solidFill>
              </a:rPr>
              <a:t>centres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5000" y="1600200"/>
            <a:ext cx="1527175" cy="376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Hypothalamus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080125" y="3009900"/>
            <a:ext cx="981075" cy="376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Pituitary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219200" y="2133600"/>
            <a:ext cx="844550" cy="376238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Retina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066800" y="3429000"/>
            <a:ext cx="1042988" cy="590550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2"/>
                </a:solidFill>
              </a:rPr>
              <a:t>Vestibular</a:t>
            </a:r>
          </a:p>
          <a:p>
            <a:r>
              <a:rPr lang="en-US" sz="1600">
                <a:solidFill>
                  <a:schemeClr val="bg2"/>
                </a:solidFill>
              </a:rPr>
              <a:t>Apparatus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85800" y="4876800"/>
            <a:ext cx="1438275" cy="590550"/>
          </a:xfrm>
          <a:prstGeom prst="rect">
            <a:avLst/>
          </a:prstGeom>
          <a:solidFill>
            <a:srgbClr val="FFCC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2"/>
                </a:solidFill>
              </a:rPr>
              <a:t>Somatosensory</a:t>
            </a:r>
          </a:p>
          <a:p>
            <a:r>
              <a:rPr lang="en-US" sz="1600">
                <a:solidFill>
                  <a:schemeClr val="bg2"/>
                </a:solidFill>
              </a:rPr>
              <a:t>Receptors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-92075" y="3390900"/>
            <a:ext cx="866775" cy="650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Motion</a:t>
            </a:r>
          </a:p>
          <a:p>
            <a:r>
              <a:rPr lang="en-US" sz="1800">
                <a:solidFill>
                  <a:schemeClr val="bg2"/>
                </a:solidFill>
              </a:rPr>
              <a:t>stimuli</a:t>
            </a: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762000" y="3733800"/>
            <a:ext cx="381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533400" y="2362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533400" y="4038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533400" y="2362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533400" y="5105400"/>
            <a:ext cx="1524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2133600" y="3733800"/>
            <a:ext cx="381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20574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2209800" y="51816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flipV="1">
            <a:off x="2895600" y="4114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2057400" y="23622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3276600" y="23622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>
            <a:off x="3124200" y="2514600"/>
            <a:ext cx="99060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V="1">
            <a:off x="3429000" y="2819400"/>
            <a:ext cx="6096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 flipH="1">
            <a:off x="3581400" y="2971800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 flipH="1">
            <a:off x="4267200" y="2971800"/>
            <a:ext cx="304800" cy="990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4876800" y="3048000"/>
            <a:ext cx="609600" cy="762000"/>
          </a:xfrm>
          <a:prstGeom prst="line">
            <a:avLst/>
          </a:prstGeom>
          <a:noFill/>
          <a:ln w="5715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V="1">
            <a:off x="4267200" y="4419600"/>
            <a:ext cx="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4114800" y="5562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>
            <a:off x="4114800" y="62484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3" name="Line 43"/>
          <p:cNvSpPr>
            <a:spLocks noChangeShapeType="1"/>
          </p:cNvSpPr>
          <p:nvPr/>
        </p:nvSpPr>
        <p:spPr bwMode="auto">
          <a:xfrm>
            <a:off x="5943600" y="4648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5943600" y="5334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>
            <a:off x="4343400" y="1295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>
            <a:off x="5029200" y="1295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 flipV="1">
            <a:off x="4343400" y="17526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5029200" y="17526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89" name="Line 49"/>
          <p:cNvSpPr>
            <a:spLocks noChangeShapeType="1"/>
          </p:cNvSpPr>
          <p:nvPr/>
        </p:nvSpPr>
        <p:spPr bwMode="auto">
          <a:xfrm flipH="1" flipV="1">
            <a:off x="5562600" y="12954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>
            <a:off x="5562600" y="1066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6705600" y="1981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>
            <a:off x="6019800" y="1981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7299325" y="1052513"/>
            <a:ext cx="1303338" cy="18129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NAUSEA</a:t>
            </a:r>
          </a:p>
          <a:p>
            <a:r>
              <a:rPr lang="en-US" sz="1600"/>
              <a:t>Dizziness</a:t>
            </a:r>
          </a:p>
          <a:p>
            <a:r>
              <a:rPr lang="en-US" sz="1600"/>
              <a:t>Somnolence</a:t>
            </a:r>
          </a:p>
          <a:p>
            <a:r>
              <a:rPr lang="en-US" sz="1600"/>
              <a:t>Headache</a:t>
            </a:r>
          </a:p>
          <a:p>
            <a:r>
              <a:rPr lang="en-US" sz="1600"/>
              <a:t>Depression</a:t>
            </a:r>
          </a:p>
          <a:p>
            <a:r>
              <a:rPr lang="en-US" sz="1600"/>
              <a:t>Performance-</a:t>
            </a:r>
          </a:p>
          <a:p>
            <a:r>
              <a:rPr lang="en-US" sz="1600"/>
              <a:t>decrement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7299325" y="3033713"/>
            <a:ext cx="1385888" cy="10795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Increased </a:t>
            </a:r>
          </a:p>
          <a:p>
            <a:r>
              <a:rPr lang="en-US" sz="1600"/>
              <a:t>Secretion of</a:t>
            </a:r>
          </a:p>
          <a:p>
            <a:r>
              <a:rPr lang="en-US" sz="1600"/>
              <a:t>ADH, ACTH, </a:t>
            </a:r>
          </a:p>
          <a:p>
            <a:r>
              <a:rPr lang="en-US" sz="1600"/>
              <a:t>GH, PRL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7305675" y="4443413"/>
            <a:ext cx="1795463" cy="1568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SWEATING</a:t>
            </a:r>
          </a:p>
          <a:p>
            <a:r>
              <a:rPr lang="en-US" sz="1600"/>
              <a:t>PALLOR</a:t>
            </a:r>
          </a:p>
          <a:p>
            <a:r>
              <a:rPr lang="en-US" sz="1600"/>
              <a:t>Decreased Gastric </a:t>
            </a:r>
          </a:p>
          <a:p>
            <a:r>
              <a:rPr lang="en-US" sz="1600"/>
              <a:t>motility,</a:t>
            </a:r>
          </a:p>
          <a:p>
            <a:r>
              <a:rPr lang="en-US" sz="1600"/>
              <a:t>Cardiovasculer &amp;</a:t>
            </a:r>
          </a:p>
          <a:p>
            <a:r>
              <a:rPr lang="en-US" sz="1600"/>
              <a:t>Inspiratory changes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7315200" y="6086475"/>
            <a:ext cx="173672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VOMITING</a:t>
            </a:r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5334000" y="19050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 flipH="1">
            <a:off x="5334000" y="19812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609600"/>
          </a:xfrm>
          <a:solidFill>
            <a:srgbClr val="FFCCCC"/>
          </a:solidFill>
          <a:ln>
            <a:solidFill>
              <a:srgbClr val="FF3300"/>
            </a:solidFill>
          </a:ln>
        </p:spPr>
        <p:txBody>
          <a:bodyPr/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NORMAL PROCESSING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71838" y="1066800"/>
            <a:ext cx="1939925" cy="925513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bg2"/>
                </a:solidFill>
              </a:rPr>
              <a:t>Vestibular system</a:t>
            </a:r>
          </a:p>
          <a:p>
            <a:pPr algn="ctr"/>
            <a:r>
              <a:rPr lang="en-US" sz="1800" b="1">
                <a:solidFill>
                  <a:schemeClr val="bg2"/>
                </a:solidFill>
              </a:rPr>
              <a:t>Visus</a:t>
            </a:r>
          </a:p>
          <a:p>
            <a:pPr algn="ctr"/>
            <a:r>
              <a:rPr lang="en-US" sz="1800" b="1">
                <a:solidFill>
                  <a:schemeClr val="bg2"/>
                </a:solidFill>
              </a:rPr>
              <a:t>Propiocepsis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191000" y="1981200"/>
            <a:ext cx="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895600" y="2209800"/>
            <a:ext cx="2689225" cy="466725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Sensory information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191000" y="2667000"/>
            <a:ext cx="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327525" y="2784475"/>
            <a:ext cx="1868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 coordinated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429000" y="3352800"/>
            <a:ext cx="1482725" cy="46672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CENTRA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2590800" y="3581400"/>
            <a:ext cx="685800" cy="1066800"/>
          </a:xfrm>
          <a:prstGeom prst="curvedRightArrow">
            <a:avLst>
              <a:gd name="adj1" fmla="val 31111"/>
              <a:gd name="adj2" fmla="val 622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76600" y="4105275"/>
            <a:ext cx="2484438" cy="466725"/>
          </a:xfrm>
          <a:prstGeom prst="rect">
            <a:avLst/>
          </a:prstGeom>
          <a:solidFill>
            <a:srgbClr val="CCFF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Oculomotor centra</a:t>
            </a:r>
          </a:p>
        </p:txBody>
      </p:sp>
      <p:cxnSp>
        <p:nvCxnSpPr>
          <p:cNvPr id="11277" name="AutoShape 13"/>
          <p:cNvCxnSpPr>
            <a:cxnSpLocks noChangeShapeType="1"/>
          </p:cNvCxnSpPr>
          <p:nvPr/>
        </p:nvCxnSpPr>
        <p:spPr bwMode="auto">
          <a:xfrm rot="16200000" flipH="1">
            <a:off x="4752975" y="4314825"/>
            <a:ext cx="228600" cy="8953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334000" y="4648200"/>
            <a:ext cx="3487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Stabilization of visual field</a:t>
            </a: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1981200" y="4038600"/>
            <a:ext cx="609600" cy="1447800"/>
          </a:xfrm>
          <a:prstGeom prst="curvedRightArrow">
            <a:avLst>
              <a:gd name="adj1" fmla="val 47500"/>
              <a:gd name="adj2" fmla="val 95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971800" y="5181600"/>
            <a:ext cx="2673350" cy="466725"/>
          </a:xfrm>
          <a:prstGeom prst="rect">
            <a:avLst/>
          </a:prstGeom>
          <a:solidFill>
            <a:srgbClr val="CCFF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Muscles of the body</a:t>
            </a:r>
          </a:p>
        </p:txBody>
      </p:sp>
      <p:cxnSp>
        <p:nvCxnSpPr>
          <p:cNvPr id="11281" name="AutoShape 17"/>
          <p:cNvCxnSpPr>
            <a:cxnSpLocks noChangeShapeType="1"/>
          </p:cNvCxnSpPr>
          <p:nvPr/>
        </p:nvCxnSpPr>
        <p:spPr bwMode="auto">
          <a:xfrm rot="16200000" flipH="1">
            <a:off x="4676775" y="5305425"/>
            <a:ext cx="228600" cy="8953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257800" y="5638800"/>
            <a:ext cx="379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Static and kinetic equilibrium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937125" y="3394075"/>
            <a:ext cx="218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 known pattern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685800"/>
          </a:xfrm>
          <a:solidFill>
            <a:srgbClr val="FFCCCC"/>
          </a:solidFill>
          <a:ln>
            <a:solidFill>
              <a:srgbClr val="FF3300"/>
            </a:solidFill>
          </a:ln>
        </p:spPr>
        <p:txBody>
          <a:bodyPr/>
          <a:lstStyle/>
          <a:p>
            <a:pPr algn="ctr"/>
            <a:r>
              <a:rPr lang="en-US" sz="3200" b="1">
                <a:solidFill>
                  <a:schemeClr val="bg2"/>
                </a:solidFill>
              </a:rPr>
              <a:t>ABNORMAL PROCESSING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71838" y="1066800"/>
            <a:ext cx="1939925" cy="925513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solidFill>
                  <a:schemeClr val="bg2"/>
                </a:solidFill>
              </a:rPr>
              <a:t>Vestibular system</a:t>
            </a:r>
          </a:p>
          <a:p>
            <a:pPr algn="ctr"/>
            <a:r>
              <a:rPr lang="en-US" sz="1800" b="1">
                <a:solidFill>
                  <a:schemeClr val="bg2"/>
                </a:solidFill>
              </a:rPr>
              <a:t>Visus</a:t>
            </a:r>
          </a:p>
          <a:p>
            <a:pPr algn="ctr"/>
            <a:r>
              <a:rPr lang="en-US" sz="1800" b="1">
                <a:solidFill>
                  <a:schemeClr val="bg2"/>
                </a:solidFill>
              </a:rPr>
              <a:t>Propiocepsis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4191000" y="1981200"/>
            <a:ext cx="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895600" y="2209800"/>
            <a:ext cx="2689225" cy="4667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Sensory information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191000" y="2743200"/>
            <a:ext cx="0" cy="1143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403725" y="2781300"/>
            <a:ext cx="24526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=abnormal</a:t>
            </a:r>
          </a:p>
          <a:p>
            <a:r>
              <a:rPr lang="en-US" sz="1800"/>
              <a:t>=Excesive</a:t>
            </a:r>
          </a:p>
          <a:p>
            <a:r>
              <a:rPr lang="en-US" sz="1800"/>
              <a:t>=Discordant information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70525" y="2860675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stimuli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429000" y="3876675"/>
            <a:ext cx="1482725" cy="46672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CENTRA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H="1">
            <a:off x="3505200" y="43434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3505200" y="5029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505200" y="5562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505200" y="4343400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 </a:t>
            </a:r>
            <a:r>
              <a:rPr lang="en-US" sz="1800"/>
              <a:t>unknown patern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114800" y="4900613"/>
            <a:ext cx="3008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Oculomotor centra: NISTAGMUS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4114800" y="5378450"/>
            <a:ext cx="2136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Muscles : DEVIATION</a:t>
            </a:r>
          </a:p>
        </p:txBody>
      </p:sp>
      <p:cxnSp>
        <p:nvCxnSpPr>
          <p:cNvPr id="12316" name="AutoShape 28"/>
          <p:cNvCxnSpPr>
            <a:cxnSpLocks noChangeShapeType="1"/>
          </p:cNvCxnSpPr>
          <p:nvPr/>
        </p:nvCxnSpPr>
        <p:spPr bwMode="auto">
          <a:xfrm rot="10800000">
            <a:off x="1295400" y="4038600"/>
            <a:ext cx="2133600" cy="476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1295400" y="4038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746125" y="4533900"/>
            <a:ext cx="1298575" cy="650875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2"/>
                </a:solidFill>
              </a:rPr>
              <a:t>ALARM</a:t>
            </a:r>
          </a:p>
          <a:p>
            <a:r>
              <a:rPr lang="en-US" sz="1800">
                <a:solidFill>
                  <a:schemeClr val="bg2"/>
                </a:solidFill>
              </a:rPr>
              <a:t>WARNING</a:t>
            </a:r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1295400" y="5181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>
            <a:off x="1295400" y="5867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1752600" y="5688013"/>
            <a:ext cx="1212850" cy="406400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2"/>
                </a:solidFill>
              </a:rPr>
              <a:t>CORTEX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3032125" y="5700713"/>
            <a:ext cx="2587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BECOMES CONSCIOUS</a:t>
            </a:r>
          </a:p>
          <a:p>
            <a:r>
              <a:rPr lang="en-US" sz="1600"/>
              <a:t>AFFECTIVE COMPONENT</a:t>
            </a:r>
          </a:p>
        </p:txBody>
      </p:sp>
      <p:sp>
        <p:nvSpPr>
          <p:cNvPr id="12323" name="Line 35"/>
          <p:cNvSpPr>
            <a:spLocks noChangeShapeType="1"/>
          </p:cNvSpPr>
          <p:nvPr/>
        </p:nvSpPr>
        <p:spPr bwMode="auto">
          <a:xfrm>
            <a:off x="5638800" y="5943600"/>
            <a:ext cx="533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6308725" y="5756275"/>
            <a:ext cx="1633538" cy="466725"/>
          </a:xfrm>
          <a:prstGeom prst="rect">
            <a:avLst/>
          </a:prstGeom>
          <a:solidFill>
            <a:srgbClr val="FFCC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2"/>
                </a:solidFill>
              </a:rPr>
              <a:t>VERTIGO</a:t>
            </a:r>
          </a:p>
        </p:txBody>
      </p:sp>
      <p:cxnSp>
        <p:nvCxnSpPr>
          <p:cNvPr id="12325" name="AutoShape 37"/>
          <p:cNvCxnSpPr>
            <a:cxnSpLocks noChangeShapeType="1"/>
          </p:cNvCxnSpPr>
          <p:nvPr/>
        </p:nvCxnSpPr>
        <p:spPr bwMode="auto">
          <a:xfrm rot="10800000">
            <a:off x="4876800" y="4038600"/>
            <a:ext cx="29718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26" name="Line 38"/>
          <p:cNvSpPr>
            <a:spLocks noChangeShapeType="1"/>
          </p:cNvSpPr>
          <p:nvPr/>
        </p:nvSpPr>
        <p:spPr bwMode="auto">
          <a:xfrm>
            <a:off x="7848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7467600" y="4367213"/>
            <a:ext cx="1408113" cy="590550"/>
          </a:xfrm>
          <a:prstGeom prst="rect">
            <a:avLst/>
          </a:prstGeom>
          <a:solidFill>
            <a:schemeClr val="tx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2"/>
                </a:solidFill>
              </a:rPr>
              <a:t>NEUROVEG. </a:t>
            </a:r>
          </a:p>
          <a:p>
            <a:r>
              <a:rPr lang="en-US" sz="1600">
                <a:solidFill>
                  <a:schemeClr val="bg2"/>
                </a:solidFill>
              </a:rPr>
              <a:t>CENTRA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Designs\Azure.pot</Template>
  <TotalTime>854</TotalTime>
  <Words>841</Words>
  <Application>Microsoft PowerPoint</Application>
  <PresentationFormat>On-screen Show (4:3)</PresentationFormat>
  <Paragraphs>347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Times New Roman</vt:lpstr>
      <vt:lpstr>Wingdings</vt:lpstr>
      <vt:lpstr>Azure</vt:lpstr>
      <vt:lpstr>VERTIGO</vt:lpstr>
      <vt:lpstr>PENDAHULUAN</vt:lpstr>
      <vt:lpstr>Slide 3</vt:lpstr>
      <vt:lpstr>Slide 4</vt:lpstr>
      <vt:lpstr>Slide 5</vt:lpstr>
      <vt:lpstr>PATOFISIOLOGI VERTIGO</vt:lpstr>
      <vt:lpstr>Slide 7</vt:lpstr>
      <vt:lpstr>NORMAL PROCESSING</vt:lpstr>
      <vt:lpstr>ABNORMAL PROCESSING</vt:lpstr>
      <vt:lpstr>Slide 10</vt:lpstr>
      <vt:lpstr>Slide 11</vt:lpstr>
      <vt:lpstr>Slide 12</vt:lpstr>
      <vt:lpstr>Slide 13</vt:lpstr>
      <vt:lpstr>PARAMETER RESPON NORMAL</vt:lpstr>
      <vt:lpstr>DIFERENSIAL DIAGNOSIS</vt:lpstr>
      <vt:lpstr>Slide 16</vt:lpstr>
      <vt:lpstr>Slide 17</vt:lpstr>
      <vt:lpstr>Slide 18</vt:lpstr>
      <vt:lpstr>PENGOBATAN</vt:lpstr>
      <vt:lpstr>Slide 20</vt:lpstr>
      <vt:lpstr>Slide 21</vt:lpstr>
      <vt:lpstr>Slide 22</vt:lpstr>
      <vt:lpstr>TERIMA KASIH</vt:lpstr>
    </vt:vector>
  </TitlesOfParts>
  <Company>FK UGM - RSUP Dr. Sardjito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VERTIGO</dc:title>
  <dc:creator>Residen - Ilmu Penyakit Saraf</dc:creator>
  <cp:lastModifiedBy>ShuNeo</cp:lastModifiedBy>
  <cp:revision>32</cp:revision>
  <dcterms:created xsi:type="dcterms:W3CDTF">2002-09-25T08:01:28Z</dcterms:created>
  <dcterms:modified xsi:type="dcterms:W3CDTF">2012-01-08T14:15:46Z</dcterms:modified>
</cp:coreProperties>
</file>