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F798-E110-4680-B81E-E22223F57D1A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ECF0C-9510-465D-B9D4-DFBA2FFBC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ADDF-F50B-478C-BEB9-DF15FA9093CB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6D82-FBF7-4002-A0C0-B6DE671F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338B-3EE8-4888-ACD8-0FC0C7FB8F4A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4FC7-A4E7-4CEF-8B67-53BA9C1D1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F7C0-75F4-444B-B741-ABC8E39EC98A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3E13B-8286-40A1-B000-63F21E5C7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04DFF-BEEF-4AB1-BA72-68B8B77FCB0B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15CA-7872-4E8D-B545-88ECBFAEC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304A-8A7C-4DCA-A873-437D6EB0A5A6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D6B3-49F3-449C-AD9D-CCF654508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0F85-53E2-4964-9DEA-0B896FBBAB3C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B4C-BE59-49A0-88DA-36D0E1946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0DA8-2525-4517-B604-CE414A298650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FA1F-248A-4A44-9B7E-1828E9FDB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B205-8FCF-4F2F-B4E8-53CABD410050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3B94-C8A0-4864-8B97-805397C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3B5-41AA-4D1D-A5A4-33C65FE7F98E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3A81-1000-4856-A007-21BA91DF9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18C0-70DA-48CE-91A6-D2652A0AF0BC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17C5-D7E4-4489-ACFF-F5D39C7A2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B0B2C3-44E7-4F6E-A55F-AB61C22B896B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DC7118-4AC9-4580-BB0E-CFB5D13A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1" r:id="rId5"/>
    <p:sldLayoutId id="2147483732" r:id="rId6"/>
    <p:sldLayoutId id="2147483736" r:id="rId7"/>
    <p:sldLayoutId id="2147483737" r:id="rId8"/>
    <p:sldLayoutId id="2147483738" r:id="rId9"/>
    <p:sldLayoutId id="2147483733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awwf@yaho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8077200" cy="16733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Plenary Discussion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Blok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Regulasi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Metabolisme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010400" cy="1150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PLENARY DISCUSSION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588375" cy="53784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i="1" smtClean="0"/>
              <a:t>Plenary discussion</a:t>
            </a:r>
            <a:r>
              <a:rPr lang="en-US" sz="2400" smtClean="0"/>
              <a:t> merupakan kegiatan diskusi pleno dalam kelas yang diikuti oleh semua mahasiswa, dihadiri oleh beberapa pakar dan dilaksanakan dalam bahasa Inggris.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Mahasiswa wajib mengikuti kegiatan </a:t>
            </a:r>
            <a:r>
              <a:rPr lang="en-US" sz="2400" i="1" smtClean="0"/>
              <a:t>plenary discussion</a:t>
            </a:r>
            <a:r>
              <a:rPr lang="en-US" sz="2400" smtClean="0"/>
              <a:t> yang dilaksanakan pada setiap blok sebagai salah satu kegiatan pembelajaran.</a:t>
            </a:r>
            <a:endParaRPr lang="en-US" sz="2400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i="1" smtClean="0"/>
              <a:t>Plenary discussion</a:t>
            </a:r>
            <a:r>
              <a:rPr lang="en-US" sz="2400" smtClean="0"/>
              <a:t> mengangkat topik yang menarik, sering dijumpai dan bermanfaat membantu peningkatan pemahaman mahasiswa terhadap suatu kasus.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Dalam </a:t>
            </a:r>
            <a:r>
              <a:rPr lang="en-US" sz="2400" i="1" smtClean="0"/>
              <a:t>plenary discussion</a:t>
            </a:r>
            <a:r>
              <a:rPr lang="en-US" sz="2400" smtClean="0"/>
              <a:t> mahasiswa dibagi menjadi kelompok-kelompok berdasarkan kelompok tutorial dan melalui mekanisme (SOP) akan dipilih kelompok presenter dan yang lain sebagai kelompok penyanggah.</a:t>
            </a:r>
            <a:endParaRPr lang="da-DK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229600" cy="4111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  <a:t>SCENARIO FOR PLENARY DISCUSSION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24800" cy="5867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		</a:t>
            </a:r>
            <a:r>
              <a:rPr lang="en-US" sz="2000" b="1" smtClean="0"/>
              <a:t> </a:t>
            </a:r>
            <a:endParaRPr lang="en-US" sz="20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000" smtClean="0"/>
              <a:t>	</a:t>
            </a:r>
            <a:r>
              <a:rPr lang="en-US" sz="2400" smtClean="0"/>
              <a:t>Seorang laki-laki ber</a:t>
            </a:r>
            <a:r>
              <a:rPr lang="id-ID" sz="2400" smtClean="0"/>
              <a:t>usia 5</a:t>
            </a:r>
            <a:r>
              <a:rPr lang="en-US" sz="2400" smtClean="0"/>
              <a:t>0 tahun </a:t>
            </a:r>
            <a:r>
              <a:rPr lang="id-ID" sz="2400" smtClean="0"/>
              <a:t>datang dibawa periksa</a:t>
            </a:r>
            <a:r>
              <a:rPr lang="en-US" sz="2400" smtClean="0"/>
              <a:t> ke </a:t>
            </a:r>
            <a:r>
              <a:rPr lang="id-ID" sz="2400" smtClean="0"/>
              <a:t>UGD sebuah rumah sakit oleh tetangganya </a:t>
            </a:r>
            <a:r>
              <a:rPr lang="en-US" sz="2400" smtClean="0"/>
              <a:t>dengan keluhan </a:t>
            </a:r>
            <a:r>
              <a:rPr lang="id-ID" sz="2400" smtClean="0"/>
              <a:t>utama lemas dan susah makan. Dari anamnesis didapatkan gejala tersebut disertai dengan </a:t>
            </a:r>
            <a:r>
              <a:rPr lang="en-US" sz="2400" smtClean="0"/>
              <a:t>perut membesar dan kaki bengkak sejak 1 bulan yang lalu. </a:t>
            </a:r>
            <a:r>
              <a:rPr lang="id-ID" sz="2400" smtClean="0"/>
              <a:t>Selama 2 bulan terakhir pasien mengaku berat badannya turun sampai 6 kg. </a:t>
            </a:r>
            <a:r>
              <a:rPr lang="en-US" sz="2400" smtClean="0"/>
              <a:t>Pada pemeriksaan fisik didapatkan </a:t>
            </a:r>
            <a:r>
              <a:rPr lang="id-ID" sz="2400" smtClean="0"/>
              <a:t>berat badan pasien 42 kg dan tinggi badan 163 cm. Didapatkan </a:t>
            </a:r>
            <a:r>
              <a:rPr lang="en-US" sz="2400" smtClean="0"/>
              <a:t>as</a:t>
            </a:r>
            <a:r>
              <a:rPr lang="id-ID" sz="2400" smtClean="0"/>
              <a:t>c</a:t>
            </a:r>
            <a:r>
              <a:rPr lang="en-US" sz="2400" smtClean="0"/>
              <a:t>ites </a:t>
            </a:r>
            <a:r>
              <a:rPr lang="id-ID" sz="2400" smtClean="0"/>
              <a:t>pada abdomen </a:t>
            </a:r>
            <a:r>
              <a:rPr lang="en-US" sz="2400" smtClean="0"/>
              <a:t>dan edema pada kedua kakinya</a:t>
            </a:r>
            <a:r>
              <a:rPr lang="id-ID" sz="2400" smtClean="0"/>
              <a:t>. </a:t>
            </a:r>
            <a:r>
              <a:rPr lang="en-US" sz="2400" smtClean="0"/>
              <a:t>Pemeriksaan laboratorium menunjukkan </a:t>
            </a:r>
            <a:r>
              <a:rPr lang="id-ID" sz="2400" smtClean="0"/>
              <a:t>kadar </a:t>
            </a:r>
            <a:r>
              <a:rPr lang="en-US" sz="2400" smtClean="0"/>
              <a:t>hemoglobin </a:t>
            </a:r>
            <a:r>
              <a:rPr lang="id-ID" sz="2400" smtClean="0"/>
              <a:t>6</a:t>
            </a:r>
            <a:r>
              <a:rPr lang="en-US" sz="2400" smtClean="0"/>
              <a:t>.0 g/dL (</a:t>
            </a:r>
            <a:r>
              <a:rPr lang="id-ID" sz="2400" smtClean="0"/>
              <a:t>normal </a:t>
            </a:r>
            <a:r>
              <a:rPr lang="en-US" sz="2400" smtClean="0"/>
              <a:t>13-17 g/dL)</a:t>
            </a:r>
            <a:r>
              <a:rPr lang="id-ID" sz="2400" smtClean="0"/>
              <a:t> dan </a:t>
            </a:r>
            <a:r>
              <a:rPr lang="en-US" sz="2400" smtClean="0"/>
              <a:t>kadar protein (albumin) di dalam plasma darah 2,0 g/l (normal &gt; 3.5 g/l).</a:t>
            </a:r>
            <a:r>
              <a:rPr lang="id-ID" sz="2400" smtClean="0"/>
              <a:t> </a:t>
            </a:r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JADWAL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983162"/>
          </a:xfrm>
        </p:spPr>
        <p:txBody>
          <a:bodyPr rtlCol="0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sz="2400" dirty="0" smtClean="0"/>
              <a:t>1.	Pengumuman Skenario : 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v-SE" sz="2400" dirty="0" smtClean="0"/>
              <a:t>	</a:t>
            </a:r>
            <a:r>
              <a:rPr lang="id-ID" sz="2400" dirty="0" smtClean="0"/>
              <a:t>19</a:t>
            </a:r>
            <a:r>
              <a:rPr lang="sv-SE" sz="2400" dirty="0" smtClean="0"/>
              <a:t> April 201</a:t>
            </a:r>
            <a:r>
              <a:rPr lang="id-ID" sz="2400" dirty="0" smtClean="0"/>
              <a:t>3</a:t>
            </a:r>
            <a:r>
              <a:rPr lang="sv-SE" sz="2400" dirty="0" smtClean="0"/>
              <a:t> (</a:t>
            </a:r>
            <a:r>
              <a:rPr lang="nl-NL" sz="2400" dirty="0" smtClean="0"/>
              <a:t>PJ Blok)</a:t>
            </a:r>
            <a:endParaRPr lang="sv-SE" sz="2400" dirty="0" smtClean="0"/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400" dirty="0" smtClean="0"/>
              <a:t>2. 	Deadline Pengumpulan makalah : 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sz="2400" dirty="0" smtClean="0"/>
              <a:t>	2</a:t>
            </a:r>
            <a:r>
              <a:rPr lang="id-ID" sz="2400" dirty="0" smtClean="0"/>
              <a:t>4 </a:t>
            </a:r>
            <a:r>
              <a:rPr lang="sv-SE" sz="2400" dirty="0" smtClean="0"/>
              <a:t>April 201</a:t>
            </a:r>
            <a:r>
              <a:rPr lang="id-ID" sz="2400" dirty="0" smtClean="0"/>
              <a:t>3</a:t>
            </a:r>
            <a:r>
              <a:rPr lang="sv-SE" sz="2400" dirty="0" smtClean="0"/>
              <a:t>  jam 13.00 (Soft Copy email ke </a:t>
            </a:r>
            <a:r>
              <a:rPr lang="id-ID" sz="2400" dirty="0" smtClean="0"/>
              <a:t>PJ blok </a:t>
            </a:r>
            <a:r>
              <a:rPr lang="sv-SE" sz="2400" dirty="0" smtClean="0">
                <a:hlinkClick r:id="rId2"/>
              </a:rPr>
              <a:t>wawwf@yahoo.com</a:t>
            </a:r>
            <a:r>
              <a:rPr lang="sv-SE" sz="2400" dirty="0" smtClean="0"/>
              <a:t>), hard copy dikumpul di mbak Ratna (ruang operator tutor)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400" dirty="0" smtClean="0"/>
              <a:t>3. 	Seleksi makalah :  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sz="2400" dirty="0" smtClean="0"/>
              <a:t>	2</a:t>
            </a:r>
            <a:r>
              <a:rPr lang="id-ID" sz="2400" dirty="0" smtClean="0"/>
              <a:t>5</a:t>
            </a:r>
            <a:r>
              <a:rPr lang="sv-SE" sz="2400" dirty="0" smtClean="0"/>
              <a:t> </a:t>
            </a:r>
            <a:r>
              <a:rPr lang="sv-SE" sz="2400" dirty="0"/>
              <a:t>April </a:t>
            </a:r>
            <a:r>
              <a:rPr lang="sv-SE" sz="2400" dirty="0" smtClean="0"/>
              <a:t>201</a:t>
            </a:r>
            <a:r>
              <a:rPr lang="id-ID" sz="2400" dirty="0" smtClean="0"/>
              <a:t>3</a:t>
            </a:r>
            <a:r>
              <a:rPr lang="sv-SE" sz="2400" dirty="0" smtClean="0"/>
              <a:t> </a:t>
            </a:r>
            <a:r>
              <a:rPr lang="sv-SE" sz="2400" dirty="0"/>
              <a:t>(</a:t>
            </a:r>
            <a:r>
              <a:rPr lang="nl-NL" sz="2400" dirty="0" smtClean="0"/>
              <a:t>PJ Blok)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sz="2400" dirty="0" smtClean="0"/>
              <a:t>4. 	Pengumuman Kel Presenter : 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nl-NL" sz="2400" dirty="0" smtClean="0"/>
              <a:t>	2</a:t>
            </a:r>
            <a:r>
              <a:rPr lang="id-ID" sz="2400" dirty="0" smtClean="0"/>
              <a:t>6 </a:t>
            </a:r>
            <a:r>
              <a:rPr lang="sv-SE" sz="2400" dirty="0" smtClean="0"/>
              <a:t> </a:t>
            </a:r>
            <a:r>
              <a:rPr lang="sv-SE" sz="2400" dirty="0"/>
              <a:t>April </a:t>
            </a:r>
            <a:r>
              <a:rPr lang="sv-SE" sz="2400" dirty="0" smtClean="0"/>
              <a:t>201</a:t>
            </a:r>
            <a:r>
              <a:rPr lang="id-ID" sz="2400" dirty="0" smtClean="0"/>
              <a:t>3</a:t>
            </a:r>
            <a:r>
              <a:rPr lang="sv-SE" sz="2400" dirty="0" smtClean="0"/>
              <a:t> </a:t>
            </a:r>
            <a:r>
              <a:rPr lang="sv-SE" sz="2400" dirty="0"/>
              <a:t>(</a:t>
            </a:r>
            <a:r>
              <a:rPr lang="nl-NL" sz="2400" dirty="0" smtClean="0"/>
              <a:t>PJ Blok) 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AutoNum type="arabicPeriod" startAt="5"/>
              <a:defRPr/>
            </a:pPr>
            <a:r>
              <a:rPr lang="nl-NL" sz="2400" dirty="0" smtClean="0"/>
              <a:t>Plennary Discussion akan dilaksanakan hari se</a:t>
            </a:r>
            <a:r>
              <a:rPr lang="id-ID" sz="2400" dirty="0" smtClean="0"/>
              <a:t>nin</a:t>
            </a:r>
            <a:r>
              <a:rPr lang="nl-NL" sz="2400" dirty="0" smtClean="0"/>
              <a:t> </a:t>
            </a:r>
            <a:r>
              <a:rPr lang="id-ID" sz="2400" dirty="0" smtClean="0"/>
              <a:t>29</a:t>
            </a:r>
            <a:r>
              <a:rPr lang="nl-NL" sz="2400" dirty="0" smtClean="0"/>
              <a:t> </a:t>
            </a:r>
            <a:r>
              <a:rPr lang="id-ID" sz="2400" dirty="0" smtClean="0"/>
              <a:t>April</a:t>
            </a:r>
            <a:r>
              <a:rPr lang="nl-NL" sz="2400" dirty="0" smtClean="0"/>
              <a:t> 201</a:t>
            </a:r>
            <a:r>
              <a:rPr lang="id-ID" sz="2400" dirty="0" smtClean="0"/>
              <a:t>3</a:t>
            </a:r>
            <a:r>
              <a:rPr lang="nl-NL" sz="2400" dirty="0" smtClean="0"/>
              <a:t> jam </a:t>
            </a:r>
            <a:r>
              <a:rPr lang="id-ID" sz="2400" dirty="0" smtClean="0"/>
              <a:t>12</a:t>
            </a:r>
            <a:r>
              <a:rPr lang="nl-NL" sz="2400" dirty="0" smtClean="0"/>
              <a:t>.</a:t>
            </a:r>
            <a:r>
              <a:rPr lang="id-ID" sz="2400" dirty="0" smtClean="0"/>
              <a:t>3</a:t>
            </a:r>
            <a:r>
              <a:rPr lang="nl-NL" sz="2400" dirty="0" smtClean="0"/>
              <a:t>0 </a:t>
            </a:r>
            <a:r>
              <a:rPr lang="id-ID" sz="2400" dirty="0" smtClean="0"/>
              <a:t>(bagi kelompok yang komuda akan mendapat dispensasi waktu untuk mengerjakan minikuiz</a:t>
            </a:r>
            <a:r>
              <a:rPr lang="id-ID" sz="2400" dirty="0" smtClean="0">
                <a:sym typeface="Wingdings" pitchFamily="2" charset="2"/>
              </a:rPr>
              <a:t>selesaikan terlebih dulu tugas komuda di Rumah Sakit</a:t>
            </a:r>
            <a:r>
              <a:rPr lang="id-ID" sz="2400" dirty="0" smtClean="0"/>
              <a:t>)</a:t>
            </a:r>
            <a:endParaRPr lang="nl-NL" sz="2400" dirty="0" smtClean="0"/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nl-NL" sz="2400" dirty="0" smtClean="0"/>
              <a:t>6. 	</a:t>
            </a:r>
            <a:r>
              <a:rPr lang="en-US" sz="2400" dirty="0" err="1" smtClean="0"/>
              <a:t>Minikuis</a:t>
            </a:r>
            <a:r>
              <a:rPr lang="en-US" sz="2400" dirty="0" smtClean="0"/>
              <a:t> </a:t>
            </a:r>
            <a:r>
              <a:rPr lang="en-US" sz="2400" dirty="0"/>
              <a:t>Plenary discussion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topic </a:t>
            </a:r>
            <a:r>
              <a:rPr lang="en-US" sz="2400" dirty="0" err="1"/>
              <a:t>seputar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obesitas</a:t>
            </a:r>
            <a:r>
              <a:rPr lang="id-ID" sz="2400" b="1" dirty="0" smtClean="0"/>
              <a:t> dan edema</a:t>
            </a:r>
            <a:r>
              <a:rPr lang="en-US" sz="2400" b="1" dirty="0" smtClean="0"/>
              <a:t>”</a:t>
            </a:r>
            <a:r>
              <a:rPr lang="en-US" sz="2400" dirty="0" smtClean="0"/>
              <a:t>.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dimohon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mempersiapkan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</a:t>
            </a:r>
            <a:endParaRPr lang="nl-NL" sz="2400" dirty="0" smtClean="0"/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609600" indent="-609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6524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FORMAT PROPOSAL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5750"/>
            <a:ext cx="8675688" cy="530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Judul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Kelompok (ketua, sekretaris, anggota)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Skenario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Langkah seven jumps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Langkah 1 sd 7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Penekanan pada langkah 3, 5, 7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Skema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Ringkasan langkah 7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Referensi/Daftar Pustaka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Presenter dapat berkonsultasi tentang presentasinya kepada PJ Blok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Presentasi dalam bentuk PPT (in English)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010400" cy="1100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accent1">
                    <a:satMod val="150000"/>
                  </a:schemeClr>
                </a:solidFill>
              </a:rPr>
              <a:t>PELAKSANAAN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</a:t>
            </a:r>
            <a:r>
              <a:rPr lang="id-ID" sz="2800" b="1" smtClean="0"/>
              <a:t>enin</a:t>
            </a:r>
            <a:r>
              <a:rPr lang="en-US" sz="2800" b="1" smtClean="0"/>
              <a:t>, </a:t>
            </a:r>
            <a:r>
              <a:rPr lang="id-ID" sz="2800" b="1" smtClean="0"/>
              <a:t>29</a:t>
            </a:r>
            <a:r>
              <a:rPr lang="en-US" sz="2800" b="1" smtClean="0"/>
              <a:t> </a:t>
            </a:r>
            <a:r>
              <a:rPr lang="id-ID" sz="2800" b="1" smtClean="0"/>
              <a:t>april</a:t>
            </a:r>
            <a:r>
              <a:rPr lang="en-US" sz="2800" b="1" smtClean="0"/>
              <a:t> 201</a:t>
            </a:r>
            <a:r>
              <a:rPr lang="id-ID" sz="2800" b="1" smtClean="0"/>
              <a:t>3</a:t>
            </a:r>
            <a:r>
              <a:rPr lang="en-US" sz="2800" b="1" smtClean="0"/>
              <a:t> jam  </a:t>
            </a:r>
            <a:r>
              <a:rPr lang="id-ID" sz="2800" b="1" smtClean="0"/>
              <a:t>13.00</a:t>
            </a:r>
            <a:r>
              <a:rPr lang="en-US" sz="2800" smtClean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Amphitheatre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Tempat duduk berdasarkan kelompok tutorial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Mini kuiz skenario 10 menit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Ketua kelompok mengorganisir hasil mini kuiz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Diskusi pleno (PJ Blok, Expert, Observer, PPB, dll)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Pembukaan : 5 menit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Presentasi : 20 menit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Diskusi/Tanya jawab : 40 menit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Minilecture dari expert : 2 x 15 menit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Penutupan : 5 menit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214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Plenary Discussion  Blok Regulasi dan Metabolisme </vt:lpstr>
      <vt:lpstr>PLENARY DISCUSSION</vt:lpstr>
      <vt:lpstr>SCENARIO FOR PLENARY DISCUSSION</vt:lpstr>
      <vt:lpstr>JADWAL </vt:lpstr>
      <vt:lpstr>FORMAT PROPOSAL</vt:lpstr>
      <vt:lpstr>PELAKSANAAN</vt:lpstr>
    </vt:vector>
  </TitlesOfParts>
  <Company>universitas muhammadiyah yogyakarta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Discussion  Blok Regulasi dan Metabolisme </dc:title>
  <dc:creator>fakultas kedokteran dan ilmu kesehatan</dc:creator>
  <cp:lastModifiedBy>fakultas kedokteran </cp:lastModifiedBy>
  <cp:revision>12</cp:revision>
  <dcterms:created xsi:type="dcterms:W3CDTF">2012-04-23T09:08:12Z</dcterms:created>
  <dcterms:modified xsi:type="dcterms:W3CDTF">2013-04-19T02:28:09Z</dcterms:modified>
</cp:coreProperties>
</file>