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61" r:id="rId4"/>
    <p:sldId id="262" r:id="rId5"/>
    <p:sldId id="263" r:id="rId6"/>
    <p:sldId id="264" r:id="rId7"/>
    <p:sldId id="279" r:id="rId8"/>
    <p:sldId id="280" r:id="rId9"/>
    <p:sldId id="302" r:id="rId10"/>
    <p:sldId id="258" r:id="rId11"/>
    <p:sldId id="277" r:id="rId12"/>
    <p:sldId id="278" r:id="rId13"/>
    <p:sldId id="309" r:id="rId14"/>
    <p:sldId id="304" r:id="rId15"/>
    <p:sldId id="310" r:id="rId16"/>
    <p:sldId id="311" r:id="rId17"/>
    <p:sldId id="285" r:id="rId18"/>
    <p:sldId id="286" r:id="rId19"/>
    <p:sldId id="305" r:id="rId20"/>
    <p:sldId id="306" r:id="rId21"/>
    <p:sldId id="307" r:id="rId22"/>
    <p:sldId id="308" r:id="rId23"/>
    <p:sldId id="30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C290B-702F-44FC-A482-0D19FF74F127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014B7-FB91-46D1-BC6D-E329ED660E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72229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4157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536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4064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53374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4863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60039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45969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670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254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1216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247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505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7228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4066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7169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171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C4E7F-57D8-4FB7-9DEE-9759A2A0C584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0FF492D-D155-4574-BA07-C40664B4DEA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87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5E821-CB1A-4175-9BB2-2F790392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2558265"/>
            <a:ext cx="6637188" cy="1516453"/>
          </a:xfrm>
        </p:spPr>
        <p:txBody>
          <a:bodyPr>
            <a:normAutofit/>
          </a:bodyPr>
          <a:lstStyle/>
          <a:p>
            <a:r>
              <a:rPr lang="en-US" sz="5200" b="1" dirty="0">
                <a:solidFill>
                  <a:schemeClr val="tx2"/>
                </a:solidFill>
                <a:highlight>
                  <a:srgbClr val="FFFF00"/>
                </a:highlight>
              </a:rPr>
              <a:t>WAKTU REAKSI</a:t>
            </a:r>
            <a:endParaRPr lang="en-ID" sz="5200" b="1" dirty="0">
              <a:solidFill>
                <a:schemeClr val="tx2"/>
              </a:solidFill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6EEA7C-46E5-4755-AE5D-C68343D351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576118"/>
            <a:ext cx="5760846" cy="682079"/>
          </a:xfrm>
        </p:spPr>
        <p:txBody>
          <a:bodyPr>
            <a:noAutofit/>
          </a:bodyPr>
          <a:lstStyle/>
          <a:p>
            <a:r>
              <a:rPr lang="en-ID" sz="2400" b="1" dirty="0" err="1">
                <a:solidFill>
                  <a:schemeClr val="tx2"/>
                </a:solidFill>
              </a:rPr>
              <a:t>Dr.</a:t>
            </a:r>
            <a:r>
              <a:rPr lang="en-ID" sz="2400" b="1" dirty="0">
                <a:solidFill>
                  <a:schemeClr val="tx2"/>
                </a:solidFill>
              </a:rPr>
              <a:t> </a:t>
            </a:r>
            <a:r>
              <a:rPr lang="en-ID" sz="2400" b="1" dirty="0" err="1">
                <a:solidFill>
                  <a:schemeClr val="tx2"/>
                </a:solidFill>
              </a:rPr>
              <a:t>dr.</a:t>
            </a:r>
            <a:r>
              <a:rPr lang="en-ID" sz="2400" b="1" dirty="0">
                <a:solidFill>
                  <a:schemeClr val="tx2"/>
                </a:solidFill>
              </a:rPr>
              <a:t> Ratna Indriawati, </a:t>
            </a:r>
            <a:r>
              <a:rPr lang="en-ID" sz="2400" b="1" dirty="0" err="1">
                <a:solidFill>
                  <a:schemeClr val="tx2"/>
                </a:solidFill>
              </a:rPr>
              <a:t>MKes</a:t>
            </a:r>
            <a:endParaRPr lang="en-ID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44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74FE3-D7BC-4CBF-B1C8-EFF0BAE58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WAKTU REAKSI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9408D-C654-4411-8F65-D87826151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917" y="1550504"/>
            <a:ext cx="10567283" cy="4786686"/>
          </a:xfrm>
        </p:spPr>
        <p:txBody>
          <a:bodyPr>
            <a:normAutofit/>
          </a:bodyPr>
          <a:lstStyle/>
          <a:p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pemberian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stimulus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timbulnnya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Terdapat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tahapan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proses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tubuh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</a:p>
          <a:p>
            <a:pPr marL="800100" lvl="1" indent="-342900">
              <a:buAutoNum type="arabicPeriod"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proses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sensori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deteksi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stimulus),</a:t>
            </a:r>
          </a:p>
          <a:p>
            <a:pPr marL="800100" lvl="1" indent="-342900">
              <a:buAutoNum type="arabicPeriod"/>
            </a:pP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memahami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stimulus (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interpretasi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>
              <a:buAutoNum type="arabicPeriod"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pemograman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</a:t>
            </a:r>
            <a:endParaRPr lang="en-ID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AutoNum type="arabicPeriod"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pelaksanaan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800100" lvl="1" indent="-342900">
              <a:buAutoNum type="arabicPeriod"/>
            </a:pPr>
            <a:endParaRPr lang="en-ID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Pada orang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keterlambatan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terutama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karena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lamanya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keputusan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sebelum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memualai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tindakan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825971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23517-E600-4E1B-A829-989A8E088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WAKTU REAKSI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D8771-38CD-457F-9471-7AC317374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sz="2400" dirty="0" err="1">
                <a:effectLst/>
              </a:rPr>
              <a:t>Waktu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Reaksi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Waktu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reaksi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adalah</a:t>
            </a:r>
            <a:r>
              <a:rPr lang="en-US" sz="2400" dirty="0">
                <a:effectLst/>
              </a:rPr>
              <a:t> interval </a:t>
            </a:r>
            <a:r>
              <a:rPr lang="en-US" sz="2400" dirty="0" err="1">
                <a:effectLst/>
              </a:rPr>
              <a:t>antara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penerimaan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suatu</a:t>
            </a:r>
            <a:r>
              <a:rPr lang="en-US" sz="2400" dirty="0">
                <a:effectLst/>
              </a:rPr>
              <a:t> stimulus </a:t>
            </a:r>
            <a:r>
              <a:rPr lang="en-US" sz="2400" dirty="0" err="1">
                <a:effectLst/>
              </a:rPr>
              <a:t>terhadap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respon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motorik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secara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sadar</a:t>
            </a:r>
            <a:r>
              <a:rPr lang="en-US" sz="2400" dirty="0">
                <a:effectLst/>
              </a:rPr>
              <a:t>. </a:t>
            </a:r>
          </a:p>
          <a:p>
            <a:pPr algn="just">
              <a:defRPr/>
            </a:pPr>
            <a:r>
              <a:rPr lang="en-US" sz="2400" dirty="0" err="1">
                <a:effectLst/>
              </a:rPr>
              <a:t>Waktu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reaksi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adalah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salah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satu</a:t>
            </a:r>
            <a:r>
              <a:rPr lang="en-US" sz="2400" dirty="0">
                <a:effectLst/>
              </a:rPr>
              <a:t> parameter </a:t>
            </a:r>
            <a:r>
              <a:rPr lang="en-US" sz="2400" dirty="0" err="1">
                <a:effectLst/>
              </a:rPr>
              <a:t>fisiologi</a:t>
            </a:r>
            <a:r>
              <a:rPr lang="en-US" sz="2400" dirty="0">
                <a:effectLst/>
              </a:rPr>
              <a:t> yang </a:t>
            </a:r>
            <a:r>
              <a:rPr lang="en-US" sz="2400" dirty="0" err="1">
                <a:effectLst/>
              </a:rPr>
              <a:t>penting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untuk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mengetahui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seberapa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cepat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respon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motorik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seseorang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terhadap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suatu</a:t>
            </a:r>
            <a:r>
              <a:rPr lang="en-US" sz="2400" dirty="0">
                <a:effectLst/>
              </a:rPr>
              <a:t> stimulus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018C9-E729-4B61-842A-A7566C94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Reaksi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46DA0-E8C9-462E-80E5-0521E95A5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600200"/>
            <a:ext cx="8435975" cy="52578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/>
              <a:t>1. </a:t>
            </a:r>
            <a:r>
              <a:rPr lang="en-US" sz="2400" dirty="0" err="1"/>
              <a:t>Munculnya</a:t>
            </a:r>
            <a:r>
              <a:rPr lang="en-US" sz="2400" dirty="0"/>
              <a:t> stimulus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reseptor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khusus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peka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jenis-jenis</a:t>
            </a:r>
            <a:r>
              <a:rPr lang="en-US" sz="2400" dirty="0"/>
              <a:t> </a:t>
            </a:r>
            <a:r>
              <a:rPr lang="en-US" sz="2400" dirty="0" err="1"/>
              <a:t>rangsang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(stimulus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2400" dirty="0" err="1">
                <a:solidFill>
                  <a:srgbClr val="FF0000"/>
                </a:solidFill>
                <a:sym typeface="Wingdings" pitchFamily="2" charset="2"/>
              </a:rPr>
              <a:t>reseptor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2. </a:t>
            </a:r>
            <a:r>
              <a:rPr lang="en-US" sz="2400" dirty="0" err="1"/>
              <a:t>Perambatan</a:t>
            </a:r>
            <a:r>
              <a:rPr lang="en-US" sz="2400" dirty="0"/>
              <a:t> stimulus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</a:t>
            </a:r>
            <a:r>
              <a:rPr lang="en-US" sz="2400" dirty="0" err="1"/>
              <a:t>pusat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serabut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saraf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aferen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dirty="0"/>
              <a:t>. </a:t>
            </a:r>
          </a:p>
          <a:p>
            <a:pPr>
              <a:defRPr/>
            </a:pPr>
            <a:r>
              <a:rPr lang="en-US" sz="2400" dirty="0"/>
              <a:t>3. </a:t>
            </a:r>
            <a:r>
              <a:rPr lang="en-US" sz="2400" dirty="0" err="1"/>
              <a:t>Pengiriman</a:t>
            </a:r>
            <a:r>
              <a:rPr lang="en-US" sz="2400" dirty="0"/>
              <a:t> stimulus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jalur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</a:t>
            </a:r>
            <a:r>
              <a:rPr lang="en-US" sz="2400" dirty="0" err="1"/>
              <a:t>sinyal</a:t>
            </a:r>
            <a:r>
              <a:rPr lang="en-US" sz="2400" dirty="0"/>
              <a:t> </a:t>
            </a:r>
            <a:r>
              <a:rPr lang="en-US" sz="2400" dirty="0" err="1"/>
              <a:t>efektor</a:t>
            </a:r>
            <a:r>
              <a:rPr lang="en-US" sz="2400" dirty="0"/>
              <a:t> yang </a:t>
            </a:r>
            <a:r>
              <a:rPr lang="en-US" sz="2400" dirty="0" err="1"/>
              <a:t>bergerak</a:t>
            </a:r>
            <a:r>
              <a:rPr lang="en-US" sz="2400" dirty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stimulus yang </a:t>
            </a:r>
            <a:r>
              <a:rPr lang="en-US" sz="2400" dirty="0" err="1"/>
              <a:t>tiba</a:t>
            </a:r>
            <a:r>
              <a:rPr lang="en-US" sz="2400" dirty="0"/>
              <a:t> </a:t>
            </a:r>
            <a:r>
              <a:rPr lang="en-US" sz="2400" dirty="0" err="1"/>
              <a:t>melewati</a:t>
            </a:r>
            <a:r>
              <a:rPr lang="en-US" sz="2400" dirty="0"/>
              <a:t> neuron </a:t>
            </a:r>
            <a:r>
              <a:rPr lang="en-US" sz="2400" dirty="0" err="1">
                <a:solidFill>
                  <a:srgbClr val="FF0000"/>
                </a:solidFill>
              </a:rPr>
              <a:t>eferen</a:t>
            </a:r>
            <a:r>
              <a:rPr lang="en-US" sz="2400" dirty="0"/>
              <a:t> </a:t>
            </a:r>
            <a:r>
              <a:rPr lang="en-US" sz="2400" dirty="0" err="1"/>
              <a:t>yakni</a:t>
            </a:r>
            <a:r>
              <a:rPr lang="en-US" sz="2400" dirty="0"/>
              <a:t> yang </a:t>
            </a:r>
            <a:r>
              <a:rPr lang="en-US" sz="2400" dirty="0" err="1"/>
              <a:t>membawa</a:t>
            </a:r>
            <a:r>
              <a:rPr lang="en-US" sz="2400" dirty="0"/>
              <a:t> stimulus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</a:t>
            </a:r>
            <a:r>
              <a:rPr lang="en-US" sz="2400" dirty="0" err="1"/>
              <a:t>pusat</a:t>
            </a:r>
            <a:r>
              <a:rPr lang="en-US" sz="2400" dirty="0"/>
              <a:t>. </a:t>
            </a:r>
          </a:p>
          <a:p>
            <a:pPr>
              <a:defRPr/>
            </a:pPr>
            <a:r>
              <a:rPr lang="en-US" sz="2400" dirty="0"/>
              <a:t>4. </a:t>
            </a:r>
            <a:r>
              <a:rPr lang="en-US" sz="2400" dirty="0" err="1"/>
              <a:t>Pengiriman</a:t>
            </a:r>
            <a:r>
              <a:rPr lang="en-US" sz="2400" dirty="0"/>
              <a:t> </a:t>
            </a:r>
            <a:r>
              <a:rPr lang="en-US" sz="2400" dirty="0" err="1"/>
              <a:t>sinyal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pusat</a:t>
            </a:r>
            <a:r>
              <a:rPr lang="en-US" sz="2400" dirty="0"/>
              <a:t> </a:t>
            </a:r>
            <a:r>
              <a:rPr lang="en-US" sz="2400" dirty="0" err="1"/>
              <a:t>otot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efektor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dirty="0"/>
              <a:t>. </a:t>
            </a:r>
          </a:p>
          <a:p>
            <a:pPr>
              <a:defRPr/>
            </a:pPr>
            <a:r>
              <a:rPr lang="en-US" sz="2400" dirty="0"/>
              <a:t>5. </a:t>
            </a:r>
            <a:r>
              <a:rPr lang="en-US" sz="2400" dirty="0" err="1"/>
              <a:t>Perangsangan</a:t>
            </a:r>
            <a:r>
              <a:rPr lang="en-US" sz="2400" dirty="0"/>
              <a:t> </a:t>
            </a:r>
            <a:r>
              <a:rPr lang="en-US" sz="2400" dirty="0" err="1"/>
              <a:t>otot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mekanis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aksi</a:t>
            </a:r>
            <a:r>
              <a:rPr lang="en-US" sz="2400" dirty="0">
                <a:solidFill>
                  <a:srgbClr val="FF0000"/>
                </a:solidFill>
              </a:rPr>
              <a:t>/</a:t>
            </a:r>
            <a:r>
              <a:rPr lang="en-US" sz="2400" dirty="0" err="1">
                <a:solidFill>
                  <a:srgbClr val="FF0000"/>
                </a:solidFill>
              </a:rPr>
              <a:t>respon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0534D-1449-4D58-9A9E-0D0436E6F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effectLst/>
              </a:rPr>
              <a:t>Waktu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reaksi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tidak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refleks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522BB-92CE-4F55-A0AC-B929B519A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dirty="0" err="1">
                <a:effectLst/>
              </a:rPr>
              <a:t>Waktu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reaksi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adalah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respon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terhadap</a:t>
            </a:r>
            <a:r>
              <a:rPr lang="en-US" dirty="0">
                <a:effectLst/>
              </a:rPr>
              <a:t> stimulus yang </a:t>
            </a:r>
            <a:r>
              <a:rPr lang="en-US" dirty="0" err="1">
                <a:effectLst/>
              </a:rPr>
              <a:t>disadari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berpusat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otak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sedangkan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refleks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adalah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reaksi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terhadap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respon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tidak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disadari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terhadap</a:t>
            </a:r>
            <a:r>
              <a:rPr lang="en-US" dirty="0">
                <a:effectLst/>
              </a:rPr>
              <a:t> stimulus </a:t>
            </a:r>
            <a:r>
              <a:rPr lang="en-US" dirty="0" err="1">
                <a:effectLst/>
              </a:rPr>
              <a:t>berpusat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medula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spinalis</a:t>
            </a:r>
            <a:r>
              <a:rPr lang="en-US" dirty="0">
                <a:effectLst/>
              </a:rPr>
              <a:t> </a:t>
            </a:r>
          </a:p>
          <a:p>
            <a:pPr algn="just">
              <a:defRPr/>
            </a:pPr>
            <a:r>
              <a:rPr lang="en-US" dirty="0" err="1">
                <a:effectLst/>
              </a:rPr>
              <a:t>Waktu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reaksi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dilatih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sedangkan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refleks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tidak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01C4E-D4A2-4347-9F27-1A58F223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FAKTOR-FAKTOR YANG MEMPENGARUHI WAKTU REAKSI</a:t>
            </a:r>
            <a:endParaRPr lang="en-ID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3182C-D461-46E7-944E-6CA44038A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Berbagai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gangguan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system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sensori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fungsi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otak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motoris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memperpanjang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Usia</a:t>
            </a:r>
            <a:endParaRPr lang="en-ID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Gender</a:t>
            </a:r>
          </a:p>
          <a:p>
            <a:pPr algn="just"/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latihan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kelelahan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276564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05BDD-3782-4B32-AD08-8B25F9CA3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dirty="0" err="1"/>
              <a:t>Faktor-faktor</a:t>
            </a:r>
            <a:r>
              <a:rPr lang="en-US" sz="4000" b="1" dirty="0"/>
              <a:t> yang </a:t>
            </a:r>
            <a:r>
              <a:rPr lang="en-US" sz="4000" b="1" dirty="0" err="1"/>
              <a:t>Mempengaruhi</a:t>
            </a:r>
            <a:r>
              <a:rPr lang="en-US" sz="4000" b="1" dirty="0"/>
              <a:t> </a:t>
            </a:r>
            <a:r>
              <a:rPr lang="en-US" sz="4000" b="1" dirty="0" err="1"/>
              <a:t>Waktu</a:t>
            </a:r>
            <a:r>
              <a:rPr lang="en-US" sz="4000" b="1" dirty="0"/>
              <a:t> </a:t>
            </a:r>
            <a:r>
              <a:rPr lang="en-US" sz="4000" b="1" dirty="0" err="1"/>
              <a:t>Reaksi</a:t>
            </a:r>
            <a:r>
              <a:rPr lang="en-US" sz="4000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F07BD-BC7F-4CEE-A6CD-9ED299428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Wingdings" panose="05000000000000000000" pitchFamily="2" charset="2"/>
              <a:buAutoNum type="arabicPeriod"/>
              <a:defRPr/>
            </a:pPr>
            <a:r>
              <a:rPr lang="en-US" sz="2400" dirty="0" err="1"/>
              <a:t>Jenis</a:t>
            </a:r>
            <a:r>
              <a:rPr lang="en-US" sz="2400" dirty="0"/>
              <a:t> Stimulus </a:t>
            </a:r>
          </a:p>
          <a:p>
            <a:pPr marL="400050" lvl="1" indent="0" algn="just">
              <a:buNone/>
              <a:defRPr/>
            </a:pPr>
            <a:r>
              <a:rPr lang="en-US" sz="2400" dirty="0" err="1"/>
              <a:t>Jenis</a:t>
            </a:r>
            <a:r>
              <a:rPr lang="en-US" sz="2400" dirty="0"/>
              <a:t> stimulus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. </a:t>
            </a:r>
            <a:r>
              <a:rPr lang="en-US" sz="2400" dirty="0" err="1"/>
              <a:t>Jenis</a:t>
            </a:r>
            <a:r>
              <a:rPr lang="en-US" sz="2400" dirty="0"/>
              <a:t> stimulus </a:t>
            </a:r>
            <a:r>
              <a:rPr lang="en-US" sz="2400" dirty="0" err="1"/>
              <a:t>auditorik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dibandingkan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stimulus visual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stimulus </a:t>
            </a:r>
            <a:r>
              <a:rPr lang="en-US" sz="2400" dirty="0" err="1"/>
              <a:t>sentuhan</a:t>
            </a:r>
            <a:r>
              <a:rPr lang="en-US" sz="2400" dirty="0"/>
              <a:t>. </a:t>
            </a:r>
          </a:p>
          <a:p>
            <a:pPr marL="0" indent="0" algn="just">
              <a:buNone/>
              <a:defRPr/>
            </a:pPr>
            <a:r>
              <a:rPr lang="en-US" sz="2400" dirty="0"/>
              <a:t>2. </a:t>
            </a:r>
            <a:r>
              <a:rPr lang="en-US" sz="2400" dirty="0" err="1"/>
              <a:t>Usia</a:t>
            </a:r>
            <a:r>
              <a:rPr lang="en-US" sz="2400" dirty="0"/>
              <a:t> </a:t>
            </a:r>
          </a:p>
          <a:p>
            <a:pPr marL="0" indent="0" algn="just">
              <a:buNone/>
              <a:defRPr/>
            </a:pPr>
            <a:r>
              <a:rPr lang="en-US" sz="2400" dirty="0" err="1"/>
              <a:t>Pemeriksaan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bayi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20-an </a:t>
            </a:r>
            <a:r>
              <a:rPr lang="en-US" sz="2400" dirty="0" err="1"/>
              <a:t>akhir</a:t>
            </a:r>
            <a:r>
              <a:rPr lang="en-US" sz="2400" dirty="0"/>
              <a:t>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melambat</a:t>
            </a:r>
            <a:r>
              <a:rPr lang="en-US" sz="2400" dirty="0"/>
              <a:t> </a:t>
            </a:r>
            <a:r>
              <a:rPr lang="en-US" sz="2400" dirty="0" err="1"/>
              <a:t>perlahan-lahan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50-an </a:t>
            </a:r>
            <a:r>
              <a:rPr lang="en-US" sz="2400" dirty="0" err="1"/>
              <a:t>dan</a:t>
            </a:r>
            <a:r>
              <a:rPr lang="en-US" sz="2400" dirty="0"/>
              <a:t> 60-an,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perlambatan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70- an.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1B261-3FAD-4D4D-A8D3-C1612B746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dirty="0" err="1"/>
              <a:t>Faktor-faktor</a:t>
            </a:r>
            <a:r>
              <a:rPr lang="en-US" sz="4000" b="1" dirty="0"/>
              <a:t> yang </a:t>
            </a:r>
            <a:r>
              <a:rPr lang="en-US" sz="4000" b="1" dirty="0" err="1"/>
              <a:t>Mempengaruhi</a:t>
            </a:r>
            <a:r>
              <a:rPr lang="en-US" sz="4000" b="1" dirty="0"/>
              <a:t> </a:t>
            </a:r>
            <a:r>
              <a:rPr lang="en-US" sz="4000" b="1" dirty="0" err="1"/>
              <a:t>Waktu</a:t>
            </a:r>
            <a:r>
              <a:rPr lang="en-US" sz="4000" b="1" dirty="0"/>
              <a:t> </a:t>
            </a:r>
            <a:r>
              <a:rPr lang="en-US" sz="4000" b="1" dirty="0" err="1"/>
              <a:t>Reaksi</a:t>
            </a:r>
            <a:r>
              <a:rPr lang="en-US" sz="4000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4EBAD-2249-4014-861F-CC245CC02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600201"/>
            <a:ext cx="8291512" cy="51419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sz="2400" dirty="0"/>
              <a:t>3. 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kelamin</a:t>
            </a:r>
            <a:endParaRPr lang="en-US" sz="2400" dirty="0"/>
          </a:p>
          <a:p>
            <a:pPr marL="0" indent="0" algn="just">
              <a:buNone/>
              <a:defRPr/>
            </a:pPr>
            <a:r>
              <a:rPr lang="en-US" sz="2400" dirty="0" err="1"/>
              <a:t>Hampir</a:t>
            </a:r>
            <a:r>
              <a:rPr lang="en-US" sz="2400" dirty="0"/>
              <a:t> di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, </a:t>
            </a:r>
            <a:r>
              <a:rPr lang="en-US" sz="2400" dirty="0" err="1"/>
              <a:t>laki-laki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dibandingkan</a:t>
            </a:r>
            <a:r>
              <a:rPr lang="en-US" sz="2400" dirty="0"/>
              <a:t> </a:t>
            </a:r>
            <a:r>
              <a:rPr lang="en-US" sz="2400" dirty="0" err="1"/>
              <a:t>perempuan</a:t>
            </a:r>
            <a:r>
              <a:rPr lang="en-US" sz="2400" dirty="0"/>
              <a:t>.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laki-laki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cahaya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220 </a:t>
            </a:r>
            <a:r>
              <a:rPr lang="en-US" sz="2400" dirty="0" err="1"/>
              <a:t>milidetik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perempuan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260 </a:t>
            </a:r>
            <a:r>
              <a:rPr lang="en-US" sz="2400" dirty="0" err="1"/>
              <a:t>milidetik</a:t>
            </a:r>
            <a:r>
              <a:rPr lang="en-US" sz="2400" dirty="0"/>
              <a:t>.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suara</a:t>
            </a:r>
            <a:r>
              <a:rPr lang="en-US" sz="2400" dirty="0"/>
              <a:t>,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laki-laki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190 </a:t>
            </a:r>
            <a:r>
              <a:rPr lang="en-US" sz="2400" dirty="0" err="1"/>
              <a:t>milidetik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200 </a:t>
            </a:r>
            <a:r>
              <a:rPr lang="en-US" sz="2400" dirty="0" err="1"/>
              <a:t>milidetik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perempuan</a:t>
            </a: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/>
              <a:t>4.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tangan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 </a:t>
            </a:r>
          </a:p>
          <a:p>
            <a:pPr algn="just">
              <a:defRPr/>
            </a:pPr>
            <a:r>
              <a:rPr lang="en-US" sz="2400" dirty="0" err="1"/>
              <a:t>Hemisfer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 </a:t>
            </a:r>
            <a:r>
              <a:rPr lang="en-US" sz="2400" dirty="0" err="1"/>
              <a:t>mengendalikan</a:t>
            </a:r>
            <a:r>
              <a:rPr lang="en-US" sz="2400" dirty="0"/>
              <a:t> </a:t>
            </a:r>
            <a:r>
              <a:rPr lang="en-US" sz="2400" dirty="0" err="1"/>
              <a:t>tangan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hemisfer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 </a:t>
            </a:r>
            <a:r>
              <a:rPr lang="en-US" sz="2400" dirty="0" err="1"/>
              <a:t>mengendalikan</a:t>
            </a:r>
            <a:r>
              <a:rPr lang="en-US" sz="2400" dirty="0"/>
              <a:t> </a:t>
            </a:r>
            <a:r>
              <a:rPr lang="en-US" sz="2400" dirty="0" err="1"/>
              <a:t>tangan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. </a:t>
            </a:r>
            <a:r>
              <a:rPr lang="en-US" sz="2400" dirty="0" err="1"/>
              <a:t>Hemisfer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 </a:t>
            </a:r>
            <a:r>
              <a:rPr lang="en-US" sz="2400" dirty="0" err="1"/>
              <a:t>mengatur</a:t>
            </a:r>
            <a:r>
              <a:rPr lang="en-US" sz="2400" dirty="0"/>
              <a:t> </a:t>
            </a:r>
            <a:r>
              <a:rPr lang="en-US" sz="2400" dirty="0" err="1"/>
              <a:t>kreativitas</a:t>
            </a:r>
            <a:r>
              <a:rPr lang="en-US" sz="2400" dirty="0"/>
              <a:t>,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spasial</a:t>
            </a:r>
            <a:r>
              <a:rPr lang="en-US" sz="2400" dirty="0"/>
              <a:t>, </a:t>
            </a:r>
            <a:r>
              <a:rPr lang="en-US" sz="2400" dirty="0" err="1"/>
              <a:t>pengenalan</a:t>
            </a:r>
            <a:r>
              <a:rPr lang="en-US" sz="2400" dirty="0"/>
              <a:t> </a:t>
            </a:r>
            <a:r>
              <a:rPr lang="en-US" sz="2400" dirty="0" err="1"/>
              <a:t>wajah</a:t>
            </a:r>
            <a:r>
              <a:rPr lang="en-US" sz="2400" dirty="0"/>
              <a:t>, </a:t>
            </a:r>
            <a:r>
              <a:rPr lang="en-US" sz="2400" dirty="0" err="1"/>
              <a:t>emosi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lain-lain. </a:t>
            </a:r>
            <a:r>
              <a:rPr lang="en-US" sz="2400" dirty="0" err="1"/>
              <a:t>Seharusnya</a:t>
            </a:r>
            <a:r>
              <a:rPr lang="en-US" sz="2400" dirty="0"/>
              <a:t> </a:t>
            </a:r>
            <a:r>
              <a:rPr lang="en-US" sz="2400" dirty="0" err="1"/>
              <a:t>tangan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50F6A-0BB3-4522-8029-79D0FB07C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dirty="0" err="1"/>
              <a:t>Faktor-faktor</a:t>
            </a:r>
            <a:r>
              <a:rPr lang="en-US" sz="4000" b="1" dirty="0"/>
              <a:t> yang </a:t>
            </a:r>
            <a:r>
              <a:rPr lang="en-US" sz="4000" b="1" dirty="0" err="1"/>
              <a:t>Mempengaruhi</a:t>
            </a:r>
            <a:r>
              <a:rPr lang="en-US" sz="4000" b="1" dirty="0"/>
              <a:t> </a:t>
            </a:r>
            <a:r>
              <a:rPr lang="en-US" sz="4000" b="1" dirty="0" err="1"/>
              <a:t>Waktu</a:t>
            </a:r>
            <a:r>
              <a:rPr lang="en-US" sz="4000" b="1" dirty="0"/>
              <a:t> </a:t>
            </a:r>
            <a:r>
              <a:rPr lang="en-US" sz="4000" b="1" dirty="0" err="1"/>
              <a:t>Reaksi</a:t>
            </a:r>
            <a:r>
              <a:rPr lang="en-US" sz="4000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09B2B-3F65-4234-A77B-D902CB98E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600201"/>
            <a:ext cx="8291512" cy="514191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dirty="0"/>
              <a:t>5. </a:t>
            </a:r>
            <a:r>
              <a:rPr lang="en-US" sz="2400" dirty="0" err="1"/>
              <a:t>Kelelahan</a:t>
            </a:r>
            <a:r>
              <a:rPr lang="en-US" sz="2400" dirty="0"/>
              <a:t> </a:t>
            </a:r>
          </a:p>
          <a:p>
            <a:pPr algn="just">
              <a:defRPr/>
            </a:pP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indikator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mengukur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kelelahan</a:t>
            </a:r>
            <a:r>
              <a:rPr lang="en-US" sz="2400" dirty="0"/>
              <a:t>. </a:t>
            </a:r>
          </a:p>
          <a:p>
            <a:pPr marL="0" indent="0">
              <a:buNone/>
              <a:defRPr/>
            </a:pPr>
            <a:r>
              <a:rPr lang="en-US" sz="2400" dirty="0"/>
              <a:t>6. Stimulus yang </a:t>
            </a:r>
            <a:r>
              <a:rPr lang="en-US" sz="2400" dirty="0" err="1"/>
              <a:t>berulang</a:t>
            </a:r>
            <a:r>
              <a:rPr lang="en-US" sz="2400" dirty="0"/>
              <a:t> </a:t>
            </a:r>
          </a:p>
          <a:p>
            <a:pPr algn="just">
              <a:defRPr/>
            </a:pP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subjek</a:t>
            </a:r>
            <a:r>
              <a:rPr lang="en-US" sz="2400" dirty="0"/>
              <a:t> </a:t>
            </a:r>
            <a:r>
              <a:rPr lang="en-US" sz="2400" dirty="0" err="1"/>
              <a:t>merespon</a:t>
            </a:r>
            <a:r>
              <a:rPr lang="en-US" sz="2400" dirty="0"/>
              <a:t> stimulus yang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kali </a:t>
            </a:r>
            <a:r>
              <a:rPr lang="en-US" sz="2400" dirty="0" err="1"/>
              <a:t>dihadapinya</a:t>
            </a:r>
            <a:r>
              <a:rPr lang="en-US" sz="2400" dirty="0"/>
              <a:t>,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konsisten</a:t>
            </a:r>
            <a:r>
              <a:rPr lang="en-US" sz="2400" dirty="0"/>
              <a:t> </a:t>
            </a:r>
            <a:r>
              <a:rPr lang="en-US" sz="2400" dirty="0" err="1"/>
              <a:t>dibandingkan</a:t>
            </a:r>
            <a:r>
              <a:rPr lang="en-US" sz="2400" dirty="0"/>
              <a:t> </a:t>
            </a:r>
            <a:r>
              <a:rPr lang="en-US" sz="2400" dirty="0" err="1"/>
              <a:t>subjek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kali </a:t>
            </a:r>
            <a:r>
              <a:rPr lang="en-US" sz="2400" dirty="0" err="1"/>
              <a:t>merespon</a:t>
            </a:r>
            <a:r>
              <a:rPr lang="en-US" sz="2400" dirty="0"/>
              <a:t> stimulus yang </a:t>
            </a:r>
            <a:r>
              <a:rPr lang="en-US" sz="2400" dirty="0" err="1"/>
              <a:t>sama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dihadapinya</a:t>
            </a:r>
            <a:r>
              <a:rPr lang="en-US" sz="2400" dirty="0"/>
              <a:t>. </a:t>
            </a:r>
          </a:p>
          <a:p>
            <a:pPr marL="0" indent="0">
              <a:buNone/>
              <a:defRPr/>
            </a:pPr>
            <a:r>
              <a:rPr lang="en-US" sz="2400" dirty="0"/>
              <a:t>7. </a:t>
            </a:r>
            <a:r>
              <a:rPr lang="en-US" sz="2400" dirty="0" err="1"/>
              <a:t>Latihan</a:t>
            </a:r>
            <a:r>
              <a:rPr lang="en-US" sz="2400" dirty="0"/>
              <a:t> </a:t>
            </a:r>
          </a:p>
          <a:p>
            <a:pPr>
              <a:defRPr/>
            </a:pPr>
            <a:r>
              <a:rPr lang="en-US" sz="2400" dirty="0" err="1"/>
              <a:t>Latihan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mempercepat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EE640-086F-4E24-96A9-5E489FE70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dirty="0" err="1"/>
              <a:t>Faktor-faktor</a:t>
            </a:r>
            <a:r>
              <a:rPr lang="en-US" sz="4000" b="1" dirty="0"/>
              <a:t> yang </a:t>
            </a:r>
            <a:r>
              <a:rPr lang="en-US" sz="4000" b="1" dirty="0" err="1"/>
              <a:t>Mempengaruhi</a:t>
            </a:r>
            <a:r>
              <a:rPr lang="en-US" sz="4000" b="1" dirty="0"/>
              <a:t> </a:t>
            </a:r>
            <a:r>
              <a:rPr lang="en-US" sz="4000" b="1" dirty="0" err="1"/>
              <a:t>Waktu</a:t>
            </a:r>
            <a:r>
              <a:rPr lang="en-US" sz="4000" b="1" dirty="0"/>
              <a:t> </a:t>
            </a:r>
            <a:r>
              <a:rPr lang="en-US" sz="4000" b="1" dirty="0" err="1"/>
              <a:t>Reaksi</a:t>
            </a:r>
            <a:r>
              <a:rPr lang="en-US" sz="4000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DB799-EB95-4F62-BC44-107DB1151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600201"/>
            <a:ext cx="8291512" cy="5141913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sz="2400" dirty="0"/>
              <a:t>8. </a:t>
            </a:r>
            <a:r>
              <a:rPr lang="en-US" sz="2400" dirty="0" err="1"/>
              <a:t>Nutrisi</a:t>
            </a:r>
            <a:r>
              <a:rPr lang="en-US" sz="2400" dirty="0"/>
              <a:t> </a:t>
            </a:r>
          </a:p>
          <a:p>
            <a:pPr algn="just">
              <a:defRPr/>
            </a:pPr>
            <a:r>
              <a:rPr lang="en-US" sz="2400" dirty="0" err="1"/>
              <a:t>Nutrisi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yang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performa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. </a:t>
            </a:r>
            <a:r>
              <a:rPr lang="en-US" sz="2400" dirty="0" err="1"/>
              <a:t>Asupan</a:t>
            </a:r>
            <a:r>
              <a:rPr lang="en-US" sz="2400" dirty="0"/>
              <a:t> </a:t>
            </a:r>
            <a:r>
              <a:rPr lang="en-US" sz="2400" dirty="0" err="1"/>
              <a:t>nutrisi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adekuat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asupan</a:t>
            </a:r>
            <a:r>
              <a:rPr lang="en-US" sz="2400" dirty="0"/>
              <a:t> </a:t>
            </a:r>
            <a:r>
              <a:rPr lang="en-US" sz="2400" dirty="0" err="1"/>
              <a:t>cairan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elektrolit</a:t>
            </a:r>
            <a:r>
              <a:rPr lang="en-US" sz="2400" dirty="0"/>
              <a:t> yang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menimbulkan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metabolisme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keseimbangan</a:t>
            </a:r>
            <a:r>
              <a:rPr lang="en-US" sz="2400" dirty="0"/>
              <a:t> </a:t>
            </a:r>
            <a:r>
              <a:rPr lang="en-US" sz="2400" dirty="0" err="1"/>
              <a:t>cairan</a:t>
            </a:r>
            <a:r>
              <a:rPr lang="en-US" sz="2400" dirty="0"/>
              <a:t>. </a:t>
            </a:r>
          </a:p>
          <a:p>
            <a:pPr marL="0" indent="0">
              <a:buNone/>
              <a:defRPr/>
            </a:pPr>
            <a:r>
              <a:rPr lang="en-US" sz="2400" dirty="0"/>
              <a:t>9. Status </a:t>
            </a:r>
            <a:r>
              <a:rPr lang="en-US" sz="2400" dirty="0" err="1"/>
              <a:t>hidrasi</a:t>
            </a:r>
            <a:r>
              <a:rPr lang="en-US" sz="2400" dirty="0"/>
              <a:t> </a:t>
            </a:r>
          </a:p>
          <a:p>
            <a:pPr lvl="1" algn="just">
              <a:defRPr/>
            </a:pP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menyatakan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kehilangan</a:t>
            </a:r>
            <a:r>
              <a:rPr lang="en-US" sz="2000" dirty="0"/>
              <a:t> 1-2% </a:t>
            </a:r>
            <a:r>
              <a:rPr lang="en-US" sz="2000" dirty="0" err="1"/>
              <a:t>berat</a:t>
            </a:r>
            <a:r>
              <a:rPr lang="en-US" sz="2000" dirty="0"/>
              <a:t> </a:t>
            </a:r>
            <a:r>
              <a:rPr lang="en-US" sz="2000" dirty="0" err="1"/>
              <a:t>badan</a:t>
            </a:r>
            <a:r>
              <a:rPr lang="en-US" sz="2000" dirty="0"/>
              <a:t> </a:t>
            </a:r>
            <a:r>
              <a:rPr lang="en-US" sz="2000" dirty="0" err="1"/>
              <a:t>akibat</a:t>
            </a:r>
            <a:r>
              <a:rPr lang="en-US" sz="2000" dirty="0"/>
              <a:t> </a:t>
            </a:r>
            <a:r>
              <a:rPr lang="en-US" sz="2000" dirty="0" err="1"/>
              <a:t>dehidrasi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mengganggu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kognitif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performa</a:t>
            </a:r>
            <a:r>
              <a:rPr lang="en-US" sz="2000" dirty="0"/>
              <a:t> </a:t>
            </a:r>
            <a:r>
              <a:rPr lang="en-US" sz="2000" dirty="0" err="1"/>
              <a:t>tubuh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yang </a:t>
            </a:r>
            <a:r>
              <a:rPr lang="en-US" sz="2000" dirty="0" err="1"/>
              <a:t>membutuhkan</a:t>
            </a:r>
            <a:r>
              <a:rPr lang="en-US" sz="2000" dirty="0"/>
              <a:t> </a:t>
            </a:r>
            <a:r>
              <a:rPr lang="en-US" sz="2000" dirty="0" err="1"/>
              <a:t>atensi</a:t>
            </a:r>
            <a:r>
              <a:rPr lang="en-US" sz="2000" dirty="0"/>
              <a:t>, </a:t>
            </a:r>
            <a:r>
              <a:rPr lang="en-US" sz="2000" dirty="0" err="1"/>
              <a:t>memori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psikomotor.9 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dehidrasi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peningkatan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reaksi.1, 9, 19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, </a:t>
            </a:r>
            <a:r>
              <a:rPr lang="en-US" sz="2000" dirty="0" err="1"/>
              <a:t>diamati</a:t>
            </a:r>
            <a:r>
              <a:rPr lang="en-US" sz="2000" dirty="0"/>
              <a:t> </a:t>
            </a:r>
            <a:r>
              <a:rPr lang="en-US" sz="2000" dirty="0" err="1"/>
              <a:t>pengaruh</a:t>
            </a:r>
            <a:r>
              <a:rPr lang="en-US" sz="2000" dirty="0"/>
              <a:t> </a:t>
            </a:r>
            <a:r>
              <a:rPr lang="en-US" sz="2000" dirty="0" err="1"/>
              <a:t>rehidrasi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minuman</a:t>
            </a:r>
            <a:r>
              <a:rPr lang="en-US" sz="2000" dirty="0"/>
              <a:t> </a:t>
            </a:r>
            <a:r>
              <a:rPr lang="en-US" sz="2000" dirty="0" err="1"/>
              <a:t>isotonik</a:t>
            </a:r>
            <a:r>
              <a:rPr lang="en-US" sz="2000" dirty="0"/>
              <a:t> </a:t>
            </a:r>
            <a:r>
              <a:rPr lang="en-US" sz="2000" dirty="0" err="1"/>
              <a:t>pascadehidrasi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</a:t>
            </a:r>
            <a:r>
              <a:rPr lang="en-US" sz="2000" dirty="0" err="1"/>
              <a:t>reaksi</a:t>
            </a:r>
            <a:r>
              <a:rPr lang="en-US" sz="2000" dirty="0"/>
              <a:t>. </a:t>
            </a:r>
          </a:p>
          <a:p>
            <a:pPr marL="0" indent="0"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338CC-35B1-4AC8-8AA8-D1A8645C2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MANFAAT PEMERIKSAAN WAKTU REAKSI</a:t>
            </a:r>
            <a:endParaRPr lang="en-ID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ED6A5-2DE1-450F-947B-DF8796E73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mengukur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kepekaan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fungsi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saraf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sensori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otak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stimulus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sederhana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membutuhkan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ketrampilan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khusus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proses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motorik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menilai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fungsi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saraf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sensoris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kognisi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banyak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melibatkan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memori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banyak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melibatkan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fungsi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saraf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pusat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pemrograman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semakin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komplek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semakin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lama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dibutuhkan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28865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26498-6C3F-41DD-B308-2A73208D7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TUJUAN INSTRUKSIONAL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C3D25-FF49-48C2-B1D8-FE50574BC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78" y="2133599"/>
            <a:ext cx="10495722" cy="45534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TUJUAN INSTRUKSIONAL UMUM: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praktikum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mahasiswa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menjelaskan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mekanisme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fisiologi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sensori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proses stimulus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faktor-faktor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mempengaruhi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ts val="1560"/>
              </a:lnSpc>
              <a:buNone/>
            </a:pPr>
            <a:r>
              <a:rPr lang="en-ID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TUJUAN INSTRUKSIONAL KHUSUS: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97000"/>
              </a:lnSpc>
              <a:buFont typeface="+mj-lt"/>
              <a:buAutoNum type="arabicPeriod"/>
              <a:tabLst>
                <a:tab pos="257810" algn="l"/>
              </a:tabLst>
            </a:pP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praktikum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mahasiswa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observasi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proses stimulus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terjadinya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sensori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01000"/>
              </a:lnSpc>
              <a:buNone/>
              <a:tabLst>
                <a:tab pos="257810" algn="l"/>
              </a:tabLst>
            </a:pPr>
            <a:r>
              <a:rPr lang="en-ID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melakukan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praktikum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mahasiswa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menjelaskan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berbagai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factor yang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berpengaruh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sensori</a:t>
            </a:r>
            <a:r>
              <a:rPr lang="en-ID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ts val="1535"/>
              </a:lnSpc>
              <a:buNone/>
            </a:pPr>
            <a:r>
              <a:rPr lang="en-ID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821824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95A0D-6DED-487C-BF84-FB00959D2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790" y="159027"/>
            <a:ext cx="11195436" cy="6559826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0000"/>
              </a:lnSpc>
              <a:buFont typeface="+mj-lt"/>
              <a:buAutoNum type="alphaUcPeriod"/>
              <a:tabLst>
                <a:tab pos="257810" algn="l"/>
              </a:tabLst>
            </a:pPr>
            <a:r>
              <a:rPr lang="en-ID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ALAT DAN BAHAN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0000"/>
              </a:lnSpc>
              <a:buFont typeface="+mj-lt"/>
              <a:buAutoNum type="arabicPeriod"/>
              <a:tabLst>
                <a:tab pos="499110" algn="l"/>
              </a:tabLst>
            </a:pP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Alat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rangsang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berupa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cahaya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suara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sentuh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huruf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warna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ID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Alat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rekam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(stop watch)</a:t>
            </a:r>
          </a:p>
          <a:p>
            <a:pPr marL="342900" lvl="0" indent="-342900">
              <a:lnSpc>
                <a:spcPct val="110000"/>
              </a:lnSpc>
              <a:buFont typeface="+mj-lt"/>
              <a:buAutoNum type="alphaUcPeriod"/>
              <a:tabLst>
                <a:tab pos="257810" algn="l"/>
              </a:tabLst>
            </a:pPr>
            <a:r>
              <a:rPr lang="en-ID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PROSEDUR PRAKTIKUM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10000"/>
              </a:lnSpc>
              <a:buFont typeface="+mj-lt"/>
              <a:buAutoNum type="arabicPeriod"/>
              <a:tabLst>
                <a:tab pos="499110" algn="l"/>
              </a:tabLst>
            </a:pPr>
            <a:r>
              <a:rPr lang="en-ID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 </a:t>
            </a:r>
            <a:r>
              <a:rPr lang="en-ID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sederhana</a:t>
            </a:r>
            <a:r>
              <a:rPr lang="en-ID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stimulus</a:t>
            </a:r>
            <a:r>
              <a:rPr lang="en-ID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melihat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cahaya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segera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tombol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watch)</a:t>
            </a:r>
          </a:p>
          <a:p>
            <a:pPr marL="1143000" lvl="2" indent="-228600">
              <a:lnSpc>
                <a:spcPct val="110000"/>
              </a:lnSpc>
              <a:buFont typeface="+mj-lt"/>
              <a:buAutoNum type="alphaLcPeriod"/>
              <a:tabLst>
                <a:tab pos="75311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Penguji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siap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alat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rangsang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stop watch</a:t>
            </a:r>
          </a:p>
          <a:p>
            <a:pPr marL="1143000" lvl="2" indent="-228600">
              <a:lnSpc>
                <a:spcPct val="110000"/>
              </a:lnSpc>
              <a:buFont typeface="+mj-lt"/>
              <a:buAutoNum type="alphaLcPeriod"/>
              <a:tabLst>
                <a:tab pos="75311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siap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</a:t>
            </a:r>
          </a:p>
          <a:p>
            <a:pPr marL="1143000" lvl="2" indent="-228600">
              <a:lnSpc>
                <a:spcPct val="110000"/>
              </a:lnSpc>
              <a:buFont typeface="+mj-lt"/>
              <a:buAutoNum type="alphaLcPeriod"/>
              <a:tabLst>
                <a:tab pos="75311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Penguji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menghidupkankan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cahaya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suara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menyentuh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bersamaan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 “on” </a:t>
            </a:r>
          </a:p>
          <a:p>
            <a:pPr marL="1143000" lvl="2" indent="-228600">
              <a:lnSpc>
                <a:spcPct val="110000"/>
              </a:lnSpc>
              <a:buFont typeface="+mj-lt"/>
              <a:buAutoNum type="alphaLcPeriod"/>
              <a:tabLst>
                <a:tab pos="75311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segera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 “on”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merasakan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rangsang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1143000" lvl="2" indent="-228600" algn="just">
              <a:lnSpc>
                <a:spcPct val="110000"/>
              </a:lnSpc>
              <a:buFont typeface="+mj-lt"/>
              <a:buAutoNum type="alphaLcPeriod"/>
              <a:tabLst>
                <a:tab pos="753110" algn="l"/>
              </a:tabLst>
            </a:pP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 watch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penguji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dimatikan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(off)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bersamaan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penguji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Selisih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tercatat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penguji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</a:p>
          <a:p>
            <a:pPr marL="1143000" lvl="2" indent="-228600">
              <a:lnSpc>
                <a:spcPct val="110000"/>
              </a:lnSpc>
              <a:buFont typeface="+mj-lt"/>
              <a:buAutoNum type="alphaLcPeriod"/>
              <a:tabLst>
                <a:tab pos="75311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Lakukan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minimal 3 kali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masing-masing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rangsang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882965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E6A3-27A9-4DF8-8798-C50F366C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9660"/>
          </a:xfrm>
        </p:spPr>
        <p:txBody>
          <a:bodyPr>
            <a:normAutofit/>
          </a:bodyPr>
          <a:lstStyle/>
          <a:p>
            <a:r>
              <a:rPr lang="en-ID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Waktu </a:t>
            </a:r>
            <a:r>
              <a:rPr lang="en-ID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rekognisi</a:t>
            </a:r>
            <a:r>
              <a:rPr lang="en-ID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pengakuan</a:t>
            </a:r>
            <a:r>
              <a:rPr lang="en-ID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en-ID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16CE1-F73B-4DC2-B777-33AF50EC0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1377" y="1407381"/>
            <a:ext cx="10805823" cy="5231958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98000"/>
              </a:lnSpc>
              <a:buNone/>
              <a:tabLst>
                <a:tab pos="49911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yang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responnya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tertentu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khusus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rangsang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umur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jumlah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saudara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no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mahasiswa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asal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tempat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tinggal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sebagainya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merespon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ditunjukkan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rekognisi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terdiri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rangsang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beragam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tapi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responnya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jenis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sederhana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1143000" marR="12700" lvl="2" indent="-228600">
              <a:lnSpc>
                <a:spcPct val="97000"/>
              </a:lnSpc>
              <a:spcAft>
                <a:spcPts val="0"/>
              </a:spcAft>
              <a:buFont typeface="+mj-lt"/>
              <a:buAutoNum type="alphaLcPeriod"/>
              <a:tabLst>
                <a:tab pos="753110" algn="l"/>
              </a:tabLst>
            </a:pP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Buat data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warna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kesukaan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umur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jumlah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saudara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dsb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1143000" lvl="2" indent="-228600">
              <a:lnSpc>
                <a:spcPct val="97000"/>
              </a:lnSpc>
              <a:buFont typeface="+mj-lt"/>
              <a:buAutoNum type="alphaLcPeriod"/>
              <a:tabLst>
                <a:tab pos="75311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Penguji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siap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</a:t>
            </a:r>
          </a:p>
          <a:p>
            <a:pPr marL="1143000" lvl="2" indent="-228600">
              <a:buFont typeface="+mj-lt"/>
              <a:buAutoNum type="alphaLcPeriod"/>
              <a:tabLst>
                <a:tab pos="75311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Rangsang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suara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tulisan</a:t>
            </a:r>
          </a:p>
          <a:p>
            <a:pPr marL="742950" lvl="1" indent="-285750">
              <a:lnSpc>
                <a:spcPct val="97000"/>
              </a:lnSpc>
              <a:buFont typeface="+mj-lt"/>
              <a:buAutoNum type="alphaLcPeriod" startAt="4"/>
              <a:tabLst>
                <a:tab pos="55880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Penguji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 “on”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rangsang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742950" lvl="1" indent="-285750">
              <a:lnSpc>
                <a:spcPct val="97000"/>
              </a:lnSpc>
              <a:buFont typeface="+mj-lt"/>
              <a:buAutoNum type="alphaLcPeriod" startAt="4"/>
              <a:tabLst>
                <a:tab pos="55880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juga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 “on”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rangsang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diberikan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 </a:t>
            </a:r>
          </a:p>
          <a:p>
            <a:pPr marL="742950" lvl="1" indent="-285750">
              <a:lnSpc>
                <a:spcPct val="97000"/>
              </a:lnSpc>
              <a:buFont typeface="+mj-lt"/>
              <a:buAutoNum type="alphaLcPeriod" startAt="4"/>
              <a:tabLst>
                <a:tab pos="55880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Matikan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bersamaan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hitung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selisih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kognisi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1735632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357ED-3B21-4A5D-90EF-7F78E2244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9660"/>
          </a:xfrm>
        </p:spPr>
        <p:txBody>
          <a:bodyPr>
            <a:normAutofit/>
          </a:bodyPr>
          <a:lstStyle/>
          <a:p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Waktu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ID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37DF4-D019-4436-A6BB-B3C62E5E6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288111"/>
            <a:ext cx="11314706" cy="5057030"/>
          </a:xfrm>
        </p:spPr>
        <p:txBody>
          <a:bodyPr>
            <a:normAutofit/>
          </a:bodyPr>
          <a:lstStyle/>
          <a:p>
            <a:pPr marL="342900" marR="12700" lvl="0" indent="-342900" algn="just">
              <a:lnSpc>
                <a:spcPct val="98000"/>
              </a:lnSpc>
              <a:spcAft>
                <a:spcPts val="0"/>
              </a:spcAft>
              <a:buFont typeface="+mj-lt"/>
              <a:buAutoNum type="arabicPeriod" startAt="3"/>
              <a:tabLst>
                <a:tab pos="30480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terdiri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rangsang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beragam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juga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beragam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berbagai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warna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huruf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ts val="5"/>
              </a:lnSpc>
              <a:buNone/>
            </a:pPr>
            <a:r>
              <a:rPr lang="en-ID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97000"/>
              </a:lnSpc>
              <a:buFont typeface="+mj-lt"/>
              <a:buAutoNum type="alphaLcPeriod"/>
              <a:tabLst>
                <a:tab pos="55880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Penguji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siap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deretan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huruf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warna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mencatat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742950" marR="12700" lvl="1" indent="-285750">
              <a:lnSpc>
                <a:spcPct val="97000"/>
              </a:lnSpc>
              <a:spcAft>
                <a:spcPts val="0"/>
              </a:spcAft>
              <a:buFont typeface="+mj-lt"/>
              <a:buAutoNum type="alphaLcPeriod"/>
              <a:tabLst>
                <a:tab pos="55880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Penguji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menunjukkan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huruf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warna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tertentu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sambil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 “on” </a:t>
            </a:r>
          </a:p>
          <a:p>
            <a:pPr marL="742950" lvl="1" indent="-285750">
              <a:lnSpc>
                <a:spcPct val="97000"/>
              </a:lnSpc>
              <a:buFont typeface="+mj-lt"/>
              <a:buAutoNum type="alphaLcPeriod"/>
              <a:tabLst>
                <a:tab pos="55880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memilih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huruf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warna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disertai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watch “on” </a:t>
            </a:r>
          </a:p>
          <a:p>
            <a:pPr marL="742950" lvl="1" indent="-285750">
              <a:lnSpc>
                <a:spcPct val="97000"/>
              </a:lnSpc>
              <a:buFont typeface="+mj-lt"/>
              <a:buAutoNum type="alphaLcPeriod"/>
              <a:tabLst>
                <a:tab pos="558800" algn="l"/>
              </a:tabLst>
            </a:pP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 watch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dimatikan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bersama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hitung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selisih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reaksinya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</a:p>
          <a:p>
            <a:pPr marL="742950" lvl="1" indent="-285750">
              <a:lnSpc>
                <a:spcPct val="97000"/>
              </a:lnSpc>
              <a:buFont typeface="+mj-lt"/>
              <a:buAutoNum type="alphaLcPeriod"/>
              <a:tabLst>
                <a:tab pos="55880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Probandus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dipersilahkan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mempelajari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urutan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letak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angka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huruf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warna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terlebih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dahulu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742950" lvl="1" indent="-285750">
              <a:lnSpc>
                <a:spcPct val="97000"/>
              </a:lnSpc>
              <a:buFont typeface="+mj-lt"/>
              <a:buAutoNum type="alphaLcPeriod"/>
              <a:tabLst>
                <a:tab pos="55880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Lakukan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lagi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742950" marR="12700" lvl="1" indent="-285750">
              <a:lnSpc>
                <a:spcPct val="97000"/>
              </a:lnSpc>
              <a:spcAft>
                <a:spcPts val="0"/>
              </a:spcAft>
              <a:buFont typeface="+mj-lt"/>
              <a:buAutoNum type="alphaLcPeriod"/>
              <a:tabLst>
                <a:tab pos="558800" algn="l"/>
              </a:tabLst>
            </a:pP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Bandingkan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sebelum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mempelajari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urutan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letak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1692668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38855" y="2910840"/>
            <a:ext cx="3138170" cy="3037205"/>
            <a:chOff x="1514855" y="2910839"/>
            <a:chExt cx="3138170" cy="3037205"/>
          </a:xfrm>
        </p:grpSpPr>
        <p:sp>
          <p:nvSpPr>
            <p:cNvPr id="3" name="object 3"/>
            <p:cNvSpPr/>
            <p:nvPr/>
          </p:nvSpPr>
          <p:spPr>
            <a:xfrm>
              <a:off x="1514855" y="4413453"/>
              <a:ext cx="3137789" cy="15345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20951" y="2910839"/>
              <a:ext cx="3122422" cy="161671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05533" y="2924047"/>
              <a:ext cx="3015742" cy="151193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6306311" y="2880361"/>
            <a:ext cx="2476500" cy="3098165"/>
            <a:chOff x="4782311" y="2880360"/>
            <a:chExt cx="2476500" cy="3098165"/>
          </a:xfrm>
        </p:grpSpPr>
        <p:sp>
          <p:nvSpPr>
            <p:cNvPr id="7" name="object 7"/>
            <p:cNvSpPr/>
            <p:nvPr/>
          </p:nvSpPr>
          <p:spPr>
            <a:xfrm>
              <a:off x="4782311" y="4413440"/>
              <a:ext cx="2476245" cy="156502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91455" y="2880360"/>
              <a:ext cx="2458084" cy="164718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76926" y="2892171"/>
              <a:ext cx="2353056" cy="154381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0086" y="666954"/>
            <a:ext cx="5210810" cy="112082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b="1" spc="-5" dirty="0"/>
              <a:t>Saraf </a:t>
            </a:r>
            <a:r>
              <a:rPr lang="en-US" b="1" spc="-5" dirty="0" err="1"/>
              <a:t>Sensorik</a:t>
            </a:r>
            <a:br>
              <a:rPr lang="en-US" b="1" spc="-5" dirty="0"/>
            </a:br>
            <a:r>
              <a:rPr b="1" spc="-5" dirty="0"/>
              <a:t>Bagian</a:t>
            </a:r>
            <a:r>
              <a:rPr b="1" spc="-25" dirty="0"/>
              <a:t> </a:t>
            </a:r>
            <a:r>
              <a:rPr b="1" spc="-15" dirty="0"/>
              <a:t>Afferen</a:t>
            </a:r>
            <a:endParaRPr b="1" dirty="0"/>
          </a:p>
        </p:txBody>
      </p:sp>
      <p:sp>
        <p:nvSpPr>
          <p:cNvPr id="3" name="object 3"/>
          <p:cNvSpPr txBox="1"/>
          <p:nvPr/>
        </p:nvSpPr>
        <p:spPr>
          <a:xfrm>
            <a:off x="4002785" y="2306965"/>
            <a:ext cx="4124960" cy="222123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506095" indent="-494030">
              <a:spcBef>
                <a:spcPts val="1060"/>
              </a:spcBef>
              <a:buClr>
                <a:srgbClr val="A63112"/>
              </a:buClr>
              <a:buSzPct val="95000"/>
              <a:buFont typeface="Wingdings"/>
              <a:buChar char=""/>
              <a:tabLst>
                <a:tab pos="506730" algn="l"/>
              </a:tabLst>
            </a:pPr>
            <a:r>
              <a:rPr sz="4000" spc="-10" dirty="0">
                <a:solidFill>
                  <a:srgbClr val="404040"/>
                </a:solidFill>
                <a:latin typeface="Cambria"/>
                <a:cs typeface="Cambria"/>
              </a:rPr>
              <a:t>Reseptor</a:t>
            </a:r>
            <a:endParaRPr sz="4000">
              <a:latin typeface="Cambria"/>
              <a:cs typeface="Cambria"/>
            </a:endParaRPr>
          </a:p>
          <a:p>
            <a:pPr marL="506095" indent="-494030">
              <a:spcBef>
                <a:spcPts val="960"/>
              </a:spcBef>
              <a:buClr>
                <a:srgbClr val="A63112"/>
              </a:buClr>
              <a:buSzPct val="95000"/>
              <a:buFont typeface="Wingdings"/>
              <a:buChar char=""/>
              <a:tabLst>
                <a:tab pos="506730" algn="l"/>
              </a:tabLst>
            </a:pPr>
            <a:r>
              <a:rPr sz="4000" spc="-5" dirty="0">
                <a:solidFill>
                  <a:srgbClr val="404040"/>
                </a:solidFill>
                <a:latin typeface="Cambria"/>
                <a:cs typeface="Cambria"/>
              </a:rPr>
              <a:t>Neuron</a:t>
            </a:r>
            <a:r>
              <a:rPr sz="4000" spc="-8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4000" dirty="0">
                <a:solidFill>
                  <a:srgbClr val="404040"/>
                </a:solidFill>
                <a:latin typeface="Cambria"/>
                <a:cs typeface="Cambria"/>
              </a:rPr>
              <a:t>sensorik</a:t>
            </a:r>
            <a:endParaRPr sz="4000">
              <a:latin typeface="Cambria"/>
              <a:cs typeface="Cambria"/>
            </a:endParaRPr>
          </a:p>
          <a:p>
            <a:pPr marL="506095" indent="-494030">
              <a:spcBef>
                <a:spcPts val="965"/>
              </a:spcBef>
              <a:buClr>
                <a:srgbClr val="A63112"/>
              </a:buClr>
              <a:buSzPct val="95000"/>
              <a:buFont typeface="Wingdings"/>
              <a:buChar char=""/>
              <a:tabLst>
                <a:tab pos="506730" algn="l"/>
              </a:tabLst>
            </a:pPr>
            <a:r>
              <a:rPr sz="4000" dirty="0">
                <a:solidFill>
                  <a:srgbClr val="404040"/>
                </a:solidFill>
                <a:latin typeface="Cambria"/>
                <a:cs typeface="Cambria"/>
              </a:rPr>
              <a:t>Jalur</a:t>
            </a:r>
            <a:r>
              <a:rPr sz="4000" spc="-4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4000" dirty="0">
                <a:solidFill>
                  <a:srgbClr val="404040"/>
                </a:solidFill>
                <a:latin typeface="Cambria"/>
                <a:cs typeface="Cambria"/>
              </a:rPr>
              <a:t>sensorik</a:t>
            </a:r>
            <a:endParaRPr sz="4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7277" y="764490"/>
            <a:ext cx="6796405" cy="75755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4800" spc="-5" dirty="0">
                <a:latin typeface="Cambria"/>
                <a:cs typeface="Cambria"/>
              </a:rPr>
              <a:t>Bagian </a:t>
            </a:r>
            <a:r>
              <a:rPr sz="4800" spc="-15" dirty="0">
                <a:latin typeface="Cambria"/>
                <a:cs typeface="Cambria"/>
              </a:rPr>
              <a:t>Afferen </a:t>
            </a:r>
            <a:r>
              <a:rPr sz="4800" dirty="0">
                <a:latin typeface="Cambria"/>
                <a:cs typeface="Cambria"/>
              </a:rPr>
              <a:t>– </a:t>
            </a:r>
            <a:r>
              <a:rPr sz="4800" spc="-5" dirty="0">
                <a:latin typeface="Cambria"/>
                <a:cs typeface="Cambria"/>
              </a:rPr>
              <a:t>pada</a:t>
            </a:r>
            <a:r>
              <a:rPr sz="4800" spc="-45" dirty="0">
                <a:latin typeface="Cambria"/>
                <a:cs typeface="Cambria"/>
              </a:rPr>
              <a:t> </a:t>
            </a:r>
            <a:r>
              <a:rPr sz="4800" spc="-5" dirty="0">
                <a:latin typeface="Cambria"/>
                <a:cs typeface="Cambria"/>
              </a:rPr>
              <a:t>SSP</a:t>
            </a:r>
            <a:endParaRPr sz="48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41244" y="1964167"/>
            <a:ext cx="6176010" cy="4176783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646430" indent="-634365">
              <a:spcBef>
                <a:spcPts val="869"/>
              </a:spcBef>
              <a:buClr>
                <a:srgbClr val="A63112"/>
              </a:buClr>
              <a:buSzPct val="95312"/>
              <a:buAutoNum type="arabicPeriod"/>
              <a:tabLst>
                <a:tab pos="646430" algn="l"/>
                <a:tab pos="647065" algn="l"/>
              </a:tabLst>
            </a:pPr>
            <a:r>
              <a:rPr sz="3200" spc="-20" dirty="0">
                <a:solidFill>
                  <a:srgbClr val="404040"/>
                </a:solidFill>
                <a:latin typeface="Cambria"/>
                <a:cs typeface="Cambria"/>
              </a:rPr>
              <a:t>info</a:t>
            </a:r>
            <a:r>
              <a:rPr sz="3200" spc="4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mbria"/>
                <a:cs typeface="Cambria"/>
              </a:rPr>
              <a:t>somatik</a:t>
            </a:r>
            <a:endParaRPr sz="3200">
              <a:latin typeface="Cambria"/>
              <a:cs typeface="Cambria"/>
            </a:endParaRPr>
          </a:p>
          <a:p>
            <a:pPr marL="961390" lvl="1" indent="-309245">
              <a:spcBef>
                <a:spcPts val="770"/>
              </a:spcBef>
              <a:buClr>
                <a:srgbClr val="A63112"/>
              </a:buClr>
              <a:buSzPct val="92187"/>
              <a:buFont typeface="Wingdings"/>
              <a:buChar char=""/>
              <a:tabLst>
                <a:tab pos="962025" algn="l"/>
              </a:tabLst>
            </a:pPr>
            <a:r>
              <a:rPr sz="3200" spc="-15" dirty="0">
                <a:solidFill>
                  <a:srgbClr val="404040"/>
                </a:solidFill>
                <a:latin typeface="Cambria"/>
                <a:cs typeface="Cambria"/>
              </a:rPr>
              <a:t>`korteks </a:t>
            </a:r>
            <a:r>
              <a:rPr sz="3200" spc="-5" dirty="0">
                <a:solidFill>
                  <a:srgbClr val="404040"/>
                </a:solidFill>
                <a:latin typeface="Cambria"/>
                <a:cs typeface="Cambria"/>
              </a:rPr>
              <a:t>sensorik di</a:t>
            </a:r>
            <a:r>
              <a:rPr sz="3200" spc="-3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mbria"/>
                <a:cs typeface="Cambria"/>
              </a:rPr>
              <a:t>cerebrum</a:t>
            </a:r>
            <a:endParaRPr sz="3200">
              <a:latin typeface="Cambria"/>
              <a:cs typeface="Cambria"/>
            </a:endParaRPr>
          </a:p>
          <a:p>
            <a:pPr marL="1137285" lvl="1" indent="-485140">
              <a:spcBef>
                <a:spcPts val="770"/>
              </a:spcBef>
              <a:buClr>
                <a:srgbClr val="A63112"/>
              </a:buClr>
              <a:buSzPct val="92187"/>
              <a:buFont typeface="Wingdings"/>
              <a:buChar char=""/>
              <a:tabLst>
                <a:tab pos="1137285" algn="l"/>
                <a:tab pos="1137920" algn="l"/>
              </a:tabLst>
            </a:pPr>
            <a:r>
              <a:rPr sz="3200" spc="-10" dirty="0">
                <a:solidFill>
                  <a:srgbClr val="404040"/>
                </a:solidFill>
                <a:latin typeface="Cambria"/>
                <a:cs typeface="Cambria"/>
              </a:rPr>
              <a:t>serebelum</a:t>
            </a:r>
            <a:endParaRPr sz="3200">
              <a:latin typeface="Cambria"/>
              <a:cs typeface="Cambria"/>
            </a:endParaRPr>
          </a:p>
          <a:p>
            <a:pPr lvl="1">
              <a:spcBef>
                <a:spcPts val="45"/>
              </a:spcBef>
              <a:buClr>
                <a:srgbClr val="A63112"/>
              </a:buClr>
              <a:buFont typeface="Wingdings"/>
              <a:buChar char=""/>
            </a:pPr>
            <a:endParaRPr sz="4550">
              <a:latin typeface="Cambria"/>
              <a:cs typeface="Cambria"/>
            </a:endParaRPr>
          </a:p>
          <a:p>
            <a:pPr marL="469900" indent="-457834">
              <a:spcBef>
                <a:spcPts val="5"/>
              </a:spcBef>
              <a:buClr>
                <a:srgbClr val="A63112"/>
              </a:buClr>
              <a:buSzPct val="95312"/>
              <a:buAutoNum type="arabicPeriod"/>
              <a:tabLst>
                <a:tab pos="469900" algn="l"/>
                <a:tab pos="470534" algn="l"/>
              </a:tabLst>
            </a:pPr>
            <a:r>
              <a:rPr sz="3200" spc="-20" dirty="0">
                <a:solidFill>
                  <a:srgbClr val="404040"/>
                </a:solidFill>
                <a:latin typeface="Cambria"/>
                <a:cs typeface="Cambria"/>
              </a:rPr>
              <a:t>info</a:t>
            </a:r>
            <a:r>
              <a:rPr sz="3200" spc="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mbria"/>
                <a:cs typeface="Cambria"/>
              </a:rPr>
              <a:t>visceral</a:t>
            </a:r>
            <a:endParaRPr sz="3200">
              <a:latin typeface="Cambria"/>
              <a:cs typeface="Cambria"/>
            </a:endParaRPr>
          </a:p>
          <a:p>
            <a:pPr marL="1040130" lvl="1" indent="-433705">
              <a:spcBef>
                <a:spcPts val="770"/>
              </a:spcBef>
              <a:buClr>
                <a:srgbClr val="A63112"/>
              </a:buClr>
              <a:buSzPct val="92187"/>
              <a:buFont typeface="Wingdings"/>
              <a:buChar char=""/>
              <a:tabLst>
                <a:tab pos="1040765" algn="l"/>
              </a:tabLst>
            </a:pPr>
            <a:r>
              <a:rPr sz="3200" spc="-10" dirty="0">
                <a:solidFill>
                  <a:srgbClr val="404040"/>
                </a:solidFill>
                <a:latin typeface="Cambria"/>
                <a:cs typeface="Cambria"/>
              </a:rPr>
              <a:t>pusat </a:t>
            </a:r>
            <a:r>
              <a:rPr sz="3200" spc="-15" dirty="0">
                <a:solidFill>
                  <a:srgbClr val="404040"/>
                </a:solidFill>
                <a:latin typeface="Cambria"/>
                <a:cs typeface="Cambria"/>
              </a:rPr>
              <a:t>refleks </a:t>
            </a:r>
            <a:r>
              <a:rPr sz="3200" spc="-5" dirty="0">
                <a:solidFill>
                  <a:srgbClr val="404040"/>
                </a:solidFill>
                <a:latin typeface="Cambria"/>
                <a:cs typeface="Cambria"/>
              </a:rPr>
              <a:t>di</a:t>
            </a:r>
            <a:r>
              <a:rPr sz="3200" spc="3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mbria"/>
                <a:cs typeface="Cambria"/>
              </a:rPr>
              <a:t>bainstem</a:t>
            </a:r>
            <a:endParaRPr sz="3200">
              <a:latin typeface="Cambria"/>
              <a:cs typeface="Cambria"/>
            </a:endParaRPr>
          </a:p>
          <a:p>
            <a:pPr marL="1040130" lvl="1" indent="-433705">
              <a:spcBef>
                <a:spcPts val="770"/>
              </a:spcBef>
              <a:buClr>
                <a:srgbClr val="A63112"/>
              </a:buClr>
              <a:buSzPct val="92187"/>
              <a:buFont typeface="Wingdings"/>
              <a:buChar char=""/>
              <a:tabLst>
                <a:tab pos="1040765" algn="l"/>
              </a:tabLst>
            </a:pPr>
            <a:r>
              <a:rPr sz="3200" spc="-10" dirty="0">
                <a:solidFill>
                  <a:srgbClr val="404040"/>
                </a:solidFill>
                <a:latin typeface="Cambria"/>
                <a:cs typeface="Cambria"/>
              </a:rPr>
              <a:t>Pusat </a:t>
            </a:r>
            <a:r>
              <a:rPr sz="3200" spc="-15" dirty="0">
                <a:solidFill>
                  <a:srgbClr val="404040"/>
                </a:solidFill>
                <a:latin typeface="Cambria"/>
                <a:cs typeface="Cambria"/>
              </a:rPr>
              <a:t>refleks </a:t>
            </a:r>
            <a:r>
              <a:rPr sz="3200" spc="-5" dirty="0">
                <a:solidFill>
                  <a:srgbClr val="404040"/>
                </a:solidFill>
                <a:latin typeface="Cambria"/>
                <a:cs typeface="Cambria"/>
              </a:rPr>
              <a:t>di</a:t>
            </a:r>
            <a:r>
              <a:rPr sz="3200" spc="5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mbria"/>
                <a:cs typeface="Cambria"/>
              </a:rPr>
              <a:t>diencephalon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0213" y="892505"/>
            <a:ext cx="9885616" cy="504625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spcBef>
                <a:spcPts val="95"/>
              </a:spcBef>
            </a:pPr>
            <a:r>
              <a:rPr sz="3200" b="1" spc="-10" dirty="0"/>
              <a:t>Jalur </a:t>
            </a:r>
            <a:r>
              <a:rPr sz="3200" b="1" spc="-5" dirty="0"/>
              <a:t>sensorik – </a:t>
            </a:r>
            <a:r>
              <a:rPr sz="3200" b="1" spc="-15" dirty="0"/>
              <a:t>dari </a:t>
            </a:r>
            <a:r>
              <a:rPr sz="3200" b="1" spc="-5" dirty="0"/>
              <a:t>sensasi </a:t>
            </a:r>
            <a:r>
              <a:rPr sz="3200" b="1" spc="-10" dirty="0"/>
              <a:t>sampai</a:t>
            </a:r>
            <a:r>
              <a:rPr sz="3200" b="1" spc="235" dirty="0"/>
              <a:t> </a:t>
            </a:r>
            <a:r>
              <a:rPr sz="3200" b="1" spc="-10" dirty="0"/>
              <a:t>persepsi</a:t>
            </a:r>
            <a:endParaRPr sz="32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869897" y="2062938"/>
            <a:ext cx="9298112" cy="4198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 marR="786130" indent="-295275">
              <a:spcBef>
                <a:spcPts val="100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295275" algn="l"/>
                <a:tab pos="308610" algn="l"/>
              </a:tabLst>
            </a:pP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Stimulus </a:t>
            </a:r>
            <a:r>
              <a:rPr sz="2800" dirty="0">
                <a:solidFill>
                  <a:srgbClr val="404040"/>
                </a:solidFill>
                <a:latin typeface="Cambria"/>
                <a:cs typeface="Cambria"/>
              </a:rPr>
              <a:t>sbg </a:t>
            </a: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energi </a:t>
            </a:r>
            <a:r>
              <a:rPr sz="2800" dirty="0">
                <a:solidFill>
                  <a:srgbClr val="404040"/>
                </a:solidFill>
                <a:latin typeface="Cambria"/>
                <a:cs typeface="Cambria"/>
              </a:rPr>
              <a:t>fisik </a:t>
            </a:r>
            <a:r>
              <a:rPr sz="280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reseptor sensorik</a:t>
            </a:r>
            <a:r>
              <a:rPr sz="2800" spc="-14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800" dirty="0">
                <a:solidFill>
                  <a:srgbClr val="404040"/>
                </a:solidFill>
                <a:latin typeface="Cambria"/>
                <a:cs typeface="Cambria"/>
              </a:rPr>
              <a:t>–</a:t>
            </a:r>
            <a:endParaRPr sz="2800" dirty="0">
              <a:latin typeface="Cambria"/>
              <a:cs typeface="Cambria"/>
            </a:endParaRPr>
          </a:p>
          <a:p>
            <a:pPr marR="1268730" algn="ctr">
              <a:spcBef>
                <a:spcPts val="5"/>
              </a:spcBef>
            </a:pPr>
            <a:r>
              <a:rPr sz="2800" spc="-10" dirty="0">
                <a:solidFill>
                  <a:srgbClr val="404040"/>
                </a:solidFill>
                <a:latin typeface="Cambria"/>
                <a:cs typeface="Cambria"/>
              </a:rPr>
              <a:t>reseptor bekerja </a:t>
            </a: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sebagai </a:t>
            </a:r>
            <a:r>
              <a:rPr sz="2800" dirty="0">
                <a:solidFill>
                  <a:srgbClr val="404040"/>
                </a:solidFill>
                <a:latin typeface="Cambria"/>
                <a:cs typeface="Cambria"/>
              </a:rPr>
              <a:t>suatu</a:t>
            </a:r>
            <a:r>
              <a:rPr sz="2800" spc="1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Cambria"/>
                <a:cs typeface="Cambria"/>
              </a:rPr>
              <a:t>transducer</a:t>
            </a:r>
            <a:endParaRPr sz="2800" dirty="0">
              <a:latin typeface="Cambria"/>
              <a:cs typeface="Cambria"/>
            </a:endParaRPr>
          </a:p>
          <a:p>
            <a:pPr marL="241300" marR="868044" indent="-241300">
              <a:spcBef>
                <a:spcPts val="575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241300" algn="l"/>
              </a:tabLst>
            </a:pPr>
            <a:r>
              <a:rPr sz="2800" spc="-15" dirty="0">
                <a:solidFill>
                  <a:srgbClr val="404040"/>
                </a:solidFill>
                <a:latin typeface="Cambria"/>
                <a:cs typeface="Cambria"/>
              </a:rPr>
              <a:t>Transduction </a:t>
            </a:r>
            <a:r>
              <a:rPr sz="2800" dirty="0">
                <a:solidFill>
                  <a:srgbClr val="404040"/>
                </a:solidFill>
                <a:latin typeface="Cambria"/>
                <a:cs typeface="Cambria"/>
              </a:rPr>
              <a:t>– </a:t>
            </a: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mengubah stimulus</a:t>
            </a:r>
            <a:r>
              <a:rPr sz="2800" spc="2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800" spc="-15" dirty="0">
                <a:solidFill>
                  <a:srgbClr val="404040"/>
                </a:solidFill>
                <a:latin typeface="Cambria"/>
                <a:cs typeface="Cambria"/>
              </a:rPr>
              <a:t>lingkungan</a:t>
            </a:r>
            <a:endParaRPr sz="2800" dirty="0">
              <a:latin typeface="Cambria"/>
              <a:cs typeface="Cambria"/>
            </a:endParaRPr>
          </a:p>
          <a:p>
            <a:pPr marR="837565" algn="ctr"/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menjadi potensial </a:t>
            </a:r>
            <a:r>
              <a:rPr sz="2800" spc="-10" dirty="0">
                <a:solidFill>
                  <a:srgbClr val="404040"/>
                </a:solidFill>
                <a:latin typeface="Cambria"/>
                <a:cs typeface="Cambria"/>
              </a:rPr>
              <a:t>aksi </a:t>
            </a:r>
            <a:r>
              <a:rPr sz="2800" dirty="0">
                <a:solidFill>
                  <a:srgbClr val="404040"/>
                </a:solidFill>
                <a:latin typeface="Cambria"/>
                <a:cs typeface="Cambria"/>
              </a:rPr>
              <a:t>oleh </a:t>
            </a: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reseptor sensorik</a:t>
            </a:r>
            <a:endParaRPr sz="2800" dirty="0">
              <a:latin typeface="Cambria"/>
              <a:cs typeface="Cambria"/>
            </a:endParaRPr>
          </a:p>
          <a:p>
            <a:pPr marL="241300" marR="332740" indent="-228600">
              <a:spcBef>
                <a:spcPts val="580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241300" algn="l"/>
              </a:tabLst>
            </a:pPr>
            <a:r>
              <a:rPr sz="2800" spc="-15" dirty="0">
                <a:solidFill>
                  <a:srgbClr val="404040"/>
                </a:solidFill>
                <a:latin typeface="Cambria"/>
                <a:cs typeface="Cambria"/>
              </a:rPr>
              <a:t>Sinyal </a:t>
            </a:r>
            <a:r>
              <a:rPr sz="2800" spc="-10" dirty="0">
                <a:solidFill>
                  <a:srgbClr val="404040"/>
                </a:solidFill>
                <a:latin typeface="Cambria"/>
                <a:cs typeface="Cambria"/>
              </a:rPr>
              <a:t>intraseluler </a:t>
            </a:r>
            <a:r>
              <a:rPr sz="280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404040"/>
                </a:solidFill>
                <a:latin typeface="Cambria"/>
                <a:cs typeface="Cambria"/>
              </a:rPr>
              <a:t>biasanya </a:t>
            </a: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mengubah potensial  </a:t>
            </a:r>
            <a:r>
              <a:rPr sz="2800" spc="-15" dirty="0">
                <a:solidFill>
                  <a:srgbClr val="404040"/>
                </a:solidFill>
                <a:latin typeface="Cambria"/>
                <a:cs typeface="Cambria"/>
              </a:rPr>
              <a:t>membran</a:t>
            </a:r>
            <a:endParaRPr sz="2800" dirty="0">
              <a:latin typeface="Cambria"/>
              <a:cs typeface="Cambria"/>
            </a:endParaRPr>
          </a:p>
          <a:p>
            <a:pPr marL="241300" indent="-228600">
              <a:spcBef>
                <a:spcPts val="580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241300" algn="l"/>
              </a:tabLst>
            </a:pP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Stimulus </a:t>
            </a:r>
            <a:r>
              <a:rPr sz="280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ambang </a:t>
            </a:r>
            <a:r>
              <a:rPr sz="280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potensial </a:t>
            </a:r>
            <a:r>
              <a:rPr sz="2800" spc="-10" dirty="0">
                <a:solidFill>
                  <a:srgbClr val="404040"/>
                </a:solidFill>
                <a:latin typeface="Cambria"/>
                <a:cs typeface="Cambria"/>
              </a:rPr>
              <a:t>aksi </a:t>
            </a:r>
            <a:r>
              <a:rPr sz="2800" spc="-30" dirty="0">
                <a:solidFill>
                  <a:srgbClr val="404040"/>
                </a:solidFill>
                <a:latin typeface="Cambria"/>
                <a:cs typeface="Cambria"/>
              </a:rPr>
              <a:t>ke</a:t>
            </a:r>
            <a:r>
              <a:rPr sz="2800" spc="-13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800" spc="10" dirty="0">
                <a:solidFill>
                  <a:srgbClr val="404040"/>
                </a:solidFill>
                <a:latin typeface="Cambria"/>
                <a:cs typeface="Cambria"/>
              </a:rPr>
              <a:t>SSP</a:t>
            </a:r>
            <a:endParaRPr sz="2800" dirty="0">
              <a:latin typeface="Cambria"/>
              <a:cs typeface="Cambria"/>
            </a:endParaRPr>
          </a:p>
          <a:p>
            <a:pPr marL="241300" marR="5080" indent="-228600">
              <a:spcBef>
                <a:spcPts val="575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241300" algn="l"/>
              </a:tabLst>
            </a:pPr>
            <a:r>
              <a:rPr sz="2800" spc="-15" dirty="0">
                <a:solidFill>
                  <a:srgbClr val="404040"/>
                </a:solidFill>
                <a:latin typeface="Cambria"/>
                <a:cs typeface="Cambria"/>
              </a:rPr>
              <a:t>Integrasi </a:t>
            </a:r>
            <a:r>
              <a:rPr sz="2800" spc="-10" dirty="0">
                <a:solidFill>
                  <a:srgbClr val="404040"/>
                </a:solidFill>
                <a:latin typeface="Cambria"/>
                <a:cs typeface="Cambria"/>
              </a:rPr>
              <a:t>di </a:t>
            </a: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dalam </a:t>
            </a:r>
            <a:r>
              <a:rPr sz="2800" dirty="0">
                <a:solidFill>
                  <a:srgbClr val="404040"/>
                </a:solidFill>
                <a:latin typeface="Cambria"/>
                <a:cs typeface="Cambria"/>
              </a:rPr>
              <a:t>SSP </a:t>
            </a:r>
            <a:r>
              <a:rPr sz="280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Cambria"/>
                <a:cs typeface="Cambria"/>
              </a:rPr>
              <a:t>korteks </a:t>
            </a: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serebri </a:t>
            </a:r>
            <a:r>
              <a:rPr sz="2800" dirty="0">
                <a:solidFill>
                  <a:srgbClr val="404040"/>
                </a:solidFill>
                <a:latin typeface="Cambria"/>
                <a:cs typeface="Cambria"/>
              </a:rPr>
              <a:t>atau </a:t>
            </a:r>
            <a:r>
              <a:rPr sz="2800" spc="-10" dirty="0">
                <a:solidFill>
                  <a:srgbClr val="404040"/>
                </a:solidFill>
                <a:latin typeface="Cambria"/>
                <a:cs typeface="Cambria"/>
              </a:rPr>
              <a:t>bekerja  </a:t>
            </a:r>
            <a:r>
              <a:rPr sz="2800" dirty="0">
                <a:solidFill>
                  <a:srgbClr val="404040"/>
                </a:solidFill>
                <a:latin typeface="Cambria"/>
                <a:cs typeface="Cambria"/>
              </a:rPr>
              <a:t>tanpa</a:t>
            </a:r>
            <a:r>
              <a:rPr sz="2800" spc="-3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Cambria"/>
                <a:cs typeface="Cambria"/>
              </a:rPr>
              <a:t>sadar</a:t>
            </a:r>
            <a:endParaRPr sz="28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9876" y="182957"/>
            <a:ext cx="7576184" cy="75755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4800" b="1" spc="-25" dirty="0" err="1"/>
              <a:t>Reseptor</a:t>
            </a:r>
            <a:r>
              <a:rPr sz="4800" b="1" spc="-25" dirty="0"/>
              <a:t> </a:t>
            </a:r>
            <a:r>
              <a:rPr sz="4800" b="1" dirty="0"/>
              <a:t>sensorik</a:t>
            </a:r>
            <a:r>
              <a:rPr sz="4800" b="1" spc="20" dirty="0"/>
              <a:t> </a:t>
            </a:r>
            <a:r>
              <a:rPr sz="4800" b="1" spc="-10" dirty="0"/>
              <a:t>perifer</a:t>
            </a:r>
            <a:endParaRPr sz="48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968804" y="1429739"/>
            <a:ext cx="9774557" cy="482055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08610" indent="-296545">
              <a:spcBef>
                <a:spcPts val="390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307975" algn="l"/>
                <a:tab pos="309245" algn="l"/>
              </a:tabLst>
            </a:pP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Struktur </a:t>
            </a:r>
            <a:r>
              <a:rPr sz="2400" spc="-20" dirty="0">
                <a:solidFill>
                  <a:srgbClr val="404040"/>
                </a:solidFill>
                <a:latin typeface="Cambria"/>
                <a:cs typeface="Cambria"/>
              </a:rPr>
              <a:t>yang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menerima stimulus</a:t>
            </a:r>
            <a:r>
              <a:rPr sz="2400" spc="3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sensorik</a:t>
            </a:r>
            <a:endParaRPr sz="2400" dirty="0">
              <a:latin typeface="Cambria"/>
              <a:cs typeface="Cambria"/>
            </a:endParaRPr>
          </a:p>
          <a:p>
            <a:pPr marL="570230" lvl="1" indent="-229235">
              <a:spcBef>
                <a:spcPts val="290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570865" algn="l"/>
              </a:tabLst>
            </a:pP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Memulai </a:t>
            </a:r>
            <a:r>
              <a:rPr sz="2400" spc="-20" dirty="0">
                <a:solidFill>
                  <a:srgbClr val="404040"/>
                </a:solidFill>
                <a:latin typeface="Cambria"/>
                <a:cs typeface="Cambria"/>
              </a:rPr>
              <a:t>sinyal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pada </a:t>
            </a: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akson</a:t>
            </a:r>
            <a:r>
              <a:rPr sz="2400" spc="6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sensorik</a:t>
            </a:r>
            <a:endParaRPr sz="2400" dirty="0">
              <a:latin typeface="Cambria"/>
              <a:cs typeface="Cambria"/>
            </a:endParaRPr>
          </a:p>
          <a:p>
            <a:pPr marL="241300" indent="-229235">
              <a:spcBef>
                <a:spcPts val="290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241935" algn="l"/>
              </a:tabLst>
            </a:pP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2 </a:t>
            </a: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kategori reseptor</a:t>
            </a:r>
            <a:r>
              <a:rPr sz="2400" spc="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sensorik</a:t>
            </a:r>
            <a:endParaRPr sz="2400" dirty="0">
              <a:latin typeface="Cambria"/>
              <a:cs typeface="Cambria"/>
            </a:endParaRPr>
          </a:p>
          <a:p>
            <a:pPr marL="340995" lvl="1">
              <a:spcBef>
                <a:spcPts val="290"/>
              </a:spcBef>
              <a:buClr>
                <a:srgbClr val="A63112"/>
              </a:buClr>
              <a:buSzPct val="93750"/>
              <a:tabLst>
                <a:tab pos="570865" algn="l"/>
              </a:tabLst>
            </a:pPr>
            <a:r>
              <a:rPr lang="en-US" sz="2400" spc="-5" dirty="0">
                <a:solidFill>
                  <a:srgbClr val="404040"/>
                </a:solidFill>
                <a:latin typeface="Cambria"/>
                <a:cs typeface="Cambria"/>
              </a:rPr>
              <a:t>1.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Ujung</a:t>
            </a:r>
            <a:r>
              <a:rPr lang="en-US" sz="2400" spc="-5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lang="en-US" sz="2400" spc="-5" dirty="0" err="1">
                <a:solidFill>
                  <a:srgbClr val="404040"/>
                </a:solidFill>
                <a:latin typeface="Cambria"/>
                <a:cs typeface="Cambria"/>
              </a:rPr>
              <a:t>ujung</a:t>
            </a:r>
            <a:r>
              <a:rPr lang="en-US" sz="2400" spc="-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15" dirty="0" err="1">
                <a:solidFill>
                  <a:srgbClr val="404040"/>
                </a:solidFill>
                <a:latin typeface="Cambria"/>
                <a:cs typeface="Cambria"/>
              </a:rPr>
              <a:t>saraf</a:t>
            </a:r>
            <a:r>
              <a:rPr sz="2400" spc="-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khusus </a:t>
            </a: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dari neuron</a:t>
            </a:r>
            <a:r>
              <a:rPr sz="2400" spc="6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sensorik</a:t>
            </a:r>
            <a:endParaRPr sz="2400" dirty="0">
              <a:latin typeface="Cambria"/>
              <a:cs typeface="Cambria"/>
            </a:endParaRPr>
          </a:p>
          <a:p>
            <a:pPr marL="835660" lvl="2" indent="-183515">
              <a:spcBef>
                <a:spcPts val="290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836294" algn="l"/>
              </a:tabLst>
            </a:pP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Memantau </a:t>
            </a: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informasi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sensori</a:t>
            </a: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 general</a:t>
            </a:r>
            <a:endParaRPr sz="2400" dirty="0">
              <a:latin typeface="Cambria"/>
              <a:cs typeface="Cambria"/>
            </a:endParaRPr>
          </a:p>
          <a:p>
            <a:pPr marL="340995" lvl="1">
              <a:lnSpc>
                <a:spcPts val="2735"/>
              </a:lnSpc>
              <a:spcBef>
                <a:spcPts val="290"/>
              </a:spcBef>
              <a:buClr>
                <a:srgbClr val="A63112"/>
              </a:buClr>
              <a:buSzPct val="93750"/>
              <a:tabLst>
                <a:tab pos="570865" algn="l"/>
              </a:tabLst>
            </a:pPr>
            <a:r>
              <a:rPr lang="en-US" sz="2400" dirty="0">
                <a:solidFill>
                  <a:srgbClr val="404040"/>
                </a:solidFill>
                <a:latin typeface="Cambria"/>
                <a:cs typeface="Cambria"/>
              </a:rPr>
              <a:t>2. </a:t>
            </a:r>
            <a:r>
              <a:rPr sz="2400" dirty="0" err="1">
                <a:solidFill>
                  <a:srgbClr val="404040"/>
                </a:solidFill>
                <a:latin typeface="Cambria"/>
                <a:cs typeface="Cambria"/>
              </a:rPr>
              <a:t>Sel</a:t>
            </a:r>
            <a:r>
              <a:rPr lang="en-US" sz="2400" dirty="0" err="1">
                <a:solidFill>
                  <a:srgbClr val="404040"/>
                </a:solidFill>
                <a:latin typeface="Cambria"/>
                <a:cs typeface="Cambria"/>
              </a:rPr>
              <a:t>-sel</a:t>
            </a: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reseptor </a:t>
            </a:r>
            <a:r>
              <a:rPr sz="2400" dirty="0" err="1">
                <a:solidFill>
                  <a:srgbClr val="404040"/>
                </a:solidFill>
                <a:latin typeface="Cambria"/>
                <a:cs typeface="Cambria"/>
              </a:rPr>
              <a:t>independen</a:t>
            </a: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- </a:t>
            </a:r>
            <a:r>
              <a:rPr sz="2400" dirty="0" err="1">
                <a:solidFill>
                  <a:srgbClr val="404040"/>
                </a:solidFill>
                <a:latin typeface="Cambria"/>
                <a:cs typeface="Cambria"/>
              </a:rPr>
              <a:t>sel</a:t>
            </a:r>
            <a:r>
              <a:rPr lang="en-US" sz="2400" dirty="0" err="1">
                <a:solidFill>
                  <a:srgbClr val="404040"/>
                </a:solidFill>
                <a:latin typeface="Cambria"/>
                <a:cs typeface="Cambria"/>
              </a:rPr>
              <a:t>-sel</a:t>
            </a: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epitel khusus </a:t>
            </a:r>
            <a:r>
              <a:rPr sz="2400" dirty="0" err="1">
                <a:solidFill>
                  <a:srgbClr val="404040"/>
                </a:solidFill>
                <a:latin typeface="Cambria"/>
                <a:cs typeface="Cambria"/>
              </a:rPr>
              <a:t>atau</a:t>
            </a:r>
            <a:r>
              <a:rPr sz="2400" spc="-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neuron</a:t>
            </a:r>
            <a:r>
              <a:rPr lang="en-US" sz="2400" spc="-1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lang="en-US" sz="2400" spc="-10" dirty="0" err="1">
                <a:solidFill>
                  <a:srgbClr val="404040"/>
                </a:solidFill>
                <a:latin typeface="Cambria"/>
                <a:cs typeface="Cambria"/>
              </a:rPr>
              <a:t>neuron</a:t>
            </a:r>
            <a:r>
              <a:rPr lang="en-US" sz="2400" spc="-1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15" dirty="0" err="1">
                <a:solidFill>
                  <a:srgbClr val="404040"/>
                </a:solidFill>
                <a:latin typeface="Cambria"/>
                <a:cs typeface="Cambria"/>
              </a:rPr>
              <a:t>kecil</a:t>
            </a:r>
            <a:endParaRPr sz="2400" dirty="0">
              <a:latin typeface="Cambria"/>
              <a:cs typeface="Cambria"/>
            </a:endParaRPr>
          </a:p>
          <a:p>
            <a:pPr marL="241300" indent="-229235">
              <a:spcBef>
                <a:spcPts val="285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241935" algn="l"/>
              </a:tabLst>
            </a:pPr>
            <a:r>
              <a:rPr sz="2400" spc="-10" dirty="0" err="1">
                <a:solidFill>
                  <a:srgbClr val="404040"/>
                </a:solidFill>
                <a:latin typeface="Cambria"/>
                <a:cs typeface="Cambria"/>
              </a:rPr>
              <a:t>Reseptor</a:t>
            </a: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sensorik dapat </a:t>
            </a: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diklasifikasikan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menjadi </a:t>
            </a: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3</a:t>
            </a:r>
            <a:r>
              <a:rPr sz="2400" spc="114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jenis:</a:t>
            </a:r>
            <a:endParaRPr sz="2400" dirty="0">
              <a:latin typeface="Cambria"/>
              <a:cs typeface="Cambria"/>
            </a:endParaRPr>
          </a:p>
          <a:p>
            <a:pPr marL="570230" lvl="1" indent="-229235">
              <a:spcBef>
                <a:spcPts val="290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570865" algn="l"/>
              </a:tabLst>
            </a:pP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Tipe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stimulus </a:t>
            </a:r>
            <a:r>
              <a:rPr sz="2400" spc="-15" dirty="0">
                <a:solidFill>
                  <a:srgbClr val="404040"/>
                </a:solidFill>
                <a:latin typeface="Cambria"/>
                <a:cs typeface="Cambria"/>
              </a:rPr>
              <a:t>yang</a:t>
            </a:r>
            <a:r>
              <a:rPr sz="2400" spc="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Cambria"/>
                <a:cs typeface="Cambria"/>
              </a:rPr>
              <a:t>terdeteksi</a:t>
            </a:r>
            <a:endParaRPr sz="2400" dirty="0">
              <a:latin typeface="Cambria"/>
              <a:cs typeface="Cambria"/>
            </a:endParaRPr>
          </a:p>
          <a:p>
            <a:pPr marL="570230" lvl="1" indent="-229235">
              <a:spcBef>
                <a:spcPts val="290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570865" algn="l"/>
              </a:tabLst>
            </a:pP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Lokasi</a:t>
            </a:r>
            <a:endParaRPr sz="2400" dirty="0">
              <a:latin typeface="Cambria"/>
              <a:cs typeface="Cambria"/>
            </a:endParaRPr>
          </a:p>
          <a:p>
            <a:pPr marL="570230" lvl="1" indent="-229235">
              <a:spcBef>
                <a:spcPts val="290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570865" algn="l"/>
              </a:tabLst>
            </a:pP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Kompleksitas</a:t>
            </a:r>
            <a:r>
              <a:rPr sz="2400" spc="2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Cambria"/>
                <a:cs typeface="Cambria"/>
              </a:rPr>
              <a:t>struktural</a:t>
            </a:r>
            <a:endParaRPr sz="2400" dirty="0">
              <a:latin typeface="Cambria"/>
              <a:cs typeface="Cambria"/>
            </a:endParaRPr>
          </a:p>
          <a:p>
            <a:pPr marL="835660" lvl="2" indent="-183515">
              <a:spcBef>
                <a:spcPts val="290"/>
              </a:spcBef>
              <a:buClr>
                <a:srgbClr val="A63112"/>
              </a:buClr>
              <a:buSzPct val="93750"/>
              <a:buFont typeface="Wingdings"/>
              <a:buChar char=""/>
              <a:tabLst>
                <a:tab pos="836294" algn="l"/>
              </a:tabLst>
            </a:pP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Memantau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sebagian </a:t>
            </a: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besat tipe </a:t>
            </a:r>
            <a:r>
              <a:rPr sz="2400" spc="-10" dirty="0">
                <a:solidFill>
                  <a:srgbClr val="404040"/>
                </a:solidFill>
                <a:latin typeface="Cambria"/>
                <a:cs typeface="Cambria"/>
              </a:rPr>
              <a:t>informasi </a:t>
            </a:r>
            <a:r>
              <a:rPr sz="2400" spc="-5" dirty="0">
                <a:solidFill>
                  <a:srgbClr val="404040"/>
                </a:solidFill>
                <a:latin typeface="Cambria"/>
                <a:cs typeface="Cambria"/>
              </a:rPr>
              <a:t>sensorik</a:t>
            </a:r>
            <a:r>
              <a:rPr sz="2400" dirty="0">
                <a:solidFill>
                  <a:srgbClr val="404040"/>
                </a:solidFill>
                <a:latin typeface="Cambria"/>
                <a:cs typeface="Cambria"/>
              </a:rPr>
              <a:t> spesial</a:t>
            </a:r>
            <a:endParaRPr sz="24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1317" y="764490"/>
            <a:ext cx="7393305" cy="75755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4800" spc="-15" dirty="0"/>
              <a:t>Proses </a:t>
            </a:r>
            <a:r>
              <a:rPr sz="4800" dirty="0"/>
              <a:t>Informasi</a:t>
            </a:r>
            <a:r>
              <a:rPr sz="4800" spc="-35" dirty="0"/>
              <a:t> </a:t>
            </a:r>
            <a:r>
              <a:rPr sz="4800" dirty="0"/>
              <a:t>Sensorik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2441244" y="2062938"/>
            <a:ext cx="7042150" cy="37325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1000760" indent="-228600">
              <a:spcBef>
                <a:spcPts val="95"/>
              </a:spcBef>
              <a:buClr>
                <a:srgbClr val="A63112"/>
              </a:buClr>
              <a:buSzPct val="95312"/>
              <a:buFont typeface="Wingdings"/>
              <a:buChar char=""/>
              <a:tabLst>
                <a:tab pos="241300" algn="l"/>
              </a:tabLst>
            </a:pPr>
            <a:r>
              <a:rPr sz="3200" spc="-10" dirty="0">
                <a:solidFill>
                  <a:srgbClr val="404040"/>
                </a:solidFill>
                <a:latin typeface="Cambria"/>
                <a:cs typeface="Cambria"/>
              </a:rPr>
              <a:t>Tingkatan </a:t>
            </a:r>
            <a:r>
              <a:rPr sz="3200" spc="-15" dirty="0">
                <a:solidFill>
                  <a:srgbClr val="404040"/>
                </a:solidFill>
                <a:latin typeface="Cambria"/>
                <a:cs typeface="Cambria"/>
              </a:rPr>
              <a:t>integrasi </a:t>
            </a:r>
            <a:r>
              <a:rPr sz="3200" spc="-20" dirty="0">
                <a:solidFill>
                  <a:srgbClr val="404040"/>
                </a:solidFill>
                <a:latin typeface="Cambria"/>
                <a:cs typeface="Cambria"/>
              </a:rPr>
              <a:t>neural </a:t>
            </a:r>
            <a:r>
              <a:rPr sz="3200" spc="-10" dirty="0">
                <a:solidFill>
                  <a:srgbClr val="404040"/>
                </a:solidFill>
                <a:latin typeface="Cambria"/>
                <a:cs typeface="Cambria"/>
              </a:rPr>
              <a:t>sistem  </a:t>
            </a:r>
            <a:r>
              <a:rPr sz="3200" spc="-5" dirty="0">
                <a:solidFill>
                  <a:srgbClr val="404040"/>
                </a:solidFill>
                <a:latin typeface="Cambria"/>
                <a:cs typeface="Cambria"/>
              </a:rPr>
              <a:t>sensorik:</a:t>
            </a:r>
            <a:endParaRPr sz="3200" dirty="0">
              <a:latin typeface="Cambria"/>
              <a:cs typeface="Cambria"/>
            </a:endParaRPr>
          </a:p>
          <a:p>
            <a:pPr marL="798830" lvl="1" indent="-457834">
              <a:spcBef>
                <a:spcPts val="770"/>
              </a:spcBef>
              <a:buClr>
                <a:srgbClr val="A63112"/>
              </a:buClr>
              <a:buSzPct val="95312"/>
              <a:buAutoNum type="arabicPeriod"/>
              <a:tabLst>
                <a:tab pos="798830" algn="l"/>
                <a:tab pos="799465" algn="l"/>
              </a:tabLst>
            </a:pPr>
            <a:r>
              <a:rPr sz="3200" spc="-30" dirty="0">
                <a:solidFill>
                  <a:srgbClr val="404040"/>
                </a:solidFill>
                <a:latin typeface="Cambria"/>
                <a:cs typeface="Cambria"/>
              </a:rPr>
              <a:t>Level </a:t>
            </a:r>
            <a:r>
              <a:rPr sz="3200" spc="-15" dirty="0">
                <a:solidFill>
                  <a:srgbClr val="404040"/>
                </a:solidFill>
                <a:latin typeface="Cambria"/>
                <a:cs typeface="Cambria"/>
              </a:rPr>
              <a:t>reseptor </a:t>
            </a:r>
            <a:r>
              <a:rPr sz="3200" spc="-1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404040"/>
                </a:solidFill>
                <a:latin typeface="Cambria"/>
                <a:cs typeface="Cambria"/>
              </a:rPr>
              <a:t>sensor</a:t>
            </a:r>
            <a:r>
              <a:rPr sz="3200" spc="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mbria"/>
                <a:cs typeface="Cambria"/>
              </a:rPr>
              <a:t>reseptor</a:t>
            </a:r>
            <a:endParaRPr sz="3200" dirty="0">
              <a:latin typeface="Cambria"/>
              <a:cs typeface="Cambria"/>
            </a:endParaRPr>
          </a:p>
          <a:p>
            <a:pPr marL="798830" marR="113030" lvl="1" indent="-457834">
              <a:spcBef>
                <a:spcPts val="770"/>
              </a:spcBef>
              <a:buClr>
                <a:srgbClr val="A63112"/>
              </a:buClr>
              <a:buSzPct val="95312"/>
              <a:buAutoNum type="arabicPeriod"/>
              <a:tabLst>
                <a:tab pos="798830" algn="l"/>
                <a:tab pos="799465" algn="l"/>
              </a:tabLst>
            </a:pPr>
            <a:r>
              <a:rPr sz="3200" spc="-30" dirty="0">
                <a:solidFill>
                  <a:srgbClr val="404040"/>
                </a:solidFill>
                <a:latin typeface="Cambria"/>
                <a:cs typeface="Cambria"/>
              </a:rPr>
              <a:t>Level </a:t>
            </a:r>
            <a:r>
              <a:rPr sz="3200" spc="-20" dirty="0">
                <a:solidFill>
                  <a:srgbClr val="404040"/>
                </a:solidFill>
                <a:latin typeface="Cambria"/>
                <a:cs typeface="Cambria"/>
              </a:rPr>
              <a:t>sirkuit </a:t>
            </a:r>
            <a:r>
              <a:rPr sz="3200" spc="-1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mbria"/>
                <a:cs typeface="Cambria"/>
              </a:rPr>
              <a:t>jalur asending pada  </a:t>
            </a:r>
            <a:r>
              <a:rPr sz="3200" spc="-5" dirty="0">
                <a:solidFill>
                  <a:srgbClr val="404040"/>
                </a:solidFill>
                <a:latin typeface="Cambria"/>
                <a:cs typeface="Cambria"/>
              </a:rPr>
              <a:t>SSP</a:t>
            </a:r>
            <a:endParaRPr sz="3200" dirty="0">
              <a:latin typeface="Cambria"/>
              <a:cs typeface="Cambria"/>
            </a:endParaRPr>
          </a:p>
          <a:p>
            <a:pPr marL="798830" marR="5080" lvl="1" indent="-457834">
              <a:spcBef>
                <a:spcPts val="775"/>
              </a:spcBef>
              <a:buClr>
                <a:srgbClr val="A63112"/>
              </a:buClr>
              <a:buSzPct val="95312"/>
              <a:buAutoNum type="arabicPeriod"/>
              <a:tabLst>
                <a:tab pos="798830" algn="l"/>
                <a:tab pos="799465" algn="l"/>
              </a:tabLst>
            </a:pPr>
            <a:r>
              <a:rPr sz="3200" spc="-30" dirty="0">
                <a:solidFill>
                  <a:srgbClr val="404040"/>
                </a:solidFill>
                <a:latin typeface="Cambria"/>
                <a:cs typeface="Cambria"/>
              </a:rPr>
              <a:t>Level </a:t>
            </a:r>
            <a:r>
              <a:rPr sz="3200" spc="-10" dirty="0">
                <a:solidFill>
                  <a:srgbClr val="404040"/>
                </a:solidFill>
                <a:latin typeface="Cambria"/>
                <a:cs typeface="Cambria"/>
              </a:rPr>
              <a:t>perseptual </a:t>
            </a:r>
            <a:r>
              <a:rPr sz="3200" spc="-10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32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Cambria"/>
                <a:cs typeface="Cambria"/>
              </a:rPr>
              <a:t>sirkuit </a:t>
            </a:r>
            <a:r>
              <a:rPr sz="3200" spc="-15" dirty="0">
                <a:solidFill>
                  <a:srgbClr val="404040"/>
                </a:solidFill>
                <a:latin typeface="Cambria"/>
                <a:cs typeface="Cambria"/>
              </a:rPr>
              <a:t>neuronal  </a:t>
            </a:r>
            <a:r>
              <a:rPr sz="3200" spc="-10" dirty="0">
                <a:solidFill>
                  <a:srgbClr val="404040"/>
                </a:solidFill>
                <a:latin typeface="Cambria"/>
                <a:cs typeface="Cambria"/>
              </a:rPr>
              <a:t>pada </a:t>
            </a:r>
            <a:r>
              <a:rPr sz="3200" spc="-15" dirty="0">
                <a:solidFill>
                  <a:srgbClr val="404040"/>
                </a:solidFill>
                <a:latin typeface="Cambria"/>
                <a:cs typeface="Cambria"/>
              </a:rPr>
              <a:t>korteks serebri</a:t>
            </a:r>
            <a:endParaRPr sz="32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57409" y="6616395"/>
            <a:ext cx="8191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spc="-5" dirty="0">
                <a:latin typeface="Cambria"/>
                <a:cs typeface="Cambria"/>
              </a:rPr>
              <a:t>Figure</a:t>
            </a:r>
            <a:r>
              <a:rPr sz="1200" b="1" spc="-65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13.2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935480" y="347472"/>
            <a:ext cx="8229600" cy="5873750"/>
            <a:chOff x="411480" y="347472"/>
            <a:chExt cx="8229600" cy="5873750"/>
          </a:xfrm>
        </p:grpSpPr>
        <p:sp>
          <p:nvSpPr>
            <p:cNvPr id="4" name="object 4"/>
            <p:cNvSpPr/>
            <p:nvPr/>
          </p:nvSpPr>
          <p:spPr>
            <a:xfrm>
              <a:off x="411480" y="347472"/>
              <a:ext cx="8229600" cy="58734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05427" y="1635252"/>
              <a:ext cx="1758950" cy="4373880"/>
            </a:xfrm>
            <a:custGeom>
              <a:avLst/>
              <a:gdLst/>
              <a:ahLst/>
              <a:cxnLst/>
              <a:rect l="l" t="t" r="r" b="b"/>
              <a:pathLst>
                <a:path w="1758950" h="4373880">
                  <a:moveTo>
                    <a:pt x="313944" y="542544"/>
                  </a:moveTo>
                  <a:lnTo>
                    <a:pt x="51816" y="545592"/>
                  </a:lnTo>
                </a:path>
                <a:path w="1758950" h="4373880">
                  <a:moveTo>
                    <a:pt x="1435608" y="2191512"/>
                  </a:moveTo>
                  <a:lnTo>
                    <a:pt x="1346327" y="2097024"/>
                  </a:lnTo>
                  <a:lnTo>
                    <a:pt x="1298448" y="2097024"/>
                  </a:lnTo>
                </a:path>
                <a:path w="1758950" h="4373880">
                  <a:moveTo>
                    <a:pt x="463296" y="1313688"/>
                  </a:moveTo>
                  <a:lnTo>
                    <a:pt x="539496" y="1313688"/>
                  </a:lnTo>
                  <a:lnTo>
                    <a:pt x="694944" y="1149096"/>
                  </a:lnTo>
                </a:path>
                <a:path w="1758950" h="4373880">
                  <a:moveTo>
                    <a:pt x="637032" y="1667256"/>
                  </a:moveTo>
                  <a:lnTo>
                    <a:pt x="765048" y="1667256"/>
                  </a:lnTo>
                  <a:lnTo>
                    <a:pt x="765048" y="1322832"/>
                  </a:lnTo>
                </a:path>
                <a:path w="1758950" h="4373880">
                  <a:moveTo>
                    <a:pt x="822960" y="3569208"/>
                  </a:moveTo>
                  <a:lnTo>
                    <a:pt x="399288" y="3569208"/>
                  </a:lnTo>
                </a:path>
                <a:path w="1758950" h="4373880">
                  <a:moveTo>
                    <a:pt x="1112520" y="4373880"/>
                  </a:moveTo>
                  <a:lnTo>
                    <a:pt x="1188466" y="4373880"/>
                  </a:lnTo>
                  <a:lnTo>
                    <a:pt x="1703832" y="3944112"/>
                  </a:lnTo>
                </a:path>
                <a:path w="1758950" h="4373880">
                  <a:moveTo>
                    <a:pt x="0" y="3051048"/>
                  </a:moveTo>
                  <a:lnTo>
                    <a:pt x="91821" y="3051048"/>
                  </a:lnTo>
                  <a:lnTo>
                    <a:pt x="573024" y="2776728"/>
                  </a:lnTo>
                </a:path>
                <a:path w="1758950" h="4373880">
                  <a:moveTo>
                    <a:pt x="1758696" y="1801368"/>
                  </a:moveTo>
                  <a:lnTo>
                    <a:pt x="1666621" y="1801368"/>
                  </a:lnTo>
                  <a:lnTo>
                    <a:pt x="920496" y="1514856"/>
                  </a:lnTo>
                </a:path>
                <a:path w="1758950" h="4373880">
                  <a:moveTo>
                    <a:pt x="1237488" y="0"/>
                  </a:moveTo>
                  <a:lnTo>
                    <a:pt x="1158239" y="0"/>
                  </a:lnTo>
                </a:path>
                <a:path w="1758950" h="4373880">
                  <a:moveTo>
                    <a:pt x="1586738" y="1603248"/>
                  </a:moveTo>
                  <a:lnTo>
                    <a:pt x="1517904" y="1603248"/>
                  </a:lnTo>
                  <a:lnTo>
                    <a:pt x="1636776" y="1344168"/>
                  </a:lnTo>
                </a:path>
              </a:pathLst>
            </a:custGeom>
            <a:ln w="9144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71800" y="5730239"/>
              <a:ext cx="173736" cy="1737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62656" y="3404616"/>
              <a:ext cx="173736" cy="17373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971800" y="618744"/>
              <a:ext cx="173736" cy="17373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530217" y="5699861"/>
            <a:ext cx="1393190" cy="70866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24765" marR="5080" indent="-25400">
              <a:lnSpc>
                <a:spcPct val="91200"/>
              </a:lnSpc>
              <a:spcBef>
                <a:spcPts val="225"/>
              </a:spcBef>
            </a:pPr>
            <a:r>
              <a:rPr sz="1500" spc="7" baseline="8333" dirty="0">
                <a:solidFill>
                  <a:srgbClr val="221F1F"/>
                </a:solidFill>
                <a:latin typeface="Arial Black"/>
                <a:cs typeface="Arial Black"/>
              </a:rPr>
              <a:t>1 </a:t>
            </a:r>
            <a:r>
              <a:rPr sz="1200" spc="-10" dirty="0">
                <a:solidFill>
                  <a:srgbClr val="221F1F"/>
                </a:solidFill>
                <a:latin typeface="Arial Black"/>
                <a:cs typeface="Arial Black"/>
              </a:rPr>
              <a:t>Receptor </a:t>
            </a:r>
            <a:r>
              <a:rPr sz="1200" spc="-15" dirty="0">
                <a:solidFill>
                  <a:srgbClr val="221F1F"/>
                </a:solidFill>
                <a:latin typeface="Arial Black"/>
                <a:cs typeface="Arial Black"/>
              </a:rPr>
              <a:t>level  </a:t>
            </a:r>
            <a:r>
              <a:rPr sz="1200" b="1" i="1" spc="-5" dirty="0">
                <a:solidFill>
                  <a:srgbClr val="221F1F"/>
                </a:solidFill>
                <a:latin typeface="Cambria"/>
                <a:cs typeface="Cambria"/>
              </a:rPr>
              <a:t>(sensory </a:t>
            </a:r>
            <a:r>
              <a:rPr sz="1200" b="1" i="1" dirty="0">
                <a:solidFill>
                  <a:srgbClr val="221F1F"/>
                </a:solidFill>
                <a:latin typeface="Cambria"/>
                <a:cs typeface="Cambria"/>
              </a:rPr>
              <a:t>reception  </a:t>
            </a:r>
            <a:r>
              <a:rPr sz="1200" b="1" i="1" spc="-10" dirty="0">
                <a:solidFill>
                  <a:srgbClr val="221F1F"/>
                </a:solidFill>
                <a:latin typeface="Cambria"/>
                <a:cs typeface="Cambria"/>
              </a:rPr>
              <a:t>and transmission  </a:t>
            </a:r>
            <a:r>
              <a:rPr sz="1200" b="1" i="1" spc="-5" dirty="0">
                <a:solidFill>
                  <a:srgbClr val="221F1F"/>
                </a:solidFill>
                <a:latin typeface="Cambria"/>
                <a:cs typeface="Cambria"/>
              </a:rPr>
              <a:t>to</a:t>
            </a:r>
            <a:r>
              <a:rPr sz="1200" b="1" i="1" spc="-10" dirty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200" b="1" i="1" dirty="0">
                <a:solidFill>
                  <a:srgbClr val="221F1F"/>
                </a:solidFill>
                <a:latin typeface="Cambria"/>
                <a:cs typeface="Cambria"/>
              </a:rPr>
              <a:t>CNS)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32704" y="3611117"/>
            <a:ext cx="465455" cy="37338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259"/>
              </a:spcBef>
            </a:pPr>
            <a:r>
              <a:rPr sz="1200" b="1" spc="5" dirty="0">
                <a:solidFill>
                  <a:srgbClr val="221F1F"/>
                </a:solidFill>
                <a:latin typeface="Cambria"/>
                <a:cs typeface="Cambria"/>
              </a:rPr>
              <a:t>S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p</a:t>
            </a:r>
            <a:r>
              <a:rPr sz="1200" b="1" spc="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n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al  </a:t>
            </a:r>
            <a:r>
              <a:rPr sz="1200" b="1" spc="-15" dirty="0">
                <a:solidFill>
                  <a:srgbClr val="221F1F"/>
                </a:solidFill>
                <a:latin typeface="Cambria"/>
                <a:cs typeface="Cambria"/>
              </a:rPr>
              <a:t>cord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79289" y="2807334"/>
            <a:ext cx="1564640" cy="1111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3730">
              <a:lnSpc>
                <a:spcPts val="137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Reticular</a:t>
            </a:r>
            <a:endParaRPr sz="1200">
              <a:latin typeface="Cambria"/>
              <a:cs typeface="Cambria"/>
            </a:endParaRPr>
          </a:p>
          <a:p>
            <a:pPr marL="633730">
              <a:lnSpc>
                <a:spcPts val="1370"/>
              </a:lnSpc>
            </a:pP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formation</a:t>
            </a:r>
            <a:endParaRPr sz="1200">
              <a:latin typeface="Cambria"/>
              <a:cs typeface="Cambria"/>
            </a:endParaRPr>
          </a:p>
          <a:p>
            <a:pPr marL="1087755">
              <a:spcBef>
                <a:spcPts val="140"/>
              </a:spcBef>
            </a:pP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Pons</a:t>
            </a:r>
            <a:endParaRPr sz="1200">
              <a:latin typeface="Cambria"/>
              <a:cs typeface="Cambria"/>
            </a:endParaRPr>
          </a:p>
          <a:p>
            <a:pPr marL="63500" marR="30480" indent="-25400">
              <a:lnSpc>
                <a:spcPct val="91800"/>
              </a:lnSpc>
              <a:spcBef>
                <a:spcPts val="265"/>
              </a:spcBef>
            </a:pPr>
            <a:r>
              <a:rPr sz="1500" spc="7" baseline="8333" dirty="0">
                <a:solidFill>
                  <a:srgbClr val="221F1F"/>
                </a:solidFill>
                <a:latin typeface="Arial Black"/>
                <a:cs typeface="Arial Black"/>
              </a:rPr>
              <a:t>2 </a:t>
            </a:r>
            <a:r>
              <a:rPr sz="1200" dirty="0">
                <a:solidFill>
                  <a:srgbClr val="221F1F"/>
                </a:solidFill>
                <a:latin typeface="Arial Black"/>
                <a:cs typeface="Arial Black"/>
              </a:rPr>
              <a:t>Circuit </a:t>
            </a:r>
            <a:r>
              <a:rPr sz="1200" spc="-10" dirty="0">
                <a:solidFill>
                  <a:srgbClr val="221F1F"/>
                </a:solidFill>
                <a:latin typeface="Arial Black"/>
                <a:cs typeface="Arial Black"/>
              </a:rPr>
              <a:t>level  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(processing </a:t>
            </a:r>
            <a:r>
              <a:rPr sz="1200" b="1" spc="5" dirty="0">
                <a:solidFill>
                  <a:srgbClr val="221F1F"/>
                </a:solidFill>
                <a:latin typeface="Cambria"/>
                <a:cs typeface="Cambria"/>
              </a:rPr>
              <a:t>in  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ascending</a:t>
            </a:r>
            <a:r>
              <a:rPr sz="1200" b="1" spc="-90" dirty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200" b="1" spc="-15" dirty="0">
                <a:solidFill>
                  <a:srgbClr val="221F1F"/>
                </a:solidFill>
                <a:latin typeface="Cambria"/>
                <a:cs typeface="Cambria"/>
              </a:rPr>
              <a:t>pathways)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53073" y="5893410"/>
            <a:ext cx="800100" cy="53784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R="5080">
              <a:lnSpc>
                <a:spcPts val="1300"/>
              </a:lnSpc>
              <a:spcBef>
                <a:spcPts val="259"/>
              </a:spcBef>
            </a:pP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Joint  </a:t>
            </a:r>
            <a:r>
              <a:rPr sz="1200" b="1" spc="5" dirty="0">
                <a:solidFill>
                  <a:srgbClr val="221F1F"/>
                </a:solidFill>
                <a:latin typeface="Cambria"/>
                <a:cs typeface="Cambria"/>
              </a:rPr>
              <a:t>ki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n</a:t>
            </a:r>
            <a:r>
              <a:rPr sz="1200" b="1" spc="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s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t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h</a:t>
            </a:r>
            <a:r>
              <a:rPr sz="1200" b="1" spc="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t</a:t>
            </a:r>
            <a:r>
              <a:rPr sz="1200" b="1" spc="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c  </a:t>
            </a:r>
            <a:r>
              <a:rPr sz="1200" b="1" spc="-15" dirty="0">
                <a:solidFill>
                  <a:srgbClr val="221F1F"/>
                </a:solidFill>
                <a:latin typeface="Cambria"/>
                <a:cs typeface="Cambria"/>
              </a:rPr>
              <a:t>receptor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17390" y="4559301"/>
            <a:ext cx="1204595" cy="90360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R="201930">
              <a:lnSpc>
                <a:spcPts val="1300"/>
              </a:lnSpc>
              <a:spcBef>
                <a:spcPts val="259"/>
              </a:spcBef>
            </a:pP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Free 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nerve  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endings</a:t>
            </a:r>
            <a:r>
              <a:rPr sz="1200" b="1" spc="-100" dirty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(pain,  </a:t>
            </a: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cold,</a:t>
            </a:r>
            <a:r>
              <a:rPr sz="1200" b="1" spc="-50" dirty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warmth)</a:t>
            </a:r>
            <a:endParaRPr sz="1200">
              <a:latin typeface="Cambria"/>
              <a:cs typeface="Cambria"/>
            </a:endParaRPr>
          </a:p>
          <a:p>
            <a:pPr marL="671830">
              <a:lnSpc>
                <a:spcPts val="1370"/>
              </a:lnSpc>
              <a:spcBef>
                <a:spcPts val="114"/>
              </a:spcBef>
            </a:pP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Muscle</a:t>
            </a:r>
            <a:endParaRPr sz="1200">
              <a:latin typeface="Cambria"/>
              <a:cs typeface="Cambria"/>
            </a:endParaRPr>
          </a:p>
          <a:p>
            <a:pPr marL="671830">
              <a:lnSpc>
                <a:spcPts val="1370"/>
              </a:lnSpc>
            </a:pP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sp</a:t>
            </a:r>
            <a:r>
              <a:rPr sz="1200" b="1" spc="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n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d</a:t>
            </a: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l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23278" y="3076194"/>
            <a:ext cx="836930" cy="4227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975" marR="5080" indent="-168275">
              <a:lnSpc>
                <a:spcPct val="116300"/>
              </a:lnSpc>
              <a:spcBef>
                <a:spcPts val="100"/>
              </a:spcBef>
            </a:pPr>
            <a:r>
              <a:rPr sz="1200" b="1" spc="5" dirty="0">
                <a:solidFill>
                  <a:srgbClr val="221F1F"/>
                </a:solidFill>
                <a:latin typeface="Cambria"/>
                <a:cs typeface="Cambria"/>
              </a:rPr>
              <a:t>Ce</a:t>
            </a:r>
            <a:r>
              <a:rPr sz="1200" b="1" spc="-30" dirty="0">
                <a:solidFill>
                  <a:srgbClr val="221F1F"/>
                </a:solidFill>
                <a:latin typeface="Cambria"/>
                <a:cs typeface="Cambria"/>
              </a:rPr>
              <a:t>r</a:t>
            </a:r>
            <a:r>
              <a:rPr sz="1200" b="1" spc="5" dirty="0">
                <a:solidFill>
                  <a:srgbClr val="221F1F"/>
                </a:solidFill>
                <a:latin typeface="Cambria"/>
                <a:cs typeface="Cambria"/>
              </a:rPr>
              <a:t>ebe</a:t>
            </a: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ll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um  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Medulla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25518" y="589026"/>
            <a:ext cx="3145155" cy="166751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33020" marR="579755" indent="-20955">
              <a:lnSpc>
                <a:spcPts val="1340"/>
              </a:lnSpc>
              <a:spcBef>
                <a:spcPts val="225"/>
              </a:spcBef>
            </a:pPr>
            <a:r>
              <a:rPr sz="1500" spc="7" baseline="5555" dirty="0">
                <a:solidFill>
                  <a:srgbClr val="221F1F"/>
                </a:solidFill>
                <a:latin typeface="Arial Black"/>
                <a:cs typeface="Arial Black"/>
              </a:rPr>
              <a:t>3 </a:t>
            </a:r>
            <a:r>
              <a:rPr sz="1200" spc="-10" dirty="0">
                <a:solidFill>
                  <a:srgbClr val="221F1F"/>
                </a:solidFill>
                <a:latin typeface="Arial Black"/>
                <a:cs typeface="Arial Black"/>
              </a:rPr>
              <a:t>Perceptual </a:t>
            </a:r>
            <a:r>
              <a:rPr sz="1200" spc="-15" dirty="0">
                <a:solidFill>
                  <a:srgbClr val="221F1F"/>
                </a:solidFill>
                <a:latin typeface="Arial Black"/>
                <a:cs typeface="Arial Black"/>
              </a:rPr>
              <a:t>level </a:t>
            </a: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(processing 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in  </a:t>
            </a: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cortical 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sensory</a:t>
            </a:r>
            <a:r>
              <a:rPr sz="1200" b="1" spc="20" dirty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centers)</a:t>
            </a:r>
            <a:endParaRPr sz="1200">
              <a:latin typeface="Cambria"/>
              <a:cs typeface="Cambria"/>
            </a:endParaRPr>
          </a:p>
          <a:p>
            <a:pPr>
              <a:spcBef>
                <a:spcPts val="10"/>
              </a:spcBef>
            </a:pPr>
            <a:endParaRPr sz="1400">
              <a:latin typeface="Cambria"/>
              <a:cs typeface="Cambria"/>
            </a:endParaRPr>
          </a:p>
          <a:p>
            <a:pPr marL="1190625">
              <a:lnSpc>
                <a:spcPts val="1370"/>
              </a:lnSpc>
              <a:spcBef>
                <a:spcPts val="5"/>
              </a:spcBef>
            </a:pPr>
            <a:r>
              <a:rPr sz="1200" b="1" spc="-15" dirty="0">
                <a:solidFill>
                  <a:srgbClr val="221F1F"/>
                </a:solidFill>
                <a:latin typeface="Cambria"/>
                <a:cs typeface="Cambria"/>
              </a:rPr>
              <a:t>Motor</a:t>
            </a:r>
            <a:endParaRPr sz="1200">
              <a:latin typeface="Cambria"/>
              <a:cs typeface="Cambria"/>
            </a:endParaRPr>
          </a:p>
          <a:p>
            <a:pPr marL="1190625">
              <a:lnSpc>
                <a:spcPts val="1350"/>
              </a:lnSpc>
            </a:pPr>
            <a:r>
              <a:rPr sz="1200" b="1" spc="-15" dirty="0">
                <a:solidFill>
                  <a:srgbClr val="221F1F"/>
                </a:solidFill>
                <a:latin typeface="Cambria"/>
                <a:cs typeface="Cambria"/>
              </a:rPr>
              <a:t>cortex</a:t>
            </a:r>
            <a:endParaRPr sz="1200">
              <a:latin typeface="Cambria"/>
              <a:cs typeface="Cambria"/>
            </a:endParaRPr>
          </a:p>
          <a:p>
            <a:pPr marL="2060575" marR="5080">
              <a:lnSpc>
                <a:spcPts val="1300"/>
              </a:lnSpc>
              <a:spcBef>
                <a:spcPts val="140"/>
              </a:spcBef>
            </a:pPr>
            <a:r>
              <a:rPr sz="1200" b="1" spc="5" dirty="0">
                <a:solidFill>
                  <a:srgbClr val="221F1F"/>
                </a:solidFill>
                <a:latin typeface="Cambria"/>
                <a:cs typeface="Cambria"/>
              </a:rPr>
              <a:t>S</a:t>
            </a:r>
            <a:r>
              <a:rPr sz="1200" b="1" spc="-15" dirty="0">
                <a:solidFill>
                  <a:srgbClr val="221F1F"/>
                </a:solidFill>
                <a:latin typeface="Cambria"/>
                <a:cs typeface="Cambria"/>
              </a:rPr>
              <a:t>o</a:t>
            </a:r>
            <a:r>
              <a:rPr sz="1200" b="1" spc="10" dirty="0">
                <a:solidFill>
                  <a:srgbClr val="221F1F"/>
                </a:solidFill>
                <a:latin typeface="Cambria"/>
                <a:cs typeface="Cambria"/>
              </a:rPr>
              <a:t>m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200" b="1" spc="-35" dirty="0">
                <a:solidFill>
                  <a:srgbClr val="221F1F"/>
                </a:solidFill>
                <a:latin typeface="Cambria"/>
                <a:cs typeface="Cambria"/>
              </a:rPr>
              <a:t>t</a:t>
            </a:r>
            <a:r>
              <a:rPr sz="1200" b="1" spc="-15" dirty="0">
                <a:solidFill>
                  <a:srgbClr val="221F1F"/>
                </a:solidFill>
                <a:latin typeface="Cambria"/>
                <a:cs typeface="Cambria"/>
              </a:rPr>
              <a:t>o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s</a:t>
            </a:r>
            <a:r>
              <a:rPr sz="1200" b="1" spc="10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n</a:t>
            </a:r>
            <a:r>
              <a:rPr sz="1200" b="1" dirty="0">
                <a:solidFill>
                  <a:srgbClr val="221F1F"/>
                </a:solidFill>
                <a:latin typeface="Cambria"/>
                <a:cs typeface="Cambria"/>
              </a:rPr>
              <a:t>s</a:t>
            </a:r>
            <a:r>
              <a:rPr sz="1200" b="1" spc="-10" dirty="0">
                <a:solidFill>
                  <a:srgbClr val="221F1F"/>
                </a:solidFill>
                <a:latin typeface="Cambria"/>
                <a:cs typeface="Cambria"/>
              </a:rPr>
              <a:t>o</a:t>
            </a:r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ry  </a:t>
            </a:r>
            <a:r>
              <a:rPr sz="1200" b="1" spc="-15" dirty="0">
                <a:solidFill>
                  <a:srgbClr val="221F1F"/>
                </a:solidFill>
                <a:latin typeface="Cambria"/>
                <a:cs typeface="Cambria"/>
              </a:rPr>
              <a:t>cortex</a:t>
            </a:r>
            <a:endParaRPr sz="1200">
              <a:latin typeface="Cambria"/>
              <a:cs typeface="Cambria"/>
            </a:endParaRPr>
          </a:p>
          <a:p>
            <a:pPr>
              <a:spcBef>
                <a:spcPts val="40"/>
              </a:spcBef>
            </a:pPr>
            <a:endParaRPr sz="1300">
              <a:latin typeface="Cambria"/>
              <a:cs typeface="Cambria"/>
            </a:endParaRPr>
          </a:p>
          <a:p>
            <a:pPr marL="117475"/>
            <a:r>
              <a:rPr sz="1200" b="1" spc="-5" dirty="0">
                <a:solidFill>
                  <a:srgbClr val="221F1F"/>
                </a:solidFill>
                <a:latin typeface="Cambria"/>
                <a:cs typeface="Cambria"/>
              </a:rPr>
              <a:t>Thalamus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96867" y="4055364"/>
            <a:ext cx="4191000" cy="2438400"/>
          </a:xfrm>
          <a:custGeom>
            <a:avLst/>
            <a:gdLst/>
            <a:ahLst/>
            <a:cxnLst/>
            <a:rect l="l" t="t" r="r" b="b"/>
            <a:pathLst>
              <a:path w="4191000" h="2438400">
                <a:moveTo>
                  <a:pt x="0" y="2438400"/>
                </a:moveTo>
                <a:lnTo>
                  <a:pt x="4191000" y="2438400"/>
                </a:lnTo>
                <a:lnTo>
                  <a:pt x="4191000" y="0"/>
                </a:lnTo>
                <a:lnTo>
                  <a:pt x="0" y="0"/>
                </a:lnTo>
                <a:lnTo>
                  <a:pt x="0" y="2438400"/>
                </a:lnTo>
                <a:close/>
              </a:path>
            </a:pathLst>
          </a:custGeom>
          <a:ln w="396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78151" y="670559"/>
            <a:ext cx="8232648" cy="6035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60244" y="1"/>
            <a:ext cx="4724400" cy="75755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4800" spc="-5" dirty="0">
                <a:latin typeface="Cambria"/>
                <a:cs typeface="Cambria"/>
              </a:rPr>
              <a:t>Sensory</a:t>
            </a:r>
            <a:r>
              <a:rPr sz="4800" spc="-65" dirty="0">
                <a:latin typeface="Cambria"/>
                <a:cs typeface="Cambria"/>
              </a:rPr>
              <a:t> </a:t>
            </a:r>
            <a:r>
              <a:rPr sz="4800" spc="-50" dirty="0">
                <a:latin typeface="Cambria"/>
                <a:cs typeface="Cambria"/>
              </a:rPr>
              <a:t>Pathways</a:t>
            </a:r>
            <a:endParaRPr sz="4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84766" y="6583172"/>
            <a:ext cx="90424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400" spc="-15" dirty="0">
                <a:latin typeface="Cambria"/>
                <a:cs typeface="Cambria"/>
              </a:rPr>
              <a:t>Figure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10-4</a:t>
            </a:r>
            <a:endParaRPr sz="14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769865" y="3614928"/>
            <a:ext cx="2990215" cy="1316990"/>
            <a:chOff x="4245864" y="3614928"/>
            <a:chExt cx="2990215" cy="1316990"/>
          </a:xfrm>
        </p:grpSpPr>
        <p:sp>
          <p:nvSpPr>
            <p:cNvPr id="6" name="object 6"/>
            <p:cNvSpPr/>
            <p:nvPr/>
          </p:nvSpPr>
          <p:spPr>
            <a:xfrm>
              <a:off x="7043928" y="4739640"/>
              <a:ext cx="192024" cy="1920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51704" y="3614928"/>
              <a:ext cx="192024" cy="1920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45864" y="3861816"/>
              <a:ext cx="192024" cy="19202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811140" y="3860673"/>
            <a:ext cx="11112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00" spc="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1000">
              <a:latin typeface="Arial Black"/>
              <a:cs typeface="Arial Blac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78151" y="2950464"/>
            <a:ext cx="192024" cy="1920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018792" y="2949067"/>
            <a:ext cx="11112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00" spc="5" dirty="0">
                <a:solidFill>
                  <a:srgbClr val="FFFFFF"/>
                </a:solidFill>
                <a:latin typeface="Arial Black"/>
                <a:cs typeface="Arial Black"/>
              </a:rPr>
              <a:t>1</a:t>
            </a:r>
            <a:endParaRPr sz="1000">
              <a:latin typeface="Arial Black"/>
              <a:cs typeface="Arial Blac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78151" y="3861816"/>
            <a:ext cx="192024" cy="1920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018792" y="3860673"/>
            <a:ext cx="11112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00" spc="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000">
              <a:latin typeface="Arial Black"/>
              <a:cs typeface="Arial Blac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978151" y="4782311"/>
            <a:ext cx="192024" cy="1920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018792" y="4781804"/>
            <a:ext cx="11112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00" spc="5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endParaRPr sz="1000">
              <a:latin typeface="Arial Black"/>
              <a:cs typeface="Arial Black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498849" y="1109472"/>
            <a:ext cx="5001895" cy="3214370"/>
            <a:chOff x="2974848" y="1109472"/>
            <a:chExt cx="5001895" cy="3214370"/>
          </a:xfrm>
        </p:grpSpPr>
        <p:sp>
          <p:nvSpPr>
            <p:cNvPr id="17" name="object 17"/>
            <p:cNvSpPr/>
            <p:nvPr/>
          </p:nvSpPr>
          <p:spPr>
            <a:xfrm>
              <a:off x="5161788" y="3012948"/>
              <a:ext cx="396240" cy="862965"/>
            </a:xfrm>
            <a:custGeom>
              <a:avLst/>
              <a:gdLst/>
              <a:ahLst/>
              <a:cxnLst/>
              <a:rect l="l" t="t" r="r" b="b"/>
              <a:pathLst>
                <a:path w="396239" h="862964">
                  <a:moveTo>
                    <a:pt x="0" y="862583"/>
                  </a:moveTo>
                  <a:lnTo>
                    <a:pt x="0" y="614044"/>
                  </a:lnTo>
                  <a:lnTo>
                    <a:pt x="396239" y="0"/>
                  </a:lnTo>
                </a:path>
              </a:pathLst>
            </a:custGeom>
            <a:ln w="914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538216" y="2993136"/>
              <a:ext cx="36830" cy="33655"/>
            </a:xfrm>
            <a:custGeom>
              <a:avLst/>
              <a:gdLst/>
              <a:ahLst/>
              <a:cxnLst/>
              <a:rect l="l" t="t" r="r" b="b"/>
              <a:pathLst>
                <a:path w="36829" h="33655">
                  <a:moveTo>
                    <a:pt x="26543" y="0"/>
                  </a:moveTo>
                  <a:lnTo>
                    <a:pt x="13335" y="0"/>
                  </a:lnTo>
                  <a:lnTo>
                    <a:pt x="6604" y="3301"/>
                  </a:lnTo>
                  <a:lnTo>
                    <a:pt x="3301" y="10033"/>
                  </a:lnTo>
                  <a:lnTo>
                    <a:pt x="3301" y="16763"/>
                  </a:lnTo>
                  <a:lnTo>
                    <a:pt x="0" y="16763"/>
                  </a:lnTo>
                  <a:lnTo>
                    <a:pt x="6604" y="30225"/>
                  </a:lnTo>
                  <a:lnTo>
                    <a:pt x="13335" y="33527"/>
                  </a:lnTo>
                  <a:lnTo>
                    <a:pt x="26543" y="33527"/>
                  </a:lnTo>
                  <a:lnTo>
                    <a:pt x="29972" y="30225"/>
                  </a:lnTo>
                  <a:lnTo>
                    <a:pt x="36575" y="16763"/>
                  </a:lnTo>
                  <a:lnTo>
                    <a:pt x="29972" y="3301"/>
                  </a:lnTo>
                  <a:lnTo>
                    <a:pt x="26543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72555" y="3912107"/>
              <a:ext cx="0" cy="411480"/>
            </a:xfrm>
            <a:custGeom>
              <a:avLst/>
              <a:gdLst/>
              <a:ahLst/>
              <a:cxnLst/>
              <a:rect l="l" t="t" r="r" b="b"/>
              <a:pathLst>
                <a:path h="411479">
                  <a:moveTo>
                    <a:pt x="0" y="411480"/>
                  </a:moveTo>
                  <a:lnTo>
                    <a:pt x="0" y="0"/>
                  </a:lnTo>
                  <a:lnTo>
                    <a:pt x="0" y="411480"/>
                  </a:lnTo>
                  <a:close/>
                </a:path>
              </a:pathLst>
            </a:custGeom>
            <a:ln w="9144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58840" y="3901439"/>
              <a:ext cx="30480" cy="33655"/>
            </a:xfrm>
            <a:custGeom>
              <a:avLst/>
              <a:gdLst/>
              <a:ahLst/>
              <a:cxnLst/>
              <a:rect l="l" t="t" r="r" b="b"/>
              <a:pathLst>
                <a:path w="30479" h="33654">
                  <a:moveTo>
                    <a:pt x="15239" y="0"/>
                  </a:moveTo>
                  <a:lnTo>
                    <a:pt x="3048" y="6096"/>
                  </a:lnTo>
                  <a:lnTo>
                    <a:pt x="0" y="12192"/>
                  </a:lnTo>
                  <a:lnTo>
                    <a:pt x="0" y="24384"/>
                  </a:lnTo>
                  <a:lnTo>
                    <a:pt x="3048" y="27432"/>
                  </a:lnTo>
                  <a:lnTo>
                    <a:pt x="15239" y="33528"/>
                  </a:lnTo>
                  <a:lnTo>
                    <a:pt x="21336" y="30480"/>
                  </a:lnTo>
                  <a:lnTo>
                    <a:pt x="24384" y="27432"/>
                  </a:lnTo>
                  <a:lnTo>
                    <a:pt x="30480" y="24384"/>
                  </a:lnTo>
                  <a:lnTo>
                    <a:pt x="30480" y="12192"/>
                  </a:lnTo>
                  <a:lnTo>
                    <a:pt x="21336" y="3048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979420" y="1946147"/>
              <a:ext cx="1521460" cy="935990"/>
            </a:xfrm>
            <a:custGeom>
              <a:avLst/>
              <a:gdLst/>
              <a:ahLst/>
              <a:cxnLst/>
              <a:rect l="l" t="t" r="r" b="b"/>
              <a:pathLst>
                <a:path w="1521460" h="935989">
                  <a:moveTo>
                    <a:pt x="1520952" y="935736"/>
                  </a:moveTo>
                  <a:lnTo>
                    <a:pt x="339725" y="0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483608" y="2865120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80">
                  <a:moveTo>
                    <a:pt x="21336" y="0"/>
                  </a:moveTo>
                  <a:lnTo>
                    <a:pt x="9143" y="0"/>
                  </a:lnTo>
                  <a:lnTo>
                    <a:pt x="3047" y="3047"/>
                  </a:lnTo>
                  <a:lnTo>
                    <a:pt x="0" y="9143"/>
                  </a:lnTo>
                  <a:lnTo>
                    <a:pt x="0" y="21335"/>
                  </a:lnTo>
                  <a:lnTo>
                    <a:pt x="3047" y="24383"/>
                  </a:lnTo>
                  <a:lnTo>
                    <a:pt x="15239" y="30479"/>
                  </a:lnTo>
                  <a:lnTo>
                    <a:pt x="27431" y="24383"/>
                  </a:lnTo>
                  <a:lnTo>
                    <a:pt x="30479" y="21335"/>
                  </a:lnTo>
                  <a:lnTo>
                    <a:pt x="30479" y="9143"/>
                  </a:lnTo>
                  <a:lnTo>
                    <a:pt x="27431" y="3047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979420" y="2299716"/>
              <a:ext cx="1344295" cy="817244"/>
            </a:xfrm>
            <a:custGeom>
              <a:avLst/>
              <a:gdLst/>
              <a:ahLst/>
              <a:cxnLst/>
              <a:rect l="l" t="t" r="r" b="b"/>
              <a:pathLst>
                <a:path w="1344295" h="817244">
                  <a:moveTo>
                    <a:pt x="1344168" y="816863"/>
                  </a:moveTo>
                  <a:lnTo>
                    <a:pt x="320929" y="0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306824" y="2328671"/>
              <a:ext cx="1929764" cy="805180"/>
            </a:xfrm>
            <a:custGeom>
              <a:avLst/>
              <a:gdLst/>
              <a:ahLst/>
              <a:cxnLst/>
              <a:rect l="l" t="t" r="r" b="b"/>
              <a:pathLst>
                <a:path w="1929764" h="805180">
                  <a:moveTo>
                    <a:pt x="30480" y="780288"/>
                  </a:moveTo>
                  <a:lnTo>
                    <a:pt x="27432" y="777240"/>
                  </a:lnTo>
                  <a:lnTo>
                    <a:pt x="15240" y="771144"/>
                  </a:lnTo>
                  <a:lnTo>
                    <a:pt x="9144" y="774192"/>
                  </a:lnTo>
                  <a:lnTo>
                    <a:pt x="6096" y="777240"/>
                  </a:lnTo>
                  <a:lnTo>
                    <a:pt x="0" y="780288"/>
                  </a:lnTo>
                  <a:lnTo>
                    <a:pt x="0" y="792480"/>
                  </a:lnTo>
                  <a:lnTo>
                    <a:pt x="9144" y="801624"/>
                  </a:lnTo>
                  <a:lnTo>
                    <a:pt x="15240" y="804672"/>
                  </a:lnTo>
                  <a:lnTo>
                    <a:pt x="27432" y="798576"/>
                  </a:lnTo>
                  <a:lnTo>
                    <a:pt x="30480" y="792480"/>
                  </a:lnTo>
                  <a:lnTo>
                    <a:pt x="30480" y="780288"/>
                  </a:lnTo>
                  <a:close/>
                </a:path>
                <a:path w="1929764" h="805180">
                  <a:moveTo>
                    <a:pt x="1929384" y="12192"/>
                  </a:moveTo>
                  <a:lnTo>
                    <a:pt x="1926336" y="6096"/>
                  </a:lnTo>
                  <a:lnTo>
                    <a:pt x="1914144" y="0"/>
                  </a:lnTo>
                  <a:lnTo>
                    <a:pt x="1901952" y="6096"/>
                  </a:lnTo>
                  <a:lnTo>
                    <a:pt x="1898904" y="12192"/>
                  </a:lnTo>
                  <a:lnTo>
                    <a:pt x="1898904" y="24384"/>
                  </a:lnTo>
                  <a:lnTo>
                    <a:pt x="1901952" y="27432"/>
                  </a:lnTo>
                  <a:lnTo>
                    <a:pt x="1914144" y="33528"/>
                  </a:lnTo>
                  <a:lnTo>
                    <a:pt x="1926336" y="27432"/>
                  </a:lnTo>
                  <a:lnTo>
                    <a:pt x="1929384" y="24384"/>
                  </a:lnTo>
                  <a:lnTo>
                    <a:pt x="1929384" y="12192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639812" y="2595372"/>
              <a:ext cx="332740" cy="128270"/>
            </a:xfrm>
            <a:custGeom>
              <a:avLst/>
              <a:gdLst/>
              <a:ahLst/>
              <a:cxnLst/>
              <a:rect l="l" t="t" r="r" b="b"/>
              <a:pathLst>
                <a:path w="332740" h="128269">
                  <a:moveTo>
                    <a:pt x="332232" y="128015"/>
                  </a:moveTo>
                  <a:lnTo>
                    <a:pt x="224663" y="128015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623048" y="2578608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80">
                  <a:moveTo>
                    <a:pt x="21335" y="0"/>
                  </a:moveTo>
                  <a:lnTo>
                    <a:pt x="9144" y="0"/>
                  </a:lnTo>
                  <a:lnTo>
                    <a:pt x="3048" y="3047"/>
                  </a:lnTo>
                  <a:lnTo>
                    <a:pt x="0" y="9143"/>
                  </a:lnTo>
                  <a:lnTo>
                    <a:pt x="0" y="21336"/>
                  </a:lnTo>
                  <a:lnTo>
                    <a:pt x="3048" y="27431"/>
                  </a:lnTo>
                  <a:lnTo>
                    <a:pt x="9144" y="30479"/>
                  </a:lnTo>
                  <a:lnTo>
                    <a:pt x="21335" y="30479"/>
                  </a:lnTo>
                  <a:lnTo>
                    <a:pt x="27431" y="27431"/>
                  </a:lnTo>
                  <a:lnTo>
                    <a:pt x="30479" y="21336"/>
                  </a:lnTo>
                  <a:lnTo>
                    <a:pt x="30479" y="9143"/>
                  </a:lnTo>
                  <a:lnTo>
                    <a:pt x="27431" y="3047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006083" y="1129284"/>
              <a:ext cx="1965960" cy="1219200"/>
            </a:xfrm>
            <a:custGeom>
              <a:avLst/>
              <a:gdLst/>
              <a:ahLst/>
              <a:cxnLst/>
              <a:rect l="l" t="t" r="r" b="b"/>
              <a:pathLst>
                <a:path w="1965959" h="1219200">
                  <a:moveTo>
                    <a:pt x="1965960" y="1219200"/>
                  </a:moveTo>
                  <a:lnTo>
                    <a:pt x="216407" y="1219200"/>
                  </a:lnTo>
                </a:path>
                <a:path w="1965959" h="1219200">
                  <a:moveTo>
                    <a:pt x="1621536" y="0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989320" y="1109472"/>
              <a:ext cx="33655" cy="33655"/>
            </a:xfrm>
            <a:custGeom>
              <a:avLst/>
              <a:gdLst/>
              <a:ahLst/>
              <a:cxnLst/>
              <a:rect l="l" t="t" r="r" b="b"/>
              <a:pathLst>
                <a:path w="33654" h="33655">
                  <a:moveTo>
                    <a:pt x="16763" y="0"/>
                  </a:moveTo>
                  <a:lnTo>
                    <a:pt x="3301" y="6095"/>
                  </a:lnTo>
                  <a:lnTo>
                    <a:pt x="0" y="12191"/>
                  </a:lnTo>
                  <a:lnTo>
                    <a:pt x="0" y="24383"/>
                  </a:lnTo>
                  <a:lnTo>
                    <a:pt x="3301" y="27431"/>
                  </a:lnTo>
                  <a:lnTo>
                    <a:pt x="16763" y="33527"/>
                  </a:lnTo>
                  <a:lnTo>
                    <a:pt x="30225" y="27431"/>
                  </a:lnTo>
                  <a:lnTo>
                    <a:pt x="33527" y="24383"/>
                  </a:lnTo>
                  <a:lnTo>
                    <a:pt x="33527" y="12191"/>
                  </a:lnTo>
                  <a:lnTo>
                    <a:pt x="30225" y="6095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979420" y="1190244"/>
              <a:ext cx="2331720" cy="1176655"/>
            </a:xfrm>
            <a:custGeom>
              <a:avLst/>
              <a:gdLst/>
              <a:ahLst/>
              <a:cxnLst/>
              <a:rect l="l" t="t" r="r" b="b"/>
              <a:pathLst>
                <a:path w="2331720" h="1176655">
                  <a:moveTo>
                    <a:pt x="2331720" y="1176527"/>
                  </a:moveTo>
                  <a:lnTo>
                    <a:pt x="812672" y="0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294376" y="2346960"/>
              <a:ext cx="30480" cy="33655"/>
            </a:xfrm>
            <a:custGeom>
              <a:avLst/>
              <a:gdLst/>
              <a:ahLst/>
              <a:cxnLst/>
              <a:rect l="l" t="t" r="r" b="b"/>
              <a:pathLst>
                <a:path w="30479" h="33655">
                  <a:moveTo>
                    <a:pt x="15239" y="0"/>
                  </a:moveTo>
                  <a:lnTo>
                    <a:pt x="3048" y="6095"/>
                  </a:lnTo>
                  <a:lnTo>
                    <a:pt x="0" y="12191"/>
                  </a:lnTo>
                  <a:lnTo>
                    <a:pt x="0" y="24384"/>
                  </a:lnTo>
                  <a:lnTo>
                    <a:pt x="3048" y="27431"/>
                  </a:lnTo>
                  <a:lnTo>
                    <a:pt x="15239" y="33527"/>
                  </a:lnTo>
                  <a:lnTo>
                    <a:pt x="27432" y="27431"/>
                  </a:lnTo>
                  <a:lnTo>
                    <a:pt x="30479" y="24384"/>
                  </a:lnTo>
                  <a:lnTo>
                    <a:pt x="30479" y="12191"/>
                  </a:lnTo>
                  <a:lnTo>
                    <a:pt x="27432" y="6095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246477" y="2936875"/>
            <a:ext cx="1369060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1000" dirty="0">
                <a:latin typeface="Cambria"/>
                <a:cs typeface="Cambria"/>
              </a:rPr>
              <a:t>Olfactory pathways</a:t>
            </a:r>
            <a:r>
              <a:rPr sz="1000" spc="-150" dirty="0">
                <a:latin typeface="Cambria"/>
                <a:cs typeface="Cambria"/>
              </a:rPr>
              <a:t> </a:t>
            </a:r>
            <a:r>
              <a:rPr sz="1000" dirty="0">
                <a:latin typeface="Cambria"/>
                <a:cs typeface="Cambria"/>
              </a:rPr>
              <a:t>from  </a:t>
            </a:r>
            <a:r>
              <a:rPr sz="1000" spc="-5" dirty="0">
                <a:latin typeface="Cambria"/>
                <a:cs typeface="Cambria"/>
              </a:rPr>
              <a:t>the nose project through  the </a:t>
            </a:r>
            <a:r>
              <a:rPr sz="1000" dirty="0">
                <a:latin typeface="Cambria"/>
                <a:cs typeface="Cambria"/>
              </a:rPr>
              <a:t>olfactory </a:t>
            </a:r>
            <a:r>
              <a:rPr sz="1000" spc="-5" dirty="0">
                <a:latin typeface="Cambria"/>
                <a:cs typeface="Cambria"/>
              </a:rPr>
              <a:t>bulb to the  </a:t>
            </a:r>
            <a:r>
              <a:rPr sz="1000" dirty="0">
                <a:latin typeface="Cambria"/>
                <a:cs typeface="Cambria"/>
              </a:rPr>
              <a:t>olfactory</a:t>
            </a:r>
            <a:r>
              <a:rPr sz="1000" spc="-40" dirty="0">
                <a:latin typeface="Cambria"/>
                <a:cs typeface="Cambria"/>
              </a:rPr>
              <a:t> </a:t>
            </a:r>
            <a:r>
              <a:rPr sz="1000" spc="-5" dirty="0">
                <a:latin typeface="Cambria"/>
                <a:cs typeface="Cambria"/>
              </a:rPr>
              <a:t>cortex.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59280" y="4823587"/>
            <a:ext cx="1640839" cy="332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1000" dirty="0">
                <a:latin typeface="Cambria"/>
                <a:cs typeface="Cambria"/>
              </a:rPr>
              <a:t>Equilibrium pathways</a:t>
            </a:r>
            <a:r>
              <a:rPr sz="1000" spc="-114" dirty="0">
                <a:latin typeface="Cambria"/>
                <a:cs typeface="Cambria"/>
              </a:rPr>
              <a:t> </a:t>
            </a:r>
            <a:r>
              <a:rPr sz="1000" spc="-5" dirty="0">
                <a:latin typeface="Cambria"/>
                <a:cs typeface="Cambria"/>
              </a:rPr>
              <a:t>project  </a:t>
            </a:r>
            <a:r>
              <a:rPr sz="1000" dirty="0">
                <a:latin typeface="Cambria"/>
                <a:cs typeface="Cambria"/>
              </a:rPr>
              <a:t>primarily </a:t>
            </a:r>
            <a:r>
              <a:rPr sz="1000" spc="-5" dirty="0">
                <a:latin typeface="Cambria"/>
                <a:cs typeface="Cambria"/>
              </a:rPr>
              <a:t>to the</a:t>
            </a:r>
            <a:r>
              <a:rPr sz="1000" spc="-65" dirty="0">
                <a:latin typeface="Cambria"/>
                <a:cs typeface="Cambria"/>
              </a:rPr>
              <a:t> </a:t>
            </a:r>
            <a:r>
              <a:rPr sz="1000" spc="-5" dirty="0">
                <a:latin typeface="Cambria"/>
                <a:cs typeface="Cambria"/>
              </a:rPr>
              <a:t>cerebellum.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59279" y="3835655"/>
            <a:ext cx="1764030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1000" spc="-5" dirty="0">
                <a:latin typeface="Cambria"/>
                <a:cs typeface="Cambria"/>
              </a:rPr>
              <a:t>Most sensory </a:t>
            </a:r>
            <a:r>
              <a:rPr sz="1000" dirty="0">
                <a:latin typeface="Cambria"/>
                <a:cs typeface="Cambria"/>
              </a:rPr>
              <a:t>pathways </a:t>
            </a:r>
            <a:r>
              <a:rPr sz="1000" spc="-5" dirty="0">
                <a:latin typeface="Cambria"/>
                <a:cs typeface="Cambria"/>
              </a:rPr>
              <a:t>project  to the </a:t>
            </a:r>
            <a:r>
              <a:rPr sz="1000" dirty="0">
                <a:latin typeface="Cambria"/>
                <a:cs typeface="Cambria"/>
              </a:rPr>
              <a:t>thalamus. The thalamus  modifies and </a:t>
            </a:r>
            <a:r>
              <a:rPr sz="1000" spc="-5" dirty="0">
                <a:latin typeface="Cambria"/>
                <a:cs typeface="Cambria"/>
              </a:rPr>
              <a:t>relays</a:t>
            </a:r>
            <a:r>
              <a:rPr sz="1000" spc="-100" dirty="0">
                <a:latin typeface="Cambria"/>
                <a:cs typeface="Cambria"/>
              </a:rPr>
              <a:t> </a:t>
            </a:r>
            <a:r>
              <a:rPr sz="1000" dirty="0">
                <a:latin typeface="Cambria"/>
                <a:cs typeface="Cambria"/>
              </a:rPr>
              <a:t>information  </a:t>
            </a:r>
            <a:r>
              <a:rPr sz="1000" spc="-5" dirty="0">
                <a:latin typeface="Cambria"/>
                <a:cs typeface="Cambria"/>
              </a:rPr>
              <a:t>to </a:t>
            </a:r>
            <a:r>
              <a:rPr sz="1000" dirty="0">
                <a:latin typeface="Cambria"/>
                <a:cs typeface="Cambria"/>
              </a:rPr>
              <a:t>cortical</a:t>
            </a:r>
            <a:r>
              <a:rPr sz="1000" spc="-55" dirty="0">
                <a:latin typeface="Cambria"/>
                <a:cs typeface="Cambria"/>
              </a:rPr>
              <a:t> </a:t>
            </a:r>
            <a:r>
              <a:rPr sz="1000" spc="-5" dirty="0">
                <a:latin typeface="Cambria"/>
                <a:cs typeface="Cambria"/>
              </a:rPr>
              <a:t>centers.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483097" y="3349879"/>
            <a:ext cx="224790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Eye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25468" y="3911550"/>
            <a:ext cx="299085" cy="1679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1000" spc="10" dirty="0">
                <a:solidFill>
                  <a:srgbClr val="221F1F"/>
                </a:solidFill>
                <a:latin typeface="Cambria"/>
                <a:cs typeface="Cambria"/>
              </a:rPr>
              <a:t>N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se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591048" y="5042358"/>
            <a:ext cx="435609" cy="1679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Tongue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306561" y="4558488"/>
            <a:ext cx="680720" cy="36131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algn="ctr">
              <a:spcBef>
                <a:spcPts val="220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q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l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r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m</a:t>
            </a:r>
            <a:endParaRPr sz="1000">
              <a:latin typeface="Cambria"/>
              <a:cs typeface="Cambria"/>
            </a:endParaRPr>
          </a:p>
          <a:p>
            <a:pPr marL="41910" algn="ctr">
              <a:spcBef>
                <a:spcPts val="120"/>
              </a:spcBef>
            </a:pPr>
            <a:r>
              <a:rPr sz="1000" spc="5" dirty="0">
                <a:solidFill>
                  <a:srgbClr val="FFFFFF"/>
                </a:solidFill>
                <a:latin typeface="Arial Black"/>
                <a:cs typeface="Arial Black"/>
              </a:rPr>
              <a:t>3</a:t>
            </a:r>
            <a:endParaRPr sz="1000">
              <a:latin typeface="Arial Black"/>
              <a:cs typeface="Arial Blac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945118" y="3927425"/>
            <a:ext cx="368300" cy="1679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S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ou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n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d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334251" y="4321810"/>
            <a:ext cx="3282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480" marR="5080" indent="-18415">
              <a:spcBef>
                <a:spcPts val="105"/>
              </a:spcBef>
            </a:pP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B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r</a:t>
            </a:r>
            <a:r>
              <a:rPr sz="1000" spc="10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n 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stem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519919" y="2257170"/>
            <a:ext cx="508000" cy="709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Au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d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tor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y 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cortex</a:t>
            </a:r>
            <a:endParaRPr sz="1000">
              <a:latin typeface="Cambria"/>
              <a:cs typeface="Cambria"/>
            </a:endParaRPr>
          </a:p>
          <a:p>
            <a:pPr marL="12700" marR="144780">
              <a:spcBef>
                <a:spcPts val="580"/>
              </a:spcBef>
            </a:pP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V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s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u</a:t>
            </a:r>
            <a:r>
              <a:rPr sz="1000" spc="10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l  </a:t>
            </a:r>
            <a:r>
              <a:rPr sz="1000" spc="10" dirty="0">
                <a:solidFill>
                  <a:srgbClr val="221F1F"/>
                </a:solidFill>
                <a:latin typeface="Cambria"/>
                <a:cs typeface="Cambria"/>
              </a:rPr>
              <a:t>c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ort</a:t>
            </a:r>
            <a:r>
              <a:rPr sz="1000" spc="-1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x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23286" y="1102613"/>
            <a:ext cx="928369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Gustatory</a:t>
            </a:r>
            <a:r>
              <a:rPr sz="1000" spc="-85" dirty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cortex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173718" y="1034287"/>
            <a:ext cx="92583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Primary</a:t>
            </a:r>
            <a:r>
              <a:rPr sz="1000" spc="-85" dirty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somatic 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sensory</a:t>
            </a:r>
            <a:r>
              <a:rPr sz="1000" spc="-25" dirty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cortex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64433" y="1852041"/>
            <a:ext cx="89852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Olfactory</a:t>
            </a:r>
            <a:r>
              <a:rPr sz="1000" spc="-70" dirty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cortex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79114" y="2198369"/>
            <a:ext cx="796290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Olfactory</a:t>
            </a:r>
            <a:r>
              <a:rPr sz="1000" spc="-85" dirty="0">
                <a:solidFill>
                  <a:srgbClr val="221F1F"/>
                </a:solidFill>
                <a:latin typeface="Cambria"/>
                <a:cs typeface="Cambria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bulb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811262" y="3610102"/>
            <a:ext cx="64706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C</a:t>
            </a:r>
            <a:r>
              <a:rPr sz="1000" spc="-1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r</a:t>
            </a:r>
            <a:r>
              <a:rPr sz="1000" spc="-1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b</a:t>
            </a:r>
            <a:r>
              <a:rPr sz="1000" spc="-15" dirty="0">
                <a:solidFill>
                  <a:srgbClr val="221F1F"/>
                </a:solidFill>
                <a:latin typeface="Cambria"/>
                <a:cs typeface="Cambria"/>
              </a:rPr>
              <a:t>e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ll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u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m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365875" y="3614420"/>
            <a:ext cx="565150" cy="4451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985" algn="r">
              <a:spcBef>
                <a:spcPts val="105"/>
              </a:spcBef>
            </a:pPr>
            <a:r>
              <a:rPr sz="1000" spc="5" dirty="0">
                <a:solidFill>
                  <a:srgbClr val="FFFFFF"/>
                </a:solidFill>
                <a:latin typeface="Arial Black"/>
                <a:cs typeface="Arial Black"/>
              </a:rPr>
              <a:t>2</a:t>
            </a:r>
            <a:endParaRPr sz="1000">
              <a:latin typeface="Arial Black"/>
              <a:cs typeface="Arial Black"/>
            </a:endParaRPr>
          </a:p>
          <a:p>
            <a:pPr marL="12700">
              <a:spcBef>
                <a:spcPts val="894"/>
              </a:spcBef>
            </a:pP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Thalamus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956297" y="6221374"/>
            <a:ext cx="46291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244" marR="5080" indent="-43180">
              <a:spcBef>
                <a:spcPts val="105"/>
              </a:spcBef>
            </a:pP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S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o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m</a:t>
            </a:r>
            <a:r>
              <a:rPr sz="1000" spc="10" dirty="0">
                <a:solidFill>
                  <a:srgbClr val="221F1F"/>
                </a:solidFill>
                <a:latin typeface="Cambria"/>
                <a:cs typeface="Cambria"/>
              </a:rPr>
              <a:t>a</a:t>
            </a:r>
            <a:r>
              <a:rPr sz="1000" spc="-10" dirty="0">
                <a:solidFill>
                  <a:srgbClr val="221F1F"/>
                </a:solidFill>
                <a:latin typeface="Cambria"/>
                <a:cs typeface="Cambria"/>
              </a:rPr>
              <a:t>t</a:t>
            </a:r>
            <a:r>
              <a:rPr sz="1000" spc="5" dirty="0">
                <a:solidFill>
                  <a:srgbClr val="221F1F"/>
                </a:solidFill>
                <a:latin typeface="Cambria"/>
                <a:cs typeface="Cambria"/>
              </a:rPr>
              <a:t>i</a:t>
            </a:r>
            <a:r>
              <a:rPr sz="1000" dirty="0">
                <a:solidFill>
                  <a:srgbClr val="221F1F"/>
                </a:solidFill>
                <a:latin typeface="Cambria"/>
                <a:cs typeface="Cambria"/>
              </a:rPr>
              <a:t>c  </a:t>
            </a:r>
            <a:r>
              <a:rPr sz="1000" spc="-5" dirty="0">
                <a:solidFill>
                  <a:srgbClr val="221F1F"/>
                </a:solidFill>
                <a:latin typeface="Cambria"/>
                <a:cs typeface="Cambria"/>
              </a:rPr>
              <a:t>senses</a:t>
            </a:r>
            <a:endParaRPr sz="1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249</TotalTime>
  <Words>1462</Words>
  <Application>Microsoft Office PowerPoint</Application>
  <PresentationFormat>Widescreen</PresentationFormat>
  <Paragraphs>175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Arial Black</vt:lpstr>
      <vt:lpstr>Calibri</vt:lpstr>
      <vt:lpstr>Cambria</vt:lpstr>
      <vt:lpstr>Century Gothic</vt:lpstr>
      <vt:lpstr>Times New Roman</vt:lpstr>
      <vt:lpstr>Wingdings</vt:lpstr>
      <vt:lpstr>Wingdings 3</vt:lpstr>
      <vt:lpstr>Wisp</vt:lpstr>
      <vt:lpstr>WAKTU REAKSI</vt:lpstr>
      <vt:lpstr>TUJUAN INSTRUKSIONAL</vt:lpstr>
      <vt:lpstr>Saraf Sensorik Bagian Afferen</vt:lpstr>
      <vt:lpstr>Bagian Afferen – pada SSP</vt:lpstr>
      <vt:lpstr>Jalur sensorik – dari sensasi sampai persepsi</vt:lpstr>
      <vt:lpstr>Reseptor sensorik perifer</vt:lpstr>
      <vt:lpstr>Proses Informasi Sensorik</vt:lpstr>
      <vt:lpstr>PowerPoint Presentation</vt:lpstr>
      <vt:lpstr>Sensory Pathways</vt:lpstr>
      <vt:lpstr>WAKTU REAKSI</vt:lpstr>
      <vt:lpstr>WAKTU REAKSI</vt:lpstr>
      <vt:lpstr>Komponen Waktu Reaksi</vt:lpstr>
      <vt:lpstr>Waktu reaksi tidak sama dengan refleks</vt:lpstr>
      <vt:lpstr>FAKTOR-FAKTOR YANG MEMPENGARUHI WAKTU REAKSI</vt:lpstr>
      <vt:lpstr>Faktor-faktor yang Mempengaruhi Waktu Reaksi </vt:lpstr>
      <vt:lpstr>Faktor-faktor yang Mempengaruhi Waktu Reaksi </vt:lpstr>
      <vt:lpstr>Faktor-faktor yang Mempengaruhi Waktu Reaksi </vt:lpstr>
      <vt:lpstr>Faktor-faktor yang Mempengaruhi Waktu Reaksi </vt:lpstr>
      <vt:lpstr>MANFAAT PEMERIKSAAN WAKTU REAKSI</vt:lpstr>
      <vt:lpstr>PowerPoint Presentation</vt:lpstr>
      <vt:lpstr>2. Waktu Reaksi rekognisi (pengakuan) </vt:lpstr>
      <vt:lpstr>3. Waktu reaksi pilihan.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WAKTU REAKSI</dc:title>
  <dc:creator>Ratna Indriawati</dc:creator>
  <cp:lastModifiedBy>ajun ahmad kurniawan</cp:lastModifiedBy>
  <cp:revision>16</cp:revision>
  <dcterms:created xsi:type="dcterms:W3CDTF">2021-02-01T14:39:41Z</dcterms:created>
  <dcterms:modified xsi:type="dcterms:W3CDTF">2021-02-04T06:16:20Z</dcterms:modified>
</cp:coreProperties>
</file>