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33"/>
  </p:notesMasterIdLst>
  <p:sldIdLst>
    <p:sldId id="256" r:id="rId2"/>
    <p:sldId id="257" r:id="rId3"/>
    <p:sldId id="258" r:id="rId4"/>
    <p:sldId id="290" r:id="rId5"/>
    <p:sldId id="259" r:id="rId6"/>
    <p:sldId id="408" r:id="rId7"/>
    <p:sldId id="261" r:id="rId8"/>
    <p:sldId id="413" r:id="rId9"/>
    <p:sldId id="264" r:id="rId10"/>
    <p:sldId id="263" r:id="rId11"/>
    <p:sldId id="265" r:id="rId12"/>
    <p:sldId id="266" r:id="rId13"/>
    <p:sldId id="267" r:id="rId14"/>
    <p:sldId id="268" r:id="rId15"/>
    <p:sldId id="269" r:id="rId16"/>
    <p:sldId id="271" r:id="rId17"/>
    <p:sldId id="270" r:id="rId18"/>
    <p:sldId id="272" r:id="rId19"/>
    <p:sldId id="273" r:id="rId20"/>
    <p:sldId id="274" r:id="rId21"/>
    <p:sldId id="275" r:id="rId22"/>
    <p:sldId id="276" r:id="rId23"/>
    <p:sldId id="410" r:id="rId24"/>
    <p:sldId id="411" r:id="rId25"/>
    <p:sldId id="412" r:id="rId26"/>
    <p:sldId id="278" r:id="rId27"/>
    <p:sldId id="279" r:id="rId28"/>
    <p:sldId id="280" r:id="rId29"/>
    <p:sldId id="281" r:id="rId30"/>
    <p:sldId id="282" r:id="rId31"/>
    <p:sldId id="286" r:id="rId32"/>
    <p:sldId id="287" r:id="rId33"/>
    <p:sldId id="288" r:id="rId34"/>
    <p:sldId id="289" r:id="rId35"/>
    <p:sldId id="283" r:id="rId36"/>
    <p:sldId id="285" r:id="rId37"/>
    <p:sldId id="379" r:id="rId38"/>
    <p:sldId id="291" r:id="rId39"/>
    <p:sldId id="293" r:id="rId40"/>
    <p:sldId id="391" r:id="rId41"/>
    <p:sldId id="294" r:id="rId42"/>
    <p:sldId id="384" r:id="rId43"/>
    <p:sldId id="295" r:id="rId44"/>
    <p:sldId id="395" r:id="rId45"/>
    <p:sldId id="296" r:id="rId46"/>
    <p:sldId id="297" r:id="rId47"/>
    <p:sldId id="298" r:id="rId48"/>
    <p:sldId id="299" r:id="rId49"/>
    <p:sldId id="300" r:id="rId50"/>
    <p:sldId id="390" r:id="rId51"/>
    <p:sldId id="301" r:id="rId52"/>
    <p:sldId id="302" r:id="rId53"/>
    <p:sldId id="303" r:id="rId54"/>
    <p:sldId id="304" r:id="rId55"/>
    <p:sldId id="305" r:id="rId56"/>
    <p:sldId id="306" r:id="rId57"/>
    <p:sldId id="397" r:id="rId58"/>
    <p:sldId id="398" r:id="rId59"/>
    <p:sldId id="308" r:id="rId60"/>
    <p:sldId id="307" r:id="rId61"/>
    <p:sldId id="309" r:id="rId62"/>
    <p:sldId id="393" r:id="rId63"/>
    <p:sldId id="292" r:id="rId64"/>
    <p:sldId id="399" r:id="rId65"/>
    <p:sldId id="310" r:id="rId66"/>
    <p:sldId id="400" r:id="rId67"/>
    <p:sldId id="314" r:id="rId68"/>
    <p:sldId id="311" r:id="rId69"/>
    <p:sldId id="312" r:id="rId70"/>
    <p:sldId id="315" r:id="rId71"/>
    <p:sldId id="317" r:id="rId72"/>
    <p:sldId id="401" r:id="rId73"/>
    <p:sldId id="402" r:id="rId74"/>
    <p:sldId id="316" r:id="rId75"/>
    <p:sldId id="318" r:id="rId76"/>
    <p:sldId id="406" r:id="rId77"/>
    <p:sldId id="407" r:id="rId78"/>
    <p:sldId id="313" r:id="rId79"/>
    <p:sldId id="404" r:id="rId80"/>
    <p:sldId id="319" r:id="rId81"/>
    <p:sldId id="320" r:id="rId82"/>
    <p:sldId id="321" r:id="rId83"/>
    <p:sldId id="322" r:id="rId84"/>
    <p:sldId id="403" r:id="rId85"/>
    <p:sldId id="324" r:id="rId86"/>
    <p:sldId id="326" r:id="rId87"/>
    <p:sldId id="335" r:id="rId88"/>
    <p:sldId id="386" r:id="rId89"/>
    <p:sldId id="325" r:id="rId90"/>
    <p:sldId id="329" r:id="rId91"/>
    <p:sldId id="331" r:id="rId92"/>
    <p:sldId id="334" r:id="rId93"/>
    <p:sldId id="336" r:id="rId94"/>
    <p:sldId id="337" r:id="rId95"/>
    <p:sldId id="338" r:id="rId96"/>
    <p:sldId id="339" r:id="rId97"/>
    <p:sldId id="340" r:id="rId98"/>
    <p:sldId id="341" r:id="rId99"/>
    <p:sldId id="342" r:id="rId100"/>
    <p:sldId id="343" r:id="rId101"/>
    <p:sldId id="344" r:id="rId102"/>
    <p:sldId id="345" r:id="rId103"/>
    <p:sldId id="346" r:id="rId104"/>
    <p:sldId id="347" r:id="rId105"/>
    <p:sldId id="348" r:id="rId106"/>
    <p:sldId id="350" r:id="rId107"/>
    <p:sldId id="351" r:id="rId108"/>
    <p:sldId id="352" r:id="rId109"/>
    <p:sldId id="353" r:id="rId110"/>
    <p:sldId id="354" r:id="rId111"/>
    <p:sldId id="355" r:id="rId112"/>
    <p:sldId id="357" r:id="rId113"/>
    <p:sldId id="356" r:id="rId114"/>
    <p:sldId id="358" r:id="rId115"/>
    <p:sldId id="359" r:id="rId116"/>
    <p:sldId id="360" r:id="rId117"/>
    <p:sldId id="361" r:id="rId118"/>
    <p:sldId id="362" r:id="rId119"/>
    <p:sldId id="363" r:id="rId120"/>
    <p:sldId id="364" r:id="rId121"/>
    <p:sldId id="365" r:id="rId122"/>
    <p:sldId id="366" r:id="rId123"/>
    <p:sldId id="367" r:id="rId124"/>
    <p:sldId id="368" r:id="rId125"/>
    <p:sldId id="369" r:id="rId126"/>
    <p:sldId id="370" r:id="rId127"/>
    <p:sldId id="371" r:id="rId128"/>
    <p:sldId id="372" r:id="rId129"/>
    <p:sldId id="373" r:id="rId130"/>
    <p:sldId id="374" r:id="rId131"/>
    <p:sldId id="375" r:id="rId1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280" y="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5817EC-8D03-47B7-A59B-D50523C601F5}" type="datetimeFigureOut">
              <a:rPr lang="en-US" smtClean="0"/>
              <a:t>2/9/2021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2ECD55-AD7A-4D8F-964C-15FEEDBCA762}" type="slidenum">
              <a:rPr lang="en-US" smtClean="0"/>
              <a:t>‹#›</a:t>
            </a:fld>
            <a:endParaRPr lang="en-US"/>
          </a:p>
        </p:txBody>
      </p:sp>
    </p:spTree>
    <p:extLst>
      <p:ext uri="{BB962C8B-B14F-4D97-AF65-F5344CB8AC3E}">
        <p14:creationId xmlns:p14="http://schemas.microsoft.com/office/powerpoint/2010/main" val="3936696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F0C89AF-940E-40B6-B8F5-2AF2DA0FF684}" type="slidenum">
              <a:rPr lang="en-US" smtClean="0"/>
              <a:pPr/>
              <a:t>105</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lnSpc>
                <a:spcPct val="90000"/>
              </a:lnSpc>
            </a:pPr>
            <a:endParaRPr lang="id-ID" smtClean="0"/>
          </a:p>
        </p:txBody>
      </p:sp>
    </p:spTree>
    <p:extLst>
      <p:ext uri="{BB962C8B-B14F-4D97-AF65-F5344CB8AC3E}">
        <p14:creationId xmlns:p14="http://schemas.microsoft.com/office/powerpoint/2010/main" val="4004317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2ECD55-AD7A-4D8F-964C-15FEEDBCA762}" type="slidenum">
              <a:rPr lang="en-US" smtClean="0"/>
              <a:t>114</a:t>
            </a:fld>
            <a:endParaRPr lang="en-US"/>
          </a:p>
        </p:txBody>
      </p:sp>
    </p:spTree>
    <p:extLst>
      <p:ext uri="{BB962C8B-B14F-4D97-AF65-F5344CB8AC3E}">
        <p14:creationId xmlns:p14="http://schemas.microsoft.com/office/powerpoint/2010/main" val="1290591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2/9/2021</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B6F15528-21DE-4FAA-801E-634DDDAF4B2B}" type="slidenum">
              <a:rPr lang="en-US" smtClean="0"/>
              <a:pPr/>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2/9/2021</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1D8BD707-D9CF-40AE-B4C6-C98DA3205C09}" type="datetimeFigureOut">
              <a:rPr lang="en-US" smtClean="0"/>
              <a:pPr/>
              <a:t>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2/9/2021</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1D8BD707-D9CF-40AE-B4C6-C98DA3205C09}" type="datetimeFigureOut">
              <a:rPr lang="en-US" smtClean="0"/>
              <a:pPr/>
              <a:t>2/9/2021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B6F15528-21DE-4FAA-801E-634DDDAF4B2B}" type="slidenum">
              <a:rPr lang="en-US" smtClean="0"/>
              <a:pPr/>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SOME ASPECTS OF THE FUNCTIONS OF THE SKIN </a:t>
            </a:r>
            <a:endParaRPr lang="en-US" dirty="0"/>
          </a:p>
        </p:txBody>
      </p:sp>
    </p:spTree>
    <p:extLst>
      <p:ext uri="{BB962C8B-B14F-4D97-AF65-F5344CB8AC3E}">
        <p14:creationId xmlns:p14="http://schemas.microsoft.com/office/powerpoint/2010/main" val="375741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EPIDERMIS </a:t>
            </a:r>
            <a:endParaRPr lang="en-US" dirty="0"/>
          </a:p>
        </p:txBody>
      </p:sp>
      <p:sp>
        <p:nvSpPr>
          <p:cNvPr id="3" name="Content Placeholder 2"/>
          <p:cNvSpPr>
            <a:spLocks noGrp="1"/>
          </p:cNvSpPr>
          <p:nvPr>
            <p:ph idx="1"/>
          </p:nvPr>
        </p:nvSpPr>
        <p:spPr/>
        <p:txBody>
          <a:bodyPr>
            <a:normAutofit fontScale="92500"/>
          </a:bodyPr>
          <a:lstStyle/>
          <a:p>
            <a:pPr marL="342900" lvl="1">
              <a:buClr>
                <a:schemeClr val="accent1"/>
              </a:buClr>
            </a:pPr>
            <a:r>
              <a:rPr lang="en-US" sz="2400" dirty="0" smtClean="0"/>
              <a:t>In </a:t>
            </a:r>
            <a:r>
              <a:rPr lang="en-US" sz="2400" dirty="0"/>
              <a:t>most regions </a:t>
            </a:r>
            <a:r>
              <a:rPr lang="en-US" sz="2400" dirty="0" smtClean="0"/>
              <a:t>of the </a:t>
            </a:r>
            <a:r>
              <a:rPr lang="en-US" sz="2400" dirty="0"/>
              <a:t>body the epidermis has </a:t>
            </a:r>
            <a:r>
              <a:rPr lang="en-US" sz="2400" dirty="0" smtClean="0"/>
              <a:t>4 layers:</a:t>
            </a:r>
          </a:p>
          <a:p>
            <a:pPr lvl="1"/>
            <a:r>
              <a:rPr lang="en-US" dirty="0" smtClean="0"/>
              <a:t>stratum </a:t>
            </a:r>
            <a:r>
              <a:rPr lang="en-US" dirty="0" err="1" smtClean="0"/>
              <a:t>basale</a:t>
            </a:r>
            <a:endParaRPr lang="en-US" dirty="0" smtClean="0"/>
          </a:p>
          <a:p>
            <a:pPr lvl="1"/>
            <a:r>
              <a:rPr lang="en-US" dirty="0" smtClean="0"/>
              <a:t>stratum </a:t>
            </a:r>
            <a:r>
              <a:rPr lang="en-US" dirty="0" err="1" smtClean="0"/>
              <a:t>spinosum</a:t>
            </a:r>
            <a:endParaRPr lang="en-US" dirty="0" smtClean="0"/>
          </a:p>
          <a:p>
            <a:pPr lvl="1"/>
            <a:r>
              <a:rPr lang="en-US" dirty="0" smtClean="0"/>
              <a:t>stratum </a:t>
            </a:r>
            <a:r>
              <a:rPr lang="en-US" dirty="0" err="1" smtClean="0"/>
              <a:t>granulosum</a:t>
            </a:r>
            <a:r>
              <a:rPr lang="en-US" dirty="0" smtClean="0"/>
              <a:t> </a:t>
            </a:r>
          </a:p>
          <a:p>
            <a:pPr lvl="1"/>
            <a:r>
              <a:rPr lang="en-US" dirty="0" smtClean="0"/>
              <a:t>a </a:t>
            </a:r>
            <a:r>
              <a:rPr lang="en-US" dirty="0"/>
              <a:t>thin </a:t>
            </a:r>
            <a:r>
              <a:rPr lang="en-US" dirty="0" smtClean="0"/>
              <a:t>stratum </a:t>
            </a:r>
            <a:r>
              <a:rPr lang="en-US" dirty="0" err="1" smtClean="0"/>
              <a:t>corneum</a:t>
            </a:r>
            <a:r>
              <a:rPr lang="en-US" dirty="0"/>
              <a:t>	</a:t>
            </a:r>
            <a:r>
              <a:rPr lang="en-US" dirty="0" smtClean="0"/>
              <a:t>	</a:t>
            </a:r>
            <a:r>
              <a:rPr lang="en-US" dirty="0"/>
              <a:t>	</a:t>
            </a:r>
            <a:r>
              <a:rPr lang="en-US" b="1" dirty="0" smtClean="0"/>
              <a:t>Thin </a:t>
            </a:r>
            <a:r>
              <a:rPr lang="en-US" b="1" dirty="0"/>
              <a:t>skin</a:t>
            </a:r>
            <a:endParaRPr lang="en-US" dirty="0" smtClean="0"/>
          </a:p>
          <a:p>
            <a:r>
              <a:rPr lang="en-US" dirty="0" smtClean="0"/>
              <a:t>Where </a:t>
            </a:r>
            <a:r>
              <a:rPr lang="en-US" dirty="0"/>
              <a:t>exposure to friction </a:t>
            </a:r>
            <a:r>
              <a:rPr lang="en-US" dirty="0" smtClean="0"/>
              <a:t>is greatest (the </a:t>
            </a:r>
            <a:r>
              <a:rPr lang="en-US" dirty="0"/>
              <a:t>fingertips, palms, and </a:t>
            </a:r>
            <a:r>
              <a:rPr lang="en-US" dirty="0" smtClean="0"/>
              <a:t>soles), </a:t>
            </a:r>
            <a:r>
              <a:rPr lang="en-US" dirty="0"/>
              <a:t>the </a:t>
            </a:r>
            <a:r>
              <a:rPr lang="en-US" dirty="0" smtClean="0"/>
              <a:t>epidermis has 5 layers:</a:t>
            </a:r>
          </a:p>
          <a:p>
            <a:pPr lvl="1"/>
            <a:r>
              <a:rPr lang="en-US" dirty="0" smtClean="0"/>
              <a:t>stratum </a:t>
            </a:r>
            <a:r>
              <a:rPr lang="en-US" dirty="0" err="1" smtClean="0"/>
              <a:t>basale</a:t>
            </a:r>
            <a:endParaRPr lang="en-US" dirty="0" smtClean="0"/>
          </a:p>
          <a:p>
            <a:pPr lvl="1"/>
            <a:r>
              <a:rPr lang="en-US" dirty="0" smtClean="0"/>
              <a:t>stratum </a:t>
            </a:r>
            <a:r>
              <a:rPr lang="en-US" dirty="0" err="1" smtClean="0"/>
              <a:t>spinosum</a:t>
            </a:r>
            <a:endParaRPr lang="en-US" dirty="0" smtClean="0"/>
          </a:p>
          <a:p>
            <a:pPr lvl="1"/>
            <a:r>
              <a:rPr lang="en-US" dirty="0" smtClean="0"/>
              <a:t>stratum </a:t>
            </a:r>
            <a:r>
              <a:rPr lang="en-US" dirty="0" err="1" smtClean="0"/>
              <a:t>granulosum</a:t>
            </a:r>
            <a:endParaRPr lang="en-US" dirty="0" smtClean="0"/>
          </a:p>
          <a:p>
            <a:pPr lvl="1"/>
            <a:r>
              <a:rPr lang="en-US" dirty="0" smtClean="0"/>
              <a:t>stratum </a:t>
            </a:r>
            <a:r>
              <a:rPr lang="en-US" dirty="0" err="1" smtClean="0"/>
              <a:t>lucidum</a:t>
            </a:r>
            <a:r>
              <a:rPr lang="en-US" dirty="0" smtClean="0"/>
              <a:t> </a:t>
            </a:r>
          </a:p>
          <a:p>
            <a:pPr lvl="1"/>
            <a:r>
              <a:rPr lang="en-US" dirty="0" smtClean="0"/>
              <a:t>a </a:t>
            </a:r>
            <a:r>
              <a:rPr lang="en-US" dirty="0"/>
              <a:t>thick stratum </a:t>
            </a:r>
            <a:r>
              <a:rPr lang="en-US" dirty="0" err="1" smtClean="0"/>
              <a:t>corneum</a:t>
            </a:r>
            <a:r>
              <a:rPr lang="en-US" dirty="0" smtClean="0"/>
              <a:t>			</a:t>
            </a:r>
            <a:r>
              <a:rPr lang="en-US" b="1" dirty="0" smtClean="0"/>
              <a:t>Thick skin.</a:t>
            </a:r>
            <a:endParaRPr lang="en-US" dirty="0"/>
          </a:p>
        </p:txBody>
      </p:sp>
      <p:cxnSp>
        <p:nvCxnSpPr>
          <p:cNvPr id="5" name="Straight Connector 4"/>
          <p:cNvCxnSpPr/>
          <p:nvPr/>
        </p:nvCxnSpPr>
        <p:spPr>
          <a:xfrm>
            <a:off x="4572000" y="2209800"/>
            <a:ext cx="914400" cy="1066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572000" y="3276600"/>
            <a:ext cx="1219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72000" y="4419600"/>
            <a:ext cx="1219200" cy="144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572000" y="5867400"/>
            <a:ext cx="1371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960556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3" name="Rectangle 49"/>
          <p:cNvSpPr>
            <a:spLocks noGrp="1" noChangeArrowheads="1"/>
          </p:cNvSpPr>
          <p:nvPr>
            <p:ph type="title"/>
          </p:nvPr>
        </p:nvSpPr>
        <p:spPr/>
        <p:txBody>
          <a:bodyPr>
            <a:noAutofit/>
          </a:bodyPr>
          <a:lstStyle/>
          <a:p>
            <a:pPr eaLnBrk="1" hangingPunct="1">
              <a:defRPr/>
            </a:pPr>
            <a:r>
              <a:rPr lang="en-US" sz="2800" dirty="0" smtClean="0"/>
              <a:t>Body’s heat loss at </a:t>
            </a:r>
            <a:r>
              <a:rPr lang="en-US" sz="2800" dirty="0" smtClean="0">
                <a:solidFill>
                  <a:srgbClr val="7030A0"/>
                </a:solidFill>
              </a:rPr>
              <a:t>moderate</a:t>
            </a:r>
            <a:r>
              <a:rPr lang="en-US" sz="2800" dirty="0" smtClean="0"/>
              <a:t> environmental temperature </a:t>
            </a:r>
            <a:br>
              <a:rPr lang="en-US" sz="2800" dirty="0" smtClean="0"/>
            </a:br>
            <a:r>
              <a:rPr lang="en-US" sz="2800" dirty="0" smtClean="0"/>
              <a:t>(at a 25</a:t>
            </a:r>
            <a:r>
              <a:rPr lang="en-US" sz="2800" baseline="30000" dirty="0" smtClean="0"/>
              <a:t>0</a:t>
            </a:r>
            <a:r>
              <a:rPr lang="en-US" sz="2800" dirty="0" smtClean="0"/>
              <a:t> C)</a:t>
            </a:r>
          </a:p>
        </p:txBody>
      </p:sp>
      <p:sp>
        <p:nvSpPr>
          <p:cNvPr id="11267" name="Rectangle 3"/>
          <p:cNvSpPr>
            <a:spLocks noGrp="1" noChangeArrowheads="1"/>
          </p:cNvSpPr>
          <p:nvPr>
            <p:ph type="body" idx="1"/>
          </p:nvPr>
        </p:nvSpPr>
        <p:spPr/>
        <p:txBody>
          <a:bodyPr/>
          <a:lstStyle/>
          <a:p>
            <a:pPr eaLnBrk="1" hangingPunct="1">
              <a:defRPr/>
            </a:pPr>
            <a:endParaRPr lang="en-US" smtClean="0"/>
          </a:p>
          <a:p>
            <a:pPr eaLnBrk="1" hangingPunct="1">
              <a:defRPr/>
            </a:pPr>
            <a:endParaRPr lang="en-US" smtClean="0"/>
          </a:p>
        </p:txBody>
      </p:sp>
      <p:graphicFrame>
        <p:nvGraphicFramePr>
          <p:cNvPr id="11357" name="Group 93"/>
          <p:cNvGraphicFramePr>
            <a:graphicFrameLocks noGrp="1"/>
          </p:cNvGraphicFramePr>
          <p:nvPr>
            <p:ph sz="half" idx="4294967295"/>
          </p:nvPr>
        </p:nvGraphicFramePr>
        <p:xfrm>
          <a:off x="1143000" y="1752600"/>
          <a:ext cx="6767513" cy="4648201"/>
        </p:xfrm>
        <a:graphic>
          <a:graphicData uri="http://schemas.openxmlformats.org/drawingml/2006/table">
            <a:tbl>
              <a:tblPr/>
              <a:tblGrid>
                <a:gridCol w="4656138"/>
                <a:gridCol w="2111375"/>
              </a:tblGrid>
              <a:tr h="1030252">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Modes of Heat Losses</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Contribution</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0252">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rgbClr val="FF0066"/>
                          </a:solidFill>
                          <a:effectLst>
                            <a:outerShdw blurRad="38100" dist="38100" dir="2700000" algn="tl">
                              <a:srgbClr val="000000"/>
                            </a:outerShdw>
                          </a:effectLst>
                          <a:latin typeface="Arial" charset="0"/>
                        </a:rPr>
                        <a:t>Radiation &amp; Convection</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rgbClr val="FF0000"/>
                          </a:solidFill>
                          <a:effectLst>
                            <a:outerShdw blurRad="38100" dist="38100" dir="2700000" algn="tl">
                              <a:srgbClr val="000000"/>
                            </a:outerShdw>
                          </a:effectLst>
                          <a:latin typeface="Arial" charset="0"/>
                        </a:rPr>
                        <a:t>70 – 75</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rgbClr val="FF0000"/>
                          </a:solidFill>
                          <a:effectLst>
                            <a:outerShdw blurRad="38100" dist="38100" dir="2700000" algn="tl">
                              <a:srgbClr val="000000"/>
                            </a:outerShdw>
                          </a:effectLst>
                          <a:latin typeface="Arial" charset="0"/>
                        </a:rPr>
                        <a:t>(55 + 15)</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17">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Evaporation</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21.5</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136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Heating foods</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1.5</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17">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Heating air in the lungs</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1.3</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709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Heat loss from urine &amp; feces</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0.7</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077135887"/>
      </p:ext>
    </p:extLst>
  </p:cSld>
  <p:clrMapOvr>
    <a:masterClrMapping/>
  </p:clrMapOvr>
  <p:transition spd="slow"/>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p:txBody>
          <a:bodyPr>
            <a:noAutofit/>
          </a:bodyPr>
          <a:lstStyle/>
          <a:p>
            <a:pPr eaLnBrk="1" hangingPunct="1">
              <a:defRPr/>
            </a:pPr>
            <a:r>
              <a:rPr lang="en-US" sz="2800" b="1" dirty="0" smtClean="0"/>
              <a:t>Modes of heat loss in</a:t>
            </a:r>
            <a:br>
              <a:rPr lang="en-US" sz="2800" b="1" dirty="0" smtClean="0"/>
            </a:br>
            <a:r>
              <a:rPr lang="en-US" sz="2800" b="1" dirty="0" smtClean="0"/>
              <a:t>low to moderate </a:t>
            </a:r>
            <a:br>
              <a:rPr lang="en-US" sz="2800" b="1" dirty="0" smtClean="0"/>
            </a:br>
            <a:r>
              <a:rPr lang="en-US" sz="2800" b="1" dirty="0" smtClean="0"/>
              <a:t>environmental temperature</a:t>
            </a:r>
          </a:p>
        </p:txBody>
      </p:sp>
      <p:pic>
        <p:nvPicPr>
          <p:cNvPr id="29699"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67544" y="1916832"/>
            <a:ext cx="8229600" cy="4373563"/>
          </a:xfrm>
        </p:spPr>
      </p:pic>
    </p:spTree>
    <p:extLst>
      <p:ext uri="{BB962C8B-B14F-4D97-AF65-F5344CB8AC3E}">
        <p14:creationId xmlns:p14="http://schemas.microsoft.com/office/powerpoint/2010/main" val="4284549933"/>
      </p:ext>
    </p:extLst>
  </p:cSld>
  <p:clrMapOvr>
    <a:masterClrMapping/>
  </p:clrMapOvr>
  <p:transition spd="slow"/>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fontScale="90000"/>
          </a:bodyPr>
          <a:lstStyle/>
          <a:p>
            <a:pPr eaLnBrk="1" hangingPunct="1">
              <a:defRPr/>
            </a:pPr>
            <a:r>
              <a:rPr lang="en-US" sz="3600" smtClean="0"/>
              <a:t>Heat loss by convection and radiation</a:t>
            </a:r>
          </a:p>
        </p:txBody>
      </p:sp>
      <p:sp>
        <p:nvSpPr>
          <p:cNvPr id="33795" name="Rectangle 3"/>
          <p:cNvSpPr>
            <a:spLocks noGrp="1" noChangeArrowheads="1"/>
          </p:cNvSpPr>
          <p:nvPr>
            <p:ph type="body" idx="1"/>
          </p:nvPr>
        </p:nvSpPr>
        <p:spPr>
          <a:xfrm>
            <a:off x="457200" y="1827213"/>
            <a:ext cx="8229600" cy="4298950"/>
          </a:xfrm>
        </p:spPr>
        <p:txBody>
          <a:bodyPr/>
          <a:lstStyle/>
          <a:p>
            <a:pPr eaLnBrk="1" hangingPunct="1">
              <a:tabLst>
                <a:tab pos="6457950" algn="l"/>
              </a:tabLst>
              <a:defRPr/>
            </a:pPr>
            <a:r>
              <a:rPr lang="en-US" smtClean="0"/>
              <a:t>Vasodilatation </a:t>
            </a:r>
          </a:p>
          <a:p>
            <a:pPr eaLnBrk="1" hangingPunct="1">
              <a:tabLst>
                <a:tab pos="6457950" algn="l"/>
              </a:tabLst>
              <a:defRPr/>
            </a:pPr>
            <a:r>
              <a:rPr lang="en-US" smtClean="0"/>
              <a:t>Behavioral changes</a:t>
            </a:r>
          </a:p>
          <a:p>
            <a:pPr lvl="1" eaLnBrk="1" hangingPunct="1">
              <a:tabLst>
                <a:tab pos="6457950" algn="l"/>
              </a:tabLst>
              <a:defRPr/>
            </a:pPr>
            <a:endParaRPr lang="en-US" smtClean="0"/>
          </a:p>
        </p:txBody>
      </p:sp>
    </p:spTree>
    <p:extLst>
      <p:ext uri="{BB962C8B-B14F-4D97-AF65-F5344CB8AC3E}">
        <p14:creationId xmlns:p14="http://schemas.microsoft.com/office/powerpoint/2010/main" val="1349755266"/>
      </p:ext>
    </p:extLst>
  </p:cSld>
  <p:clrMapOvr>
    <a:masterClrMapping/>
  </p:clrMapOvr>
  <p:transition spd="slow"/>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sz="3600" smtClean="0"/>
              <a:t>Vasodilatation </a:t>
            </a:r>
          </a:p>
        </p:txBody>
      </p:sp>
      <p:sp>
        <p:nvSpPr>
          <p:cNvPr id="15363" name="Rectangle 3"/>
          <p:cNvSpPr>
            <a:spLocks noGrp="1" noChangeArrowheads="1"/>
          </p:cNvSpPr>
          <p:nvPr>
            <p:ph type="body" idx="1"/>
          </p:nvPr>
        </p:nvSpPr>
        <p:spPr/>
        <p:txBody>
          <a:bodyPr/>
          <a:lstStyle/>
          <a:p>
            <a:pPr eaLnBrk="1" hangingPunct="1">
              <a:defRPr/>
            </a:pPr>
            <a:r>
              <a:rPr lang="en-US" smtClean="0"/>
              <a:t>The skin and subcutaneous fatty tissue are heat isolators</a:t>
            </a:r>
          </a:p>
          <a:p>
            <a:pPr eaLnBrk="1" hangingPunct="1">
              <a:defRPr/>
            </a:pPr>
            <a:r>
              <a:rPr lang="en-US" smtClean="0"/>
              <a:t>Blood is good heat </a:t>
            </a:r>
            <a:r>
              <a:rPr lang="en-US" smtClean="0">
                <a:solidFill>
                  <a:srgbClr val="FF0000"/>
                </a:solidFill>
              </a:rPr>
              <a:t>conductors</a:t>
            </a:r>
          </a:p>
          <a:p>
            <a:pPr eaLnBrk="1" hangingPunct="1">
              <a:buFont typeface="Wingdings" pitchFamily="2" charset="2"/>
              <a:buNone/>
              <a:defRPr/>
            </a:pPr>
            <a:r>
              <a:rPr lang="en-US" smtClean="0">
                <a:sym typeface="Wingdings" pitchFamily="2" charset="2"/>
              </a:rPr>
              <a:t> </a:t>
            </a:r>
          </a:p>
          <a:p>
            <a:pPr eaLnBrk="1" hangingPunct="1">
              <a:buFont typeface="Wingdings" pitchFamily="2" charset="2"/>
              <a:buNone/>
              <a:defRPr/>
            </a:pPr>
            <a:r>
              <a:rPr lang="en-US" smtClean="0">
                <a:sym typeface="Wingdings" pitchFamily="2" charset="2"/>
              </a:rPr>
              <a:t>	H</a:t>
            </a:r>
            <a:r>
              <a:rPr lang="en-US" smtClean="0"/>
              <a:t>eat loss by convection is determined by the amount of </a:t>
            </a:r>
            <a:r>
              <a:rPr lang="en-US" smtClean="0">
                <a:solidFill>
                  <a:srgbClr val="FF0000"/>
                </a:solidFill>
              </a:rPr>
              <a:t>blood flow</a:t>
            </a:r>
            <a:r>
              <a:rPr lang="en-US" smtClean="0"/>
              <a:t> through cutaneous blood vessels</a:t>
            </a:r>
          </a:p>
        </p:txBody>
      </p:sp>
      <p:sp>
        <p:nvSpPr>
          <p:cNvPr id="31748" name="Line 4"/>
          <p:cNvSpPr>
            <a:spLocks noChangeShapeType="1"/>
          </p:cNvSpPr>
          <p:nvPr/>
        </p:nvSpPr>
        <p:spPr bwMode="auto">
          <a:xfrm>
            <a:off x="4572000" y="3352800"/>
            <a:ext cx="0" cy="5334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614947100"/>
      </p:ext>
    </p:extLst>
  </p:cSld>
  <p:clrMapOvr>
    <a:masterClrMapping/>
  </p:clrMapOvr>
  <p:transition spd="slow"/>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lstStyle/>
          <a:p>
            <a:pPr eaLnBrk="1" hangingPunct="1">
              <a:defRPr/>
            </a:pPr>
            <a:r>
              <a:rPr lang="en-US" smtClean="0"/>
              <a:t>Cutaneous blood vessels</a:t>
            </a:r>
          </a:p>
        </p:txBody>
      </p:sp>
      <p:pic>
        <p:nvPicPr>
          <p:cNvPr id="32771"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
        <p:nvSpPr>
          <p:cNvPr id="32772" name="Text Box 5"/>
          <p:cNvSpPr txBox="1">
            <a:spLocks noChangeArrowheads="1"/>
          </p:cNvSpPr>
          <p:nvPr/>
        </p:nvSpPr>
        <p:spPr bwMode="auto">
          <a:xfrm>
            <a:off x="7162800" y="5029200"/>
            <a:ext cx="1447800" cy="376238"/>
          </a:xfrm>
          <a:prstGeom prst="rect">
            <a:avLst/>
          </a:prstGeom>
          <a:noFill/>
          <a:ln w="9525">
            <a:solidFill>
              <a:srgbClr val="66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endParaRPr lang="id-ID"/>
          </a:p>
        </p:txBody>
      </p:sp>
    </p:spTree>
    <p:extLst>
      <p:ext uri="{BB962C8B-B14F-4D97-AF65-F5344CB8AC3E}">
        <p14:creationId xmlns:p14="http://schemas.microsoft.com/office/powerpoint/2010/main" val="4093054040"/>
      </p:ext>
    </p:extLst>
  </p:cSld>
  <p:clrMapOvr>
    <a:masterClrMapping/>
  </p:clrMapOvr>
  <p:transition spd="slow"/>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normAutofit fontScale="90000"/>
          </a:bodyPr>
          <a:lstStyle/>
          <a:p>
            <a:pPr eaLnBrk="1" hangingPunct="1">
              <a:defRPr/>
            </a:pPr>
            <a:r>
              <a:rPr lang="en-US" sz="4000" smtClean="0"/>
              <a:t>Sympathetic Innervations of </a:t>
            </a:r>
            <a:br>
              <a:rPr lang="en-US" sz="4000" smtClean="0"/>
            </a:br>
            <a:r>
              <a:rPr lang="en-US" sz="4000" smtClean="0"/>
              <a:t>Blood Vessels</a:t>
            </a:r>
          </a:p>
        </p:txBody>
      </p:sp>
      <p:pic>
        <p:nvPicPr>
          <p:cNvPr id="33795"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666872523"/>
      </p:ext>
    </p:extLst>
  </p:cSld>
  <p:clrMapOvr>
    <a:masterClrMapping/>
  </p:clrMapOvr>
  <p:transition spd="slow"/>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normAutofit fontScale="90000"/>
          </a:bodyPr>
          <a:lstStyle/>
          <a:p>
            <a:pPr eaLnBrk="1" hangingPunct="1">
              <a:defRPr/>
            </a:pPr>
            <a:r>
              <a:rPr lang="en-US" sz="2800" b="1" smtClean="0"/>
              <a:t>The effect of vasodilatation and  vasoconstriction of cutaneous blood vessels to heat conductance</a:t>
            </a:r>
          </a:p>
        </p:txBody>
      </p:sp>
      <p:pic>
        <p:nvPicPr>
          <p:cNvPr id="35843"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4107168232"/>
      </p:ext>
    </p:extLst>
  </p:cSld>
  <p:clrMapOvr>
    <a:masterClrMapping/>
  </p:clrMapOvr>
  <p:transition spd="slow"/>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p:txBody>
          <a:bodyPr/>
          <a:lstStyle/>
          <a:p>
            <a:pPr eaLnBrk="1" hangingPunct="1">
              <a:defRPr/>
            </a:pPr>
            <a:r>
              <a:rPr lang="en-US" sz="3600" smtClean="0"/>
              <a:t>Mechanism of vasodilatation</a:t>
            </a:r>
          </a:p>
        </p:txBody>
      </p:sp>
      <p:sp>
        <p:nvSpPr>
          <p:cNvPr id="209923" name="Rectangle 3"/>
          <p:cNvSpPr>
            <a:spLocks noGrp="1" noChangeArrowheads="1"/>
          </p:cNvSpPr>
          <p:nvPr>
            <p:ph type="body" idx="1"/>
          </p:nvPr>
        </p:nvSpPr>
        <p:spPr/>
        <p:txBody>
          <a:bodyPr/>
          <a:lstStyle/>
          <a:p>
            <a:pPr eaLnBrk="1" hangingPunct="1">
              <a:lnSpc>
                <a:spcPct val="90000"/>
              </a:lnSpc>
              <a:defRPr/>
            </a:pPr>
            <a:r>
              <a:rPr lang="en-US" sz="2800" dirty="0" smtClean="0"/>
              <a:t>There is a need for heat loss</a:t>
            </a:r>
          </a:p>
          <a:p>
            <a:pPr eaLnBrk="1" hangingPunct="1">
              <a:lnSpc>
                <a:spcPct val="90000"/>
              </a:lnSpc>
              <a:defRPr/>
            </a:pPr>
            <a:endParaRPr lang="en-US" sz="2800" dirty="0" smtClean="0"/>
          </a:p>
          <a:p>
            <a:pPr eaLnBrk="1" hangingPunct="1">
              <a:lnSpc>
                <a:spcPct val="90000"/>
              </a:lnSpc>
              <a:defRPr/>
            </a:pPr>
            <a:r>
              <a:rPr lang="en-US" sz="2800" dirty="0" smtClean="0">
                <a:solidFill>
                  <a:srgbClr val="FFFF00"/>
                </a:solidFill>
              </a:rPr>
              <a:t>Decrease</a:t>
            </a:r>
            <a:r>
              <a:rPr lang="en-US" sz="2800" dirty="0" smtClean="0"/>
              <a:t> of </a:t>
            </a:r>
            <a:r>
              <a:rPr lang="en-US" sz="2800" dirty="0" smtClean="0">
                <a:solidFill>
                  <a:srgbClr val="7030A0"/>
                </a:solidFill>
              </a:rPr>
              <a:t>sympathetic</a:t>
            </a:r>
            <a:r>
              <a:rPr lang="en-US" sz="2800" dirty="0" smtClean="0"/>
              <a:t> activity</a:t>
            </a:r>
          </a:p>
          <a:p>
            <a:pPr eaLnBrk="1" hangingPunct="1">
              <a:lnSpc>
                <a:spcPct val="90000"/>
              </a:lnSpc>
              <a:defRPr/>
            </a:pPr>
            <a:endParaRPr lang="en-US" sz="2800" dirty="0" smtClean="0"/>
          </a:p>
          <a:p>
            <a:pPr eaLnBrk="1" hangingPunct="1">
              <a:lnSpc>
                <a:spcPct val="90000"/>
              </a:lnSpc>
              <a:defRPr/>
            </a:pPr>
            <a:r>
              <a:rPr lang="en-US" sz="2800" dirty="0" smtClean="0"/>
              <a:t>Decrease of norepinephrine release</a:t>
            </a:r>
          </a:p>
          <a:p>
            <a:pPr eaLnBrk="1" hangingPunct="1">
              <a:lnSpc>
                <a:spcPct val="90000"/>
              </a:lnSpc>
              <a:defRPr/>
            </a:pPr>
            <a:endParaRPr lang="en-US" sz="2800" dirty="0" smtClean="0"/>
          </a:p>
          <a:p>
            <a:pPr eaLnBrk="1" hangingPunct="1">
              <a:lnSpc>
                <a:spcPct val="90000"/>
              </a:lnSpc>
              <a:defRPr/>
            </a:pPr>
            <a:r>
              <a:rPr lang="en-US" sz="2800" dirty="0" smtClean="0"/>
              <a:t>Vasodilatation of cutaneous vessels</a:t>
            </a:r>
          </a:p>
          <a:p>
            <a:pPr eaLnBrk="1" hangingPunct="1">
              <a:lnSpc>
                <a:spcPct val="90000"/>
              </a:lnSpc>
              <a:defRPr/>
            </a:pPr>
            <a:endParaRPr lang="en-US" sz="2800" dirty="0" smtClean="0"/>
          </a:p>
          <a:p>
            <a:pPr eaLnBrk="1" hangingPunct="1">
              <a:lnSpc>
                <a:spcPct val="90000"/>
              </a:lnSpc>
              <a:defRPr/>
            </a:pPr>
            <a:r>
              <a:rPr lang="en-US" sz="2800" dirty="0" smtClean="0"/>
              <a:t>Increase of blood flow       Heat loss </a:t>
            </a:r>
            <a:r>
              <a:rPr lang="en-US" sz="2800" dirty="0" smtClean="0">
                <a:solidFill>
                  <a:srgbClr val="FF0000"/>
                </a:solidFill>
                <a:cs typeface="Arial" charset="0"/>
              </a:rPr>
              <a:t>↑</a:t>
            </a:r>
          </a:p>
        </p:txBody>
      </p:sp>
      <p:sp>
        <p:nvSpPr>
          <p:cNvPr id="36868" name="Line 4"/>
          <p:cNvSpPr>
            <a:spLocks noChangeShapeType="1"/>
          </p:cNvSpPr>
          <p:nvPr/>
        </p:nvSpPr>
        <p:spPr bwMode="auto">
          <a:xfrm>
            <a:off x="4724400" y="2133600"/>
            <a:ext cx="0" cy="5334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69" name="Line 5"/>
          <p:cNvSpPr>
            <a:spLocks noChangeShapeType="1"/>
          </p:cNvSpPr>
          <p:nvPr/>
        </p:nvSpPr>
        <p:spPr bwMode="auto">
          <a:xfrm>
            <a:off x="4740322" y="3068960"/>
            <a:ext cx="0" cy="5334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0" name="Line 6"/>
          <p:cNvSpPr>
            <a:spLocks noChangeShapeType="1"/>
          </p:cNvSpPr>
          <p:nvPr/>
        </p:nvSpPr>
        <p:spPr bwMode="auto">
          <a:xfrm>
            <a:off x="4724400" y="3962400"/>
            <a:ext cx="0" cy="5334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1" name="Line 7"/>
          <p:cNvSpPr>
            <a:spLocks noChangeShapeType="1"/>
          </p:cNvSpPr>
          <p:nvPr/>
        </p:nvSpPr>
        <p:spPr bwMode="auto">
          <a:xfrm>
            <a:off x="4860032" y="5805264"/>
            <a:ext cx="5334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2" name="Line 8"/>
          <p:cNvSpPr>
            <a:spLocks noChangeShapeType="1"/>
          </p:cNvSpPr>
          <p:nvPr/>
        </p:nvSpPr>
        <p:spPr bwMode="auto">
          <a:xfrm>
            <a:off x="4762500" y="5059907"/>
            <a:ext cx="0" cy="5334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198796657"/>
      </p:ext>
    </p:extLst>
  </p:cSld>
  <p:clrMapOvr>
    <a:masterClrMapping/>
  </p:clrMapOvr>
  <p:transition spd="slow"/>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normAutofit/>
          </a:bodyPr>
          <a:lstStyle/>
          <a:p>
            <a:pPr eaLnBrk="1" hangingPunct="1">
              <a:defRPr/>
            </a:pPr>
            <a:r>
              <a:rPr lang="en-US" sz="2800" dirty="0" smtClean="0"/>
              <a:t>Body’s heat loss at </a:t>
            </a:r>
            <a:br>
              <a:rPr lang="en-US" sz="2800" dirty="0" smtClean="0"/>
            </a:br>
            <a:r>
              <a:rPr lang="en-US" sz="2800" dirty="0" smtClean="0">
                <a:solidFill>
                  <a:srgbClr val="FF0000"/>
                </a:solidFill>
              </a:rPr>
              <a:t>high </a:t>
            </a:r>
            <a:r>
              <a:rPr lang="en-US" sz="2800" dirty="0" smtClean="0"/>
              <a:t>environmental temperature</a:t>
            </a:r>
          </a:p>
        </p:txBody>
      </p:sp>
      <p:sp>
        <p:nvSpPr>
          <p:cNvPr id="135171" name="Rectangle 3"/>
          <p:cNvSpPr>
            <a:spLocks noGrp="1" noChangeArrowheads="1"/>
          </p:cNvSpPr>
          <p:nvPr>
            <p:ph type="body" idx="1"/>
          </p:nvPr>
        </p:nvSpPr>
        <p:spPr/>
        <p:txBody>
          <a:bodyPr/>
          <a:lstStyle/>
          <a:p>
            <a:pPr eaLnBrk="1" hangingPunct="1">
              <a:lnSpc>
                <a:spcPct val="90000"/>
              </a:lnSpc>
              <a:defRPr/>
            </a:pPr>
            <a:r>
              <a:rPr lang="en-US" dirty="0" smtClean="0"/>
              <a:t>There is </a:t>
            </a:r>
            <a:r>
              <a:rPr lang="en-US" i="1" dirty="0" smtClean="0">
                <a:solidFill>
                  <a:srgbClr val="7030A0"/>
                </a:solidFill>
              </a:rPr>
              <a:t>increased sweating </a:t>
            </a:r>
            <a:r>
              <a:rPr lang="en-US" dirty="0" smtClean="0"/>
              <a:t>and followed hopefully by increased evaporation by which the body losses heat. </a:t>
            </a:r>
          </a:p>
          <a:p>
            <a:pPr eaLnBrk="1" hangingPunct="1">
              <a:lnSpc>
                <a:spcPct val="90000"/>
              </a:lnSpc>
              <a:defRPr/>
            </a:pPr>
            <a:r>
              <a:rPr lang="en-US" dirty="0" smtClean="0"/>
              <a:t>Human sweats very little at low &amp; moderate temperatures, but it sharply increases at high t</a:t>
            </a:r>
            <a:r>
              <a:rPr lang="en-US" baseline="30000" dirty="0" smtClean="0"/>
              <a:t>0</a:t>
            </a:r>
          </a:p>
        </p:txBody>
      </p:sp>
    </p:spTree>
    <p:extLst>
      <p:ext uri="{BB962C8B-B14F-4D97-AF65-F5344CB8AC3E}">
        <p14:creationId xmlns:p14="http://schemas.microsoft.com/office/powerpoint/2010/main" val="1378518799"/>
      </p:ext>
    </p:extLst>
  </p:cSld>
  <p:clrMapOvr>
    <a:masterClrMapping/>
  </p:clrMapOvr>
  <p:transition spd="slow"/>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p:txBody>
          <a:bodyPr>
            <a:normAutofit fontScale="90000"/>
          </a:bodyPr>
          <a:lstStyle/>
          <a:p>
            <a:pPr eaLnBrk="1" hangingPunct="1">
              <a:defRPr/>
            </a:pPr>
            <a:r>
              <a:rPr lang="en-US" sz="3600" dirty="0" smtClean="0"/>
              <a:t>Body’s heat loss at </a:t>
            </a:r>
            <a:r>
              <a:rPr lang="en-US" sz="3600" dirty="0" smtClean="0">
                <a:solidFill>
                  <a:srgbClr val="FF0000"/>
                </a:solidFill>
              </a:rPr>
              <a:t>high </a:t>
            </a:r>
            <a:r>
              <a:rPr lang="en-US" sz="3600" dirty="0" smtClean="0"/>
              <a:t>environmental temperature</a:t>
            </a:r>
          </a:p>
        </p:txBody>
      </p:sp>
      <p:sp>
        <p:nvSpPr>
          <p:cNvPr id="325635" name="Rectangle 3"/>
          <p:cNvSpPr>
            <a:spLocks noGrp="1" noChangeArrowheads="1"/>
          </p:cNvSpPr>
          <p:nvPr>
            <p:ph type="body" idx="1"/>
          </p:nvPr>
        </p:nvSpPr>
        <p:spPr/>
        <p:txBody>
          <a:bodyPr/>
          <a:lstStyle/>
          <a:p>
            <a:pPr eaLnBrk="1" hangingPunct="1">
              <a:defRPr/>
            </a:pPr>
            <a:endParaRPr lang="en-US" smtClean="0"/>
          </a:p>
          <a:p>
            <a:pPr eaLnBrk="1" hangingPunct="1">
              <a:defRPr/>
            </a:pPr>
            <a:endParaRPr lang="en-US" smtClean="0"/>
          </a:p>
        </p:txBody>
      </p:sp>
      <p:graphicFrame>
        <p:nvGraphicFramePr>
          <p:cNvPr id="325661" name="Group 29"/>
          <p:cNvGraphicFramePr>
            <a:graphicFrameLocks noGrp="1"/>
          </p:cNvGraphicFramePr>
          <p:nvPr>
            <p:ph sz="half" idx="4294967295"/>
            <p:extLst>
              <p:ext uri="{D42A27DB-BD31-4B8C-83A1-F6EECF244321}">
                <p14:modId xmlns:p14="http://schemas.microsoft.com/office/powerpoint/2010/main" val="277643376"/>
              </p:ext>
            </p:extLst>
          </p:nvPr>
        </p:nvGraphicFramePr>
        <p:xfrm>
          <a:off x="2286000" y="1676400"/>
          <a:ext cx="4656138" cy="4117975"/>
        </p:xfrm>
        <a:graphic>
          <a:graphicData uri="http://schemas.openxmlformats.org/drawingml/2006/table">
            <a:tbl>
              <a:tblPr/>
              <a:tblGrid>
                <a:gridCol w="4656138"/>
              </a:tblGrid>
              <a:tr h="6096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smtClean="0">
                          <a:ln>
                            <a:noFill/>
                          </a:ln>
                          <a:solidFill>
                            <a:srgbClr val="6666FF"/>
                          </a:solidFill>
                          <a:effectLst>
                            <a:outerShdw blurRad="38100" dist="38100" dir="2700000" algn="tl">
                              <a:srgbClr val="000000"/>
                            </a:outerShdw>
                          </a:effectLst>
                          <a:latin typeface="Arial" charset="0"/>
                        </a:rPr>
                        <a:t>Modes of Heat Losses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Radiation &amp; Convection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smtClean="0">
                          <a:ln>
                            <a:noFill/>
                          </a:ln>
                          <a:solidFill>
                            <a:srgbClr val="FFFF00"/>
                          </a:solidFill>
                          <a:effectLst>
                            <a:outerShdw blurRad="38100" dist="38100" dir="2700000" algn="tl">
                              <a:srgbClr val="000000"/>
                            </a:outerShdw>
                          </a:effectLst>
                          <a:latin typeface="Arial" charset="0"/>
                        </a:rPr>
                        <a:t>Evaporation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6413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Heating foods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Heating air in the lungs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82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Heat loss from urine &amp; feces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068868373"/>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Stratum </a:t>
            </a:r>
            <a:r>
              <a:rPr lang="en-US" b="1" dirty="0" err="1"/>
              <a:t>Basale</a:t>
            </a:r>
            <a:r>
              <a:rPr lang="en-US" dirty="0" smtClean="0"/>
              <a:t> </a:t>
            </a:r>
            <a:endParaRPr lang="en-US" dirty="0"/>
          </a:p>
        </p:txBody>
      </p:sp>
      <p:sp>
        <p:nvSpPr>
          <p:cNvPr id="3" name="Content Placeholder 2"/>
          <p:cNvSpPr>
            <a:spLocks noGrp="1"/>
          </p:cNvSpPr>
          <p:nvPr>
            <p:ph idx="1"/>
          </p:nvPr>
        </p:nvSpPr>
        <p:spPr/>
        <p:txBody>
          <a:bodyPr>
            <a:normAutofit/>
          </a:bodyPr>
          <a:lstStyle/>
          <a:p>
            <a:r>
              <a:rPr lang="en-US" b="1" dirty="0" smtClean="0"/>
              <a:t>Stratum </a:t>
            </a:r>
            <a:r>
              <a:rPr lang="en-US" b="1" dirty="0" err="1" smtClean="0"/>
              <a:t>basale</a:t>
            </a:r>
            <a:r>
              <a:rPr lang="en-US" b="1" dirty="0" smtClean="0"/>
              <a:t> </a:t>
            </a:r>
            <a:r>
              <a:rPr lang="en-US" dirty="0"/>
              <a:t>(</a:t>
            </a:r>
            <a:r>
              <a:rPr lang="en-US" dirty="0" err="1"/>
              <a:t>ba</a:t>
            </a:r>
            <a:r>
              <a:rPr lang="en-US" dirty="0"/>
              <a:t>-SA-le¯; </a:t>
            </a:r>
            <a:r>
              <a:rPr lang="en-US" i="1" dirty="0"/>
              <a:t>basal- </a:t>
            </a:r>
            <a:r>
              <a:rPr lang="en-US" dirty="0"/>
              <a:t> base</a:t>
            </a:r>
            <a:r>
              <a:rPr lang="en-US" dirty="0" smtClean="0"/>
              <a:t>), the </a:t>
            </a:r>
            <a:r>
              <a:rPr lang="en-US" dirty="0"/>
              <a:t>deepest layer of the </a:t>
            </a:r>
            <a:r>
              <a:rPr lang="en-US" dirty="0" smtClean="0"/>
              <a:t>epidermis, </a:t>
            </a:r>
            <a:r>
              <a:rPr lang="en-US" dirty="0"/>
              <a:t>composed of a single row </a:t>
            </a:r>
            <a:r>
              <a:rPr lang="en-US" dirty="0" smtClean="0"/>
              <a:t>of cuboidal </a:t>
            </a:r>
            <a:r>
              <a:rPr lang="en-US" dirty="0"/>
              <a:t>or columnar keratinocytes. </a:t>
            </a:r>
            <a:endParaRPr lang="en-US" dirty="0" smtClean="0"/>
          </a:p>
          <a:p>
            <a:r>
              <a:rPr lang="en-US" dirty="0" smtClean="0"/>
              <a:t>Some </a:t>
            </a:r>
            <a:r>
              <a:rPr lang="en-US" dirty="0"/>
              <a:t>cells in this layer </a:t>
            </a:r>
            <a:r>
              <a:rPr lang="en-US" dirty="0" smtClean="0"/>
              <a:t>are </a:t>
            </a:r>
            <a:r>
              <a:rPr lang="en-US" i="1" dirty="0" smtClean="0"/>
              <a:t>stem </a:t>
            </a:r>
            <a:r>
              <a:rPr lang="en-US" i="1" dirty="0"/>
              <a:t>cells </a:t>
            </a:r>
            <a:r>
              <a:rPr lang="en-US" dirty="0"/>
              <a:t>that undergo cell division to continually produce </a:t>
            </a:r>
            <a:r>
              <a:rPr lang="en-US" dirty="0" smtClean="0"/>
              <a:t>new keratinocytes</a:t>
            </a:r>
            <a:r>
              <a:rPr lang="en-US" dirty="0"/>
              <a:t>. </a:t>
            </a:r>
            <a:endParaRPr lang="en-US" dirty="0" smtClean="0"/>
          </a:p>
          <a:p>
            <a:r>
              <a:rPr lang="en-US" dirty="0" smtClean="0"/>
              <a:t>The </a:t>
            </a:r>
            <a:r>
              <a:rPr lang="en-US" dirty="0"/>
              <a:t>nuclei of keratinocytes in the stratum </a:t>
            </a:r>
            <a:r>
              <a:rPr lang="en-US" dirty="0" err="1" smtClean="0"/>
              <a:t>basale</a:t>
            </a:r>
            <a:r>
              <a:rPr lang="en-US" dirty="0"/>
              <a:t> </a:t>
            </a:r>
            <a:r>
              <a:rPr lang="en-US" dirty="0" smtClean="0"/>
              <a:t>are </a:t>
            </a:r>
            <a:r>
              <a:rPr lang="en-US" dirty="0"/>
              <a:t>large, and their cytoplasm contains many ribosomes, a </a:t>
            </a:r>
            <a:r>
              <a:rPr lang="en-US" dirty="0" smtClean="0"/>
              <a:t>small Golgi </a:t>
            </a:r>
            <a:r>
              <a:rPr lang="en-US" dirty="0"/>
              <a:t>complex, a few mitochondria, and some rough </a:t>
            </a:r>
            <a:r>
              <a:rPr lang="en-US" dirty="0" smtClean="0"/>
              <a:t>endoplasmic reticulum</a:t>
            </a:r>
            <a:endParaRPr lang="en-US" dirty="0"/>
          </a:p>
        </p:txBody>
      </p:sp>
    </p:spTree>
    <p:extLst>
      <p:ext uri="{BB962C8B-B14F-4D97-AF65-F5344CB8AC3E}">
        <p14:creationId xmlns:p14="http://schemas.microsoft.com/office/powerpoint/2010/main" val="27940263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ChangeArrowheads="1"/>
          </p:cNvSpPr>
          <p:nvPr>
            <p:ph type="title"/>
          </p:nvPr>
        </p:nvSpPr>
        <p:spPr/>
        <p:txBody>
          <a:bodyPr>
            <a:normAutofit fontScale="90000"/>
          </a:bodyPr>
          <a:lstStyle/>
          <a:p>
            <a:pPr>
              <a:defRPr/>
            </a:pPr>
            <a:r>
              <a:rPr lang="en-US" sz="3200" dirty="0"/>
              <a:t>Body’s heat loss at </a:t>
            </a:r>
            <a:r>
              <a:rPr lang="en-US" sz="3200" dirty="0">
                <a:solidFill>
                  <a:srgbClr val="FF0000"/>
                </a:solidFill>
              </a:rPr>
              <a:t>high </a:t>
            </a:r>
            <a:r>
              <a:rPr lang="en-US" sz="3200" dirty="0"/>
              <a:t>environmental temperature</a:t>
            </a:r>
            <a:endParaRPr lang="id-ID" dirty="0" smtClean="0"/>
          </a:p>
        </p:txBody>
      </p:sp>
      <p:sp>
        <p:nvSpPr>
          <p:cNvPr id="393219" name="Rectangle 3"/>
          <p:cNvSpPr>
            <a:spLocks noGrp="1" noChangeArrowheads="1"/>
          </p:cNvSpPr>
          <p:nvPr>
            <p:ph type="body" idx="1"/>
          </p:nvPr>
        </p:nvSpPr>
        <p:spPr/>
        <p:txBody>
          <a:bodyPr/>
          <a:lstStyle/>
          <a:p>
            <a:pPr eaLnBrk="1" hangingPunct="1">
              <a:defRPr/>
            </a:pPr>
            <a:r>
              <a:rPr lang="en-US" dirty="0" smtClean="0"/>
              <a:t>Evaporation does not increase noticeably in environmental temperature &lt; 30</a:t>
            </a:r>
            <a:r>
              <a:rPr lang="en-US" baseline="30000" dirty="0" smtClean="0"/>
              <a:t>0</a:t>
            </a:r>
            <a:r>
              <a:rPr lang="en-US" dirty="0" smtClean="0"/>
              <a:t>C</a:t>
            </a:r>
          </a:p>
          <a:p>
            <a:pPr eaLnBrk="1" hangingPunct="1">
              <a:defRPr/>
            </a:pPr>
            <a:r>
              <a:rPr lang="en-US" dirty="0" smtClean="0"/>
              <a:t>At temperature &gt; 30</a:t>
            </a:r>
            <a:r>
              <a:rPr lang="en-US" baseline="30000" dirty="0" smtClean="0"/>
              <a:t>0</a:t>
            </a:r>
            <a:r>
              <a:rPr lang="en-US" dirty="0" smtClean="0"/>
              <a:t>C, there is a sudden increase in sweat secretion</a:t>
            </a:r>
          </a:p>
          <a:p>
            <a:pPr eaLnBrk="1" hangingPunct="1">
              <a:defRPr/>
            </a:pPr>
            <a:r>
              <a:rPr lang="en-US" dirty="0" smtClean="0"/>
              <a:t>At t 35</a:t>
            </a:r>
            <a:r>
              <a:rPr lang="en-US" baseline="30000" dirty="0" smtClean="0"/>
              <a:t>0</a:t>
            </a:r>
            <a:r>
              <a:rPr lang="en-US" dirty="0" smtClean="0"/>
              <a:t>C, nearly all the heat is eliminated by evaporation</a:t>
            </a:r>
          </a:p>
          <a:p>
            <a:pPr eaLnBrk="1" hangingPunct="1">
              <a:defRPr/>
            </a:pPr>
            <a:r>
              <a:rPr lang="en-US" dirty="0" smtClean="0"/>
              <a:t>At 37</a:t>
            </a:r>
            <a:r>
              <a:rPr lang="en-US" baseline="30000" dirty="0" smtClean="0"/>
              <a:t>0</a:t>
            </a:r>
            <a:r>
              <a:rPr lang="en-US" dirty="0" smtClean="0"/>
              <a:t>C, heat is absolutely dissipated by evaporation</a:t>
            </a:r>
          </a:p>
        </p:txBody>
      </p:sp>
    </p:spTree>
    <p:extLst>
      <p:ext uri="{BB962C8B-B14F-4D97-AF65-F5344CB8AC3E}">
        <p14:creationId xmlns:p14="http://schemas.microsoft.com/office/powerpoint/2010/main" val="3322474840"/>
      </p:ext>
    </p:extLst>
  </p:cSld>
  <p:clrMapOvr>
    <a:masterClrMapping/>
  </p:clrMapOvr>
  <p:transition spd="slow"/>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fontScale="90000"/>
          </a:bodyPr>
          <a:lstStyle/>
          <a:p>
            <a:pPr>
              <a:defRPr/>
            </a:pPr>
            <a:r>
              <a:rPr lang="en-US" sz="3200" dirty="0"/>
              <a:t>Body’s heat loss at </a:t>
            </a:r>
            <a:r>
              <a:rPr lang="en-US" sz="3200" dirty="0">
                <a:solidFill>
                  <a:srgbClr val="FF0000"/>
                </a:solidFill>
              </a:rPr>
              <a:t>high </a:t>
            </a:r>
            <a:r>
              <a:rPr lang="en-US" sz="3200" dirty="0"/>
              <a:t>environmental temperature</a:t>
            </a:r>
            <a:endParaRPr lang="id-ID" dirty="0" smtClean="0"/>
          </a:p>
        </p:txBody>
      </p:sp>
      <p:sp>
        <p:nvSpPr>
          <p:cNvPr id="41987" name="Rectangle 3"/>
          <p:cNvSpPr>
            <a:spLocks noGrp="1" noChangeArrowheads="1"/>
          </p:cNvSpPr>
          <p:nvPr>
            <p:ph type="body" idx="1"/>
          </p:nvPr>
        </p:nvSpPr>
        <p:spPr>
          <a:xfrm>
            <a:off x="457200" y="1827213"/>
            <a:ext cx="8229600" cy="3430587"/>
          </a:xfrm>
          <a:ln>
            <a:solidFill>
              <a:schemeClr val="tx1"/>
            </a:solidFill>
            <a:miter lim="800000"/>
            <a:headEnd/>
            <a:tailEnd/>
          </a:ln>
        </p:spPr>
        <p:txBody>
          <a:bodyPr/>
          <a:lstStyle/>
          <a:p>
            <a:pPr eaLnBrk="1" hangingPunct="1">
              <a:defRPr/>
            </a:pPr>
            <a:r>
              <a:rPr lang="en-US" smtClean="0"/>
              <a:t>Evaporation of sweat from the surface of human skin relates to the function of </a:t>
            </a:r>
            <a:r>
              <a:rPr lang="en-US" smtClean="0">
                <a:solidFill>
                  <a:srgbClr val="FF0000"/>
                </a:solidFill>
              </a:rPr>
              <a:t>sweat glands</a:t>
            </a:r>
            <a:r>
              <a:rPr lang="en-US" smtClean="0"/>
              <a:t>, which are innervated by </a:t>
            </a:r>
            <a:r>
              <a:rPr lang="en-US" smtClean="0">
                <a:solidFill>
                  <a:srgbClr val="66FFFF"/>
                </a:solidFill>
              </a:rPr>
              <a:t>sympathetic nerves</a:t>
            </a:r>
            <a:r>
              <a:rPr lang="en-US" smtClean="0"/>
              <a:t> secreted </a:t>
            </a:r>
            <a:r>
              <a:rPr lang="en-US" smtClean="0">
                <a:solidFill>
                  <a:srgbClr val="FFFF00"/>
                </a:solidFill>
              </a:rPr>
              <a:t>acetylcholine </a:t>
            </a:r>
            <a:r>
              <a:rPr lang="en-US" smtClean="0">
                <a:sym typeface="Wingdings" pitchFamily="2" charset="2"/>
              </a:rPr>
              <a:t> </a:t>
            </a:r>
            <a:r>
              <a:rPr lang="en-US" u="sng" smtClean="0">
                <a:solidFill>
                  <a:srgbClr val="333333"/>
                </a:solidFill>
                <a:sym typeface="Wingdings" pitchFamily="2" charset="2"/>
              </a:rPr>
              <a:t>serabut saraf simpatetik kolinergik </a:t>
            </a:r>
            <a:r>
              <a:rPr lang="en-US" smtClean="0"/>
              <a:t>.</a:t>
            </a:r>
          </a:p>
        </p:txBody>
      </p:sp>
    </p:spTree>
    <p:extLst>
      <p:ext uri="{BB962C8B-B14F-4D97-AF65-F5344CB8AC3E}">
        <p14:creationId xmlns:p14="http://schemas.microsoft.com/office/powerpoint/2010/main" val="2537653344"/>
      </p:ext>
    </p:extLst>
  </p:cSld>
  <p:clrMapOvr>
    <a:masterClrMapping/>
  </p:clrMapOvr>
  <p:transition spd="slow"/>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p:txBody>
          <a:bodyPr/>
          <a:lstStyle/>
          <a:p>
            <a:pPr eaLnBrk="1" hangingPunct="1">
              <a:defRPr/>
            </a:pPr>
            <a:r>
              <a:rPr lang="en-US" dirty="0" smtClean="0"/>
              <a:t>Sweat gland</a:t>
            </a:r>
          </a:p>
        </p:txBody>
      </p:sp>
      <p:sp>
        <p:nvSpPr>
          <p:cNvPr id="262147" name="Rectangle 3"/>
          <p:cNvSpPr>
            <a:spLocks noGrp="1" noChangeArrowheads="1"/>
          </p:cNvSpPr>
          <p:nvPr>
            <p:ph type="body" idx="1"/>
          </p:nvPr>
        </p:nvSpPr>
        <p:spPr/>
        <p:txBody>
          <a:bodyPr/>
          <a:lstStyle/>
          <a:p>
            <a:pPr eaLnBrk="1" hangingPunct="1">
              <a:defRPr/>
            </a:pPr>
            <a:r>
              <a:rPr lang="en-US" smtClean="0"/>
              <a:t>Innervation: cholinergic sympathetic nerve fibers</a:t>
            </a:r>
          </a:p>
          <a:p>
            <a:pPr eaLnBrk="1" hangingPunct="1">
              <a:defRPr/>
            </a:pPr>
            <a:r>
              <a:rPr lang="en-US" smtClean="0"/>
              <a:t>Also has adrenergic receptors </a:t>
            </a:r>
            <a:r>
              <a:rPr lang="en-US" smtClean="0">
                <a:sym typeface="Wingdings" pitchFamily="2" charset="2"/>
              </a:rPr>
              <a:t> can be stimulated by adrenalin and noradrenalin (hormones) in the blood  important during </a:t>
            </a:r>
            <a:r>
              <a:rPr lang="en-US" smtClean="0">
                <a:solidFill>
                  <a:srgbClr val="333333"/>
                </a:solidFill>
                <a:sym typeface="Wingdings" pitchFamily="2" charset="2"/>
              </a:rPr>
              <a:t>exercise</a:t>
            </a:r>
            <a:endParaRPr lang="en-US" smtClean="0">
              <a:solidFill>
                <a:srgbClr val="333333"/>
              </a:solidFill>
            </a:endParaRPr>
          </a:p>
        </p:txBody>
      </p:sp>
    </p:spTree>
    <p:extLst>
      <p:ext uri="{BB962C8B-B14F-4D97-AF65-F5344CB8AC3E}">
        <p14:creationId xmlns:p14="http://schemas.microsoft.com/office/powerpoint/2010/main" val="3613683944"/>
      </p:ext>
    </p:extLst>
  </p:cSld>
  <p:clrMapOvr>
    <a:masterClrMapping/>
  </p:clrMapOvr>
  <p:transition spd="slow"/>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0"/>
            <a:ext cx="72118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1125" name="Text Box 5"/>
          <p:cNvSpPr txBox="1">
            <a:spLocks noChangeArrowheads="1"/>
          </p:cNvSpPr>
          <p:nvPr/>
        </p:nvSpPr>
        <p:spPr bwMode="auto">
          <a:xfrm>
            <a:off x="0" y="0"/>
            <a:ext cx="1752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a:solidFill>
                  <a:schemeClr val="tx2"/>
                </a:solidFill>
                <a:effectLst>
                  <a:outerShdw blurRad="38100" dist="38100" dir="2700000" algn="tl">
                    <a:srgbClr val="000000"/>
                  </a:outerShdw>
                </a:effectLst>
              </a:rPr>
              <a:t>Sweat gland</a:t>
            </a:r>
          </a:p>
        </p:txBody>
      </p:sp>
    </p:spTree>
    <p:extLst>
      <p:ext uri="{BB962C8B-B14F-4D97-AF65-F5344CB8AC3E}">
        <p14:creationId xmlns:p14="http://schemas.microsoft.com/office/powerpoint/2010/main" val="2246200445"/>
      </p:ext>
    </p:extLst>
  </p:cSld>
  <p:clrMapOvr>
    <a:masterClrMapping/>
  </p:clrMapOvr>
  <p:transition spd="slow"/>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5" descr="show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60648"/>
            <a:ext cx="8496944" cy="633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4507582"/>
      </p:ext>
    </p:extLst>
  </p:cSld>
  <p:clrMapOvr>
    <a:masterClrMapping/>
  </p:clrMapOvr>
  <p:transition spd="slow"/>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p:txBody>
          <a:bodyPr/>
          <a:lstStyle/>
          <a:p>
            <a:pPr>
              <a:defRPr/>
            </a:pPr>
            <a:r>
              <a:rPr lang="en-US" dirty="0"/>
              <a:t>Sweat gland</a:t>
            </a:r>
            <a:endParaRPr lang="id-ID" dirty="0" smtClean="0"/>
          </a:p>
        </p:txBody>
      </p:sp>
      <p:sp>
        <p:nvSpPr>
          <p:cNvPr id="362499" name="Rectangle 3"/>
          <p:cNvSpPr>
            <a:spLocks noGrp="1" noChangeArrowheads="1"/>
          </p:cNvSpPr>
          <p:nvPr>
            <p:ph type="body" idx="1"/>
          </p:nvPr>
        </p:nvSpPr>
        <p:spPr>
          <a:xfrm>
            <a:off x="1065213" y="1754188"/>
            <a:ext cx="7543800" cy="4341812"/>
          </a:xfrm>
        </p:spPr>
        <p:txBody>
          <a:bodyPr/>
          <a:lstStyle/>
          <a:p>
            <a:pPr eaLnBrk="1" hangingPunct="1">
              <a:defRPr/>
            </a:pPr>
            <a:r>
              <a:rPr lang="en-US" dirty="0" smtClean="0"/>
              <a:t>Sweat glands have acetylcholine receptors</a:t>
            </a:r>
          </a:p>
          <a:p>
            <a:pPr eaLnBrk="1" hangingPunct="1">
              <a:defRPr/>
            </a:pPr>
            <a:r>
              <a:rPr lang="en-US" dirty="0" smtClean="0"/>
              <a:t>Acetylcholine and </a:t>
            </a:r>
            <a:r>
              <a:rPr lang="en-US" dirty="0" err="1" smtClean="0"/>
              <a:t>pilocarpine</a:t>
            </a:r>
            <a:r>
              <a:rPr lang="en-US" dirty="0" smtClean="0"/>
              <a:t> are </a:t>
            </a:r>
            <a:r>
              <a:rPr lang="en-US" dirty="0" smtClean="0">
                <a:solidFill>
                  <a:srgbClr val="7030A0"/>
                </a:solidFill>
              </a:rPr>
              <a:t>agonist</a:t>
            </a:r>
            <a:r>
              <a:rPr lang="en-US" dirty="0" smtClean="0">
                <a:solidFill>
                  <a:srgbClr val="FFFF00"/>
                </a:solidFill>
              </a:rPr>
              <a:t> </a:t>
            </a:r>
            <a:r>
              <a:rPr lang="en-US" dirty="0" smtClean="0"/>
              <a:t>of acetylcholine receptors at sweat glands </a:t>
            </a:r>
            <a:r>
              <a:rPr lang="en-US" dirty="0" smtClean="0">
                <a:sym typeface="Wingdings" pitchFamily="2" charset="2"/>
              </a:rPr>
              <a:t> </a:t>
            </a:r>
            <a:r>
              <a:rPr lang="en-US" dirty="0" smtClean="0"/>
              <a:t>stimulate secretion of sweat </a:t>
            </a:r>
            <a:r>
              <a:rPr lang="en-US" dirty="0" smtClean="0">
                <a:sym typeface="Wingdings" pitchFamily="2" charset="2"/>
              </a:rPr>
              <a:t> sweating</a:t>
            </a:r>
            <a:endParaRPr lang="en-US" dirty="0" smtClean="0"/>
          </a:p>
          <a:p>
            <a:pPr eaLnBrk="1" hangingPunct="1">
              <a:defRPr/>
            </a:pPr>
            <a:r>
              <a:rPr lang="en-US" dirty="0" smtClean="0"/>
              <a:t>Atropine is antagonist </a:t>
            </a:r>
            <a:r>
              <a:rPr lang="en-US" dirty="0" smtClean="0">
                <a:sym typeface="Wingdings" pitchFamily="2" charset="2"/>
              </a:rPr>
              <a:t> </a:t>
            </a:r>
            <a:r>
              <a:rPr lang="en-US" dirty="0" smtClean="0">
                <a:solidFill>
                  <a:srgbClr val="FF0000"/>
                </a:solidFill>
              </a:rPr>
              <a:t>inhibits</a:t>
            </a:r>
            <a:r>
              <a:rPr lang="en-US" dirty="0" smtClean="0"/>
              <a:t> </a:t>
            </a:r>
            <a:r>
              <a:rPr lang="en-US" dirty="0" smtClean="0">
                <a:sym typeface="Wingdings" pitchFamily="2" charset="2"/>
              </a:rPr>
              <a:t> is not sweating</a:t>
            </a:r>
            <a:endParaRPr lang="en-US" dirty="0" smtClean="0"/>
          </a:p>
        </p:txBody>
      </p:sp>
    </p:spTree>
    <p:extLst>
      <p:ext uri="{BB962C8B-B14F-4D97-AF65-F5344CB8AC3E}">
        <p14:creationId xmlns:p14="http://schemas.microsoft.com/office/powerpoint/2010/main" val="352669731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362498"/>
                                        </p:tgtEl>
                                        <p:attrNameLst>
                                          <p:attrName>style.visibility</p:attrName>
                                        </p:attrNameLst>
                                      </p:cBhvr>
                                      <p:to>
                                        <p:strVal val="visible"/>
                                      </p:to>
                                    </p:set>
                                    <p:animEffect transition="in" filter="fade">
                                      <p:cBhvr>
                                        <p:cTn id="7" dur="1000"/>
                                        <p:tgtEl>
                                          <p:spTgt spid="362498"/>
                                        </p:tgtEl>
                                      </p:cBhvr>
                                    </p:animEffect>
                                    <p:anim calcmode="lin" valueType="num">
                                      <p:cBhvr>
                                        <p:cTn id="8" dur="1000" fill="hold"/>
                                        <p:tgtEl>
                                          <p:spTgt spid="362498"/>
                                        </p:tgtEl>
                                        <p:attrNameLst>
                                          <p:attrName>ppt_x</p:attrName>
                                        </p:attrNameLst>
                                      </p:cBhvr>
                                      <p:tavLst>
                                        <p:tav tm="0">
                                          <p:val>
                                            <p:strVal val="#ppt_x"/>
                                          </p:val>
                                        </p:tav>
                                        <p:tav tm="100000">
                                          <p:val>
                                            <p:strVal val="#ppt_x"/>
                                          </p:val>
                                        </p:tav>
                                      </p:tavLst>
                                    </p:anim>
                                    <p:anim calcmode="lin" valueType="num">
                                      <p:cBhvr>
                                        <p:cTn id="9" dur="898" decel="100000" fill="hold"/>
                                        <p:tgtEl>
                                          <p:spTgt spid="362498"/>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362498"/>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62499">
                                            <p:txEl>
                                              <p:pRg st="0" end="0"/>
                                            </p:txEl>
                                          </p:spTgt>
                                        </p:tgtEl>
                                        <p:attrNameLst>
                                          <p:attrName>style.visibility</p:attrName>
                                        </p:attrNameLst>
                                      </p:cBhvr>
                                      <p:to>
                                        <p:strVal val="visible"/>
                                      </p:to>
                                    </p:set>
                                    <p:animEffect transition="in" filter="fade">
                                      <p:cBhvr>
                                        <p:cTn id="15" dur="1000"/>
                                        <p:tgtEl>
                                          <p:spTgt spid="362499">
                                            <p:txEl>
                                              <p:pRg st="0" end="0"/>
                                            </p:txEl>
                                          </p:spTgt>
                                        </p:tgtEl>
                                      </p:cBhvr>
                                    </p:animEffect>
                                    <p:anim calcmode="lin" valueType="num">
                                      <p:cBhvr>
                                        <p:cTn id="16" dur="1000" fill="hold"/>
                                        <p:tgtEl>
                                          <p:spTgt spid="362499">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362499">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36249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62499">
                                            <p:txEl>
                                              <p:pRg st="1" end="1"/>
                                            </p:txEl>
                                          </p:spTgt>
                                        </p:tgtEl>
                                        <p:attrNameLst>
                                          <p:attrName>style.visibility</p:attrName>
                                        </p:attrNameLst>
                                      </p:cBhvr>
                                      <p:to>
                                        <p:strVal val="visible"/>
                                      </p:to>
                                    </p:set>
                                    <p:animEffect transition="in" filter="fade">
                                      <p:cBhvr>
                                        <p:cTn id="23" dur="1000"/>
                                        <p:tgtEl>
                                          <p:spTgt spid="362499">
                                            <p:txEl>
                                              <p:pRg st="1" end="1"/>
                                            </p:txEl>
                                          </p:spTgt>
                                        </p:tgtEl>
                                      </p:cBhvr>
                                    </p:animEffect>
                                    <p:anim calcmode="lin" valueType="num">
                                      <p:cBhvr>
                                        <p:cTn id="24" dur="1000" fill="hold"/>
                                        <p:tgtEl>
                                          <p:spTgt spid="362499">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362499">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362499">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62499">
                                            <p:txEl>
                                              <p:pRg st="2" end="2"/>
                                            </p:txEl>
                                          </p:spTgt>
                                        </p:tgtEl>
                                        <p:attrNameLst>
                                          <p:attrName>style.visibility</p:attrName>
                                        </p:attrNameLst>
                                      </p:cBhvr>
                                      <p:to>
                                        <p:strVal val="visible"/>
                                      </p:to>
                                    </p:set>
                                    <p:animEffect transition="in" filter="fade">
                                      <p:cBhvr>
                                        <p:cTn id="31" dur="1000"/>
                                        <p:tgtEl>
                                          <p:spTgt spid="362499">
                                            <p:txEl>
                                              <p:pRg st="2" end="2"/>
                                            </p:txEl>
                                          </p:spTgt>
                                        </p:tgtEl>
                                      </p:cBhvr>
                                    </p:animEffect>
                                    <p:anim calcmode="lin" valueType="num">
                                      <p:cBhvr>
                                        <p:cTn id="32" dur="1000" fill="hold"/>
                                        <p:tgtEl>
                                          <p:spTgt spid="362499">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362499">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362499">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498" grpId="0"/>
      <p:bldP spid="362499"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solidFill>
            <a:srgbClr val="9933FF"/>
          </a:solidFill>
        </p:spPr>
        <p:txBody>
          <a:bodyPr/>
          <a:lstStyle/>
          <a:p>
            <a:pPr eaLnBrk="1" hangingPunct="1">
              <a:defRPr/>
            </a:pPr>
            <a:r>
              <a:rPr lang="en-US" smtClean="0">
                <a:solidFill>
                  <a:srgbClr val="00FF00"/>
                </a:solidFill>
              </a:rPr>
              <a:t>Mechanism of sweating</a:t>
            </a:r>
          </a:p>
        </p:txBody>
      </p:sp>
      <p:sp>
        <p:nvSpPr>
          <p:cNvPr id="183299" name="Rectangle 3"/>
          <p:cNvSpPr>
            <a:spLocks noGrp="1" noChangeArrowheads="1"/>
          </p:cNvSpPr>
          <p:nvPr>
            <p:ph type="body" idx="1"/>
          </p:nvPr>
        </p:nvSpPr>
        <p:spPr/>
        <p:txBody>
          <a:bodyPr/>
          <a:lstStyle/>
          <a:p>
            <a:pPr eaLnBrk="1" hangingPunct="1">
              <a:defRPr/>
            </a:pPr>
            <a:r>
              <a:rPr lang="en-US" smtClean="0"/>
              <a:t>Mechanism of sweat secretion at rest: sweat glands are stimulated slightly </a:t>
            </a:r>
            <a:r>
              <a:rPr lang="en-US" smtClean="0">
                <a:sym typeface="Wingdings" pitchFamily="2" charset="2"/>
              </a:rPr>
              <a:t></a:t>
            </a:r>
            <a:r>
              <a:rPr lang="en-US" smtClean="0"/>
              <a:t> primary secretion passes the ducts </a:t>
            </a:r>
            <a:r>
              <a:rPr lang="en-US" i="1" smtClean="0"/>
              <a:t>slowly </a:t>
            </a:r>
            <a:r>
              <a:rPr lang="en-US" smtClean="0">
                <a:sym typeface="Wingdings" pitchFamily="2" charset="2"/>
              </a:rPr>
              <a:t></a:t>
            </a:r>
            <a:r>
              <a:rPr lang="en-US" smtClean="0"/>
              <a:t> extensive Na</a:t>
            </a:r>
            <a:r>
              <a:rPr lang="en-US" baseline="30000" smtClean="0"/>
              <a:t>+ </a:t>
            </a:r>
            <a:r>
              <a:rPr lang="en-US" smtClean="0"/>
              <a:t>and Cl</a:t>
            </a:r>
            <a:r>
              <a:rPr lang="en-US" baseline="30000" smtClean="0"/>
              <a:t>-</a:t>
            </a:r>
            <a:r>
              <a:rPr lang="en-US" smtClean="0"/>
              <a:t> reabsorbtion thorough the ducts </a:t>
            </a:r>
            <a:r>
              <a:rPr lang="en-US" smtClean="0">
                <a:sym typeface="Wingdings" pitchFamily="2" charset="2"/>
              </a:rPr>
              <a:t> hypo-osmotic of the sweat  </a:t>
            </a:r>
            <a:r>
              <a:rPr lang="en-US" smtClean="0"/>
              <a:t>passive reabsorbtion of water </a:t>
            </a:r>
            <a:r>
              <a:rPr lang="en-US" smtClean="0">
                <a:sym typeface="Wingdings" pitchFamily="2" charset="2"/>
              </a:rPr>
              <a:t> the sweat is</a:t>
            </a:r>
            <a:r>
              <a:rPr lang="en-US" smtClean="0"/>
              <a:t> very concentrated and small loss of NaCl (5 mEq/ L)</a:t>
            </a:r>
          </a:p>
        </p:txBody>
      </p:sp>
    </p:spTree>
    <p:extLst>
      <p:ext uri="{BB962C8B-B14F-4D97-AF65-F5344CB8AC3E}">
        <p14:creationId xmlns:p14="http://schemas.microsoft.com/office/powerpoint/2010/main" val="412101082"/>
      </p:ext>
    </p:extLst>
  </p:cSld>
  <p:clrMapOvr>
    <a:masterClrMapping/>
  </p:clrMapOvr>
  <p:transition spd="slow"/>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solidFill>
            <a:schemeClr val="tx1"/>
          </a:solidFill>
        </p:spPr>
        <p:txBody>
          <a:bodyPr/>
          <a:lstStyle/>
          <a:p>
            <a:pPr eaLnBrk="1" hangingPunct="1">
              <a:defRPr/>
            </a:pPr>
            <a:r>
              <a:rPr lang="en-US" smtClean="0">
                <a:solidFill>
                  <a:srgbClr val="00FF00"/>
                </a:solidFill>
                <a:effectLst>
                  <a:outerShdw blurRad="38100" dist="38100" dir="2700000" algn="tl">
                    <a:srgbClr val="C0C0C0"/>
                  </a:outerShdw>
                </a:effectLst>
              </a:rPr>
              <a:t>Unacclimatization </a:t>
            </a:r>
          </a:p>
        </p:txBody>
      </p:sp>
      <p:sp>
        <p:nvSpPr>
          <p:cNvPr id="184323" name="Rectangle 3"/>
          <p:cNvSpPr>
            <a:spLocks noGrp="1" noChangeArrowheads="1"/>
          </p:cNvSpPr>
          <p:nvPr>
            <p:ph type="body" idx="1"/>
          </p:nvPr>
        </p:nvSpPr>
        <p:spPr/>
        <p:txBody>
          <a:bodyPr/>
          <a:lstStyle/>
          <a:p>
            <a:pPr eaLnBrk="1" hangingPunct="1">
              <a:lnSpc>
                <a:spcPct val="90000"/>
              </a:lnSpc>
              <a:defRPr/>
            </a:pPr>
            <a:r>
              <a:rPr lang="en-US" smtClean="0"/>
              <a:t>High environmental temperature or during exercise: sweat glands are stimulated strongly </a:t>
            </a:r>
            <a:r>
              <a:rPr lang="en-US" smtClean="0">
                <a:sym typeface="Wingdings" pitchFamily="2" charset="2"/>
              </a:rPr>
              <a:t> </a:t>
            </a:r>
            <a:r>
              <a:rPr lang="en-US" smtClean="0"/>
              <a:t>primary secretion passes the ducts fast </a:t>
            </a:r>
            <a:r>
              <a:rPr lang="en-US" smtClean="0">
                <a:sym typeface="Wingdings" pitchFamily="2" charset="2"/>
              </a:rPr>
              <a:t> </a:t>
            </a:r>
            <a:r>
              <a:rPr lang="en-US" smtClean="0"/>
              <a:t>slightly Na</a:t>
            </a:r>
            <a:r>
              <a:rPr lang="en-US" baseline="30000" smtClean="0"/>
              <a:t>+ </a:t>
            </a:r>
            <a:r>
              <a:rPr lang="en-US" smtClean="0"/>
              <a:t>and Cl</a:t>
            </a:r>
            <a:r>
              <a:rPr lang="en-US" baseline="30000" smtClean="0"/>
              <a:t>-</a:t>
            </a:r>
            <a:r>
              <a:rPr lang="en-US" smtClean="0"/>
              <a:t> reabsorbtion thorough the ducts </a:t>
            </a:r>
            <a:r>
              <a:rPr lang="en-US" smtClean="0">
                <a:sym typeface="Wingdings" pitchFamily="2" charset="2"/>
              </a:rPr>
              <a:t> </a:t>
            </a:r>
            <a:r>
              <a:rPr lang="en-US" smtClean="0"/>
              <a:t>passive reabsorbtion of water is little </a:t>
            </a:r>
            <a:r>
              <a:rPr lang="en-US" smtClean="0">
                <a:sym typeface="Wingdings" pitchFamily="2" charset="2"/>
              </a:rPr>
              <a:t> </a:t>
            </a:r>
            <a:r>
              <a:rPr lang="en-US" smtClean="0"/>
              <a:t>the result: the sweat is not very concentrated and </a:t>
            </a:r>
            <a:r>
              <a:rPr lang="en-US" smtClean="0">
                <a:solidFill>
                  <a:srgbClr val="FF6600"/>
                </a:solidFill>
              </a:rPr>
              <a:t>large loss of Na</a:t>
            </a:r>
            <a:r>
              <a:rPr lang="en-US" baseline="30000" smtClean="0">
                <a:solidFill>
                  <a:srgbClr val="FF6600"/>
                </a:solidFill>
              </a:rPr>
              <a:t>+</a:t>
            </a:r>
            <a:r>
              <a:rPr lang="en-US" baseline="30000" smtClean="0"/>
              <a:t> </a:t>
            </a:r>
            <a:r>
              <a:rPr lang="en-US" smtClean="0"/>
              <a:t>(50 – 60 mEq/ L) </a:t>
            </a:r>
            <a:r>
              <a:rPr lang="en-US" smtClean="0">
                <a:sym typeface="Wingdings" pitchFamily="2" charset="2"/>
              </a:rPr>
              <a:t> happened in</a:t>
            </a:r>
            <a:r>
              <a:rPr lang="en-US" smtClean="0"/>
              <a:t> an </a:t>
            </a:r>
            <a:r>
              <a:rPr lang="en-US" smtClean="0">
                <a:solidFill>
                  <a:srgbClr val="FFFF66"/>
                </a:solidFill>
              </a:rPr>
              <a:t>unacclimatized </a:t>
            </a:r>
            <a:r>
              <a:rPr lang="en-US" smtClean="0"/>
              <a:t>subject</a:t>
            </a:r>
            <a:endParaRPr lang="en-US" smtClean="0">
              <a:solidFill>
                <a:srgbClr val="FFFF66"/>
              </a:solidFill>
            </a:endParaRPr>
          </a:p>
        </p:txBody>
      </p:sp>
    </p:spTree>
    <p:extLst>
      <p:ext uri="{BB962C8B-B14F-4D97-AF65-F5344CB8AC3E}">
        <p14:creationId xmlns:p14="http://schemas.microsoft.com/office/powerpoint/2010/main" val="3136981385"/>
      </p:ext>
    </p:extLst>
  </p:cSld>
  <p:clrMapOvr>
    <a:masterClrMapping/>
  </p:clrMapOvr>
  <p:transition spd="slow"/>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solidFill>
            <a:srgbClr val="00FF00"/>
          </a:solidFill>
        </p:spPr>
        <p:txBody>
          <a:bodyPr/>
          <a:lstStyle/>
          <a:p>
            <a:pPr eaLnBrk="1" hangingPunct="1">
              <a:defRPr/>
            </a:pPr>
            <a:r>
              <a:rPr lang="en-US" smtClean="0">
                <a:solidFill>
                  <a:srgbClr val="6666FF"/>
                </a:solidFill>
                <a:latin typeface="Trebuchet MS" pitchFamily="34" charset="0"/>
              </a:rPr>
              <a:t>Acclimatization</a:t>
            </a:r>
          </a:p>
        </p:txBody>
      </p:sp>
      <p:sp>
        <p:nvSpPr>
          <p:cNvPr id="185347" name="Rectangle 3"/>
          <p:cNvSpPr>
            <a:spLocks noGrp="1" noChangeArrowheads="1"/>
          </p:cNvSpPr>
          <p:nvPr>
            <p:ph type="body" idx="1"/>
          </p:nvPr>
        </p:nvSpPr>
        <p:spPr>
          <a:xfrm>
            <a:off x="533400" y="1371600"/>
            <a:ext cx="8001000" cy="4800600"/>
          </a:xfrm>
        </p:spPr>
        <p:txBody>
          <a:bodyPr/>
          <a:lstStyle/>
          <a:p>
            <a:pPr eaLnBrk="1" hangingPunct="1">
              <a:lnSpc>
                <a:spcPct val="90000"/>
              </a:lnSpc>
              <a:buFont typeface="Wingdings" pitchFamily="2" charset="2"/>
              <a:buNone/>
              <a:defRPr/>
            </a:pPr>
            <a:r>
              <a:rPr lang="en-US" dirty="0" smtClean="0"/>
              <a:t>	</a:t>
            </a:r>
          </a:p>
          <a:p>
            <a:pPr>
              <a:lnSpc>
                <a:spcPct val="90000"/>
              </a:lnSpc>
              <a:defRPr/>
            </a:pPr>
            <a:r>
              <a:rPr lang="en-US" dirty="0" smtClean="0"/>
              <a:t>Person who familiarized with hot environmental temperature for 1 – 6 weeks will:</a:t>
            </a:r>
          </a:p>
          <a:p>
            <a:pPr eaLnBrk="1" hangingPunct="1">
              <a:lnSpc>
                <a:spcPct val="90000"/>
              </a:lnSpc>
              <a:defRPr/>
            </a:pPr>
            <a:r>
              <a:rPr lang="en-US" dirty="0" smtClean="0"/>
              <a:t>produce </a:t>
            </a:r>
            <a:r>
              <a:rPr lang="en-US" dirty="0" smtClean="0">
                <a:solidFill>
                  <a:srgbClr val="FF0000"/>
                </a:solidFill>
              </a:rPr>
              <a:t>profuse sweating </a:t>
            </a:r>
            <a:r>
              <a:rPr lang="en-US" dirty="0" smtClean="0"/>
              <a:t>2 – 3 L/ day </a:t>
            </a:r>
          </a:p>
          <a:p>
            <a:pPr lvl="1" eaLnBrk="1" hangingPunct="1">
              <a:lnSpc>
                <a:spcPct val="90000"/>
              </a:lnSpc>
              <a:defRPr/>
            </a:pPr>
            <a:r>
              <a:rPr lang="en-US" dirty="0" smtClean="0"/>
              <a:t>Increased 10 times cooling effect of evaporation to body </a:t>
            </a:r>
          </a:p>
          <a:p>
            <a:pPr eaLnBrk="1" hangingPunct="1">
              <a:lnSpc>
                <a:spcPct val="90000"/>
              </a:lnSpc>
              <a:defRPr/>
            </a:pPr>
            <a:r>
              <a:rPr lang="en-US" dirty="0" smtClean="0"/>
              <a:t>Decreased </a:t>
            </a:r>
            <a:r>
              <a:rPr lang="en-US" dirty="0" err="1" smtClean="0"/>
              <a:t>NaCl</a:t>
            </a:r>
            <a:r>
              <a:rPr lang="en-US" dirty="0" smtClean="0"/>
              <a:t> content in the sweat </a:t>
            </a:r>
            <a:r>
              <a:rPr lang="en-US" dirty="0" smtClean="0">
                <a:sym typeface="Wingdings" pitchFamily="2" charset="2"/>
              </a:rPr>
              <a:t> better </a:t>
            </a:r>
            <a:r>
              <a:rPr lang="en-US" dirty="0" smtClean="0">
                <a:solidFill>
                  <a:schemeClr val="bg2">
                    <a:lumMod val="90000"/>
                  </a:schemeClr>
                </a:solidFill>
                <a:sym typeface="Wingdings" pitchFamily="2" charset="2"/>
              </a:rPr>
              <a:t>conservation of body salt</a:t>
            </a:r>
            <a:endParaRPr lang="en-US" dirty="0" smtClean="0">
              <a:solidFill>
                <a:schemeClr val="bg2">
                  <a:lumMod val="90000"/>
                </a:schemeClr>
              </a:solidFill>
            </a:endParaRPr>
          </a:p>
          <a:p>
            <a:pPr lvl="1" eaLnBrk="1" hangingPunct="1">
              <a:lnSpc>
                <a:spcPct val="90000"/>
              </a:lnSpc>
              <a:defRPr/>
            </a:pPr>
            <a:r>
              <a:rPr lang="en-US" dirty="0" smtClean="0"/>
              <a:t>Roles of </a:t>
            </a:r>
            <a:r>
              <a:rPr lang="en-US" dirty="0" err="1" smtClean="0">
                <a:solidFill>
                  <a:srgbClr val="7030A0"/>
                </a:solidFill>
              </a:rPr>
              <a:t>aldosteron</a:t>
            </a:r>
            <a:r>
              <a:rPr lang="en-US" dirty="0" smtClean="0"/>
              <a:t> to increase </a:t>
            </a:r>
            <a:r>
              <a:rPr lang="en-US" dirty="0" err="1" smtClean="0"/>
              <a:t>NaCl</a:t>
            </a:r>
            <a:r>
              <a:rPr lang="en-US" dirty="0" smtClean="0"/>
              <a:t> </a:t>
            </a:r>
            <a:r>
              <a:rPr lang="en-US" dirty="0" err="1" smtClean="0"/>
              <a:t>reabsorbtion</a:t>
            </a:r>
            <a:r>
              <a:rPr lang="en-US" dirty="0" smtClean="0"/>
              <a:t> from the ducts</a:t>
            </a:r>
          </a:p>
        </p:txBody>
      </p:sp>
    </p:spTree>
    <p:extLst>
      <p:ext uri="{BB962C8B-B14F-4D97-AF65-F5344CB8AC3E}">
        <p14:creationId xmlns:p14="http://schemas.microsoft.com/office/powerpoint/2010/main" val="2777312681"/>
      </p:ext>
    </p:extLst>
  </p:cSld>
  <p:clrMapOvr>
    <a:masterClrMapping/>
  </p:clrMapOvr>
  <p:transition spd="slow"/>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normAutofit fontScale="90000"/>
          </a:bodyPr>
          <a:lstStyle/>
          <a:p>
            <a:pPr eaLnBrk="1" hangingPunct="1">
              <a:defRPr/>
            </a:pPr>
            <a:r>
              <a:rPr lang="en-US" smtClean="0"/>
              <a:t>Sweat secretion is stimulated by…</a:t>
            </a:r>
          </a:p>
        </p:txBody>
      </p:sp>
      <p:sp>
        <p:nvSpPr>
          <p:cNvPr id="172035" name="Rectangle 3"/>
          <p:cNvSpPr>
            <a:spLocks noGrp="1" noChangeArrowheads="1"/>
          </p:cNvSpPr>
          <p:nvPr>
            <p:ph type="body" idx="1"/>
          </p:nvPr>
        </p:nvSpPr>
        <p:spPr/>
        <p:txBody>
          <a:bodyPr/>
          <a:lstStyle/>
          <a:p>
            <a:pPr marL="609600" indent="-609600" eaLnBrk="1" hangingPunct="1">
              <a:buFont typeface="Wingdings" pitchFamily="2" charset="2"/>
              <a:buAutoNum type="arabicPeriod"/>
              <a:defRPr/>
            </a:pPr>
            <a:r>
              <a:rPr lang="en-US" smtClean="0"/>
              <a:t>Increase environmental temperature</a:t>
            </a:r>
          </a:p>
          <a:p>
            <a:pPr marL="609600" indent="-609600" eaLnBrk="1" hangingPunct="1">
              <a:buFont typeface="Wingdings" pitchFamily="2" charset="2"/>
              <a:buAutoNum type="arabicPeriod"/>
              <a:defRPr/>
            </a:pPr>
            <a:r>
              <a:rPr lang="en-US" smtClean="0"/>
              <a:t>Physical exercise</a:t>
            </a:r>
          </a:p>
          <a:p>
            <a:pPr marL="609600" indent="-609600" eaLnBrk="1" hangingPunct="1">
              <a:buFont typeface="Wingdings" pitchFamily="2" charset="2"/>
              <a:buAutoNum type="arabicPeriod"/>
              <a:defRPr/>
            </a:pPr>
            <a:r>
              <a:rPr lang="en-US" smtClean="0"/>
              <a:t>Psychic factors</a:t>
            </a:r>
          </a:p>
          <a:p>
            <a:pPr marL="609600" indent="-609600" eaLnBrk="1" hangingPunct="1">
              <a:buFont typeface="Wingdings" pitchFamily="2" charset="2"/>
              <a:buAutoNum type="arabicPeriod"/>
              <a:defRPr/>
            </a:pPr>
            <a:r>
              <a:rPr lang="en-US" smtClean="0"/>
              <a:t>Stimulation of nerve center (such as asphyxia)</a:t>
            </a:r>
          </a:p>
          <a:p>
            <a:pPr marL="609600" indent="-609600" eaLnBrk="1" hangingPunct="1">
              <a:buFont typeface="Wingdings" pitchFamily="2" charset="2"/>
              <a:buAutoNum type="arabicPeriod"/>
              <a:defRPr/>
            </a:pPr>
            <a:r>
              <a:rPr lang="en-US" smtClean="0"/>
              <a:t>Sleep</a:t>
            </a:r>
          </a:p>
          <a:p>
            <a:pPr marL="609600" indent="-609600" eaLnBrk="1" hangingPunct="1">
              <a:buFont typeface="Wingdings" pitchFamily="2" charset="2"/>
              <a:buAutoNum type="arabicPeriod"/>
              <a:defRPr/>
            </a:pPr>
            <a:r>
              <a:rPr lang="en-US" smtClean="0"/>
              <a:t>Reflexes</a:t>
            </a:r>
          </a:p>
        </p:txBody>
      </p:sp>
    </p:spTree>
    <p:extLst>
      <p:ext uri="{BB962C8B-B14F-4D97-AF65-F5344CB8AC3E}">
        <p14:creationId xmlns:p14="http://schemas.microsoft.com/office/powerpoint/2010/main" val="3356694034"/>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Stratum </a:t>
            </a:r>
            <a:r>
              <a:rPr lang="en-US" b="1" dirty="0" err="1"/>
              <a:t>Basale</a:t>
            </a:r>
            <a:r>
              <a:rPr lang="en-US" dirty="0" smtClean="0"/>
              <a:t> </a:t>
            </a:r>
            <a:endParaRPr lang="en-US" dirty="0"/>
          </a:p>
        </p:txBody>
      </p:sp>
      <p:sp>
        <p:nvSpPr>
          <p:cNvPr id="3" name="Content Placeholder 2"/>
          <p:cNvSpPr>
            <a:spLocks noGrp="1"/>
          </p:cNvSpPr>
          <p:nvPr>
            <p:ph idx="1"/>
          </p:nvPr>
        </p:nvSpPr>
        <p:spPr/>
        <p:txBody>
          <a:bodyPr>
            <a:normAutofit/>
          </a:bodyPr>
          <a:lstStyle/>
          <a:p>
            <a:r>
              <a:rPr lang="en-US" dirty="0"/>
              <a:t>The cytoskeleton within keratinocytes of </a:t>
            </a:r>
            <a:r>
              <a:rPr lang="en-US" dirty="0" smtClean="0"/>
              <a:t>the stratum </a:t>
            </a:r>
            <a:r>
              <a:rPr lang="en-US" dirty="0" err="1"/>
              <a:t>basale</a:t>
            </a:r>
            <a:r>
              <a:rPr lang="en-US" dirty="0"/>
              <a:t> includes scattered intermediate filaments, </a:t>
            </a:r>
            <a:r>
              <a:rPr lang="en-US" dirty="0" smtClean="0"/>
              <a:t>called </a:t>
            </a:r>
            <a:r>
              <a:rPr lang="en-US" i="1" dirty="0" err="1" smtClean="0"/>
              <a:t>tonofilaments</a:t>
            </a:r>
            <a:r>
              <a:rPr lang="en-US" i="1" dirty="0" smtClean="0"/>
              <a:t>, a kind of </a:t>
            </a:r>
            <a:r>
              <a:rPr lang="en-US" dirty="0" smtClean="0"/>
              <a:t>protein that </a:t>
            </a:r>
            <a:r>
              <a:rPr lang="en-US" dirty="0"/>
              <a:t>will form keratin in more superficial epidermal </a:t>
            </a:r>
            <a:r>
              <a:rPr lang="en-US" dirty="0" smtClean="0"/>
              <a:t>layers</a:t>
            </a:r>
            <a:endParaRPr lang="en-US" dirty="0"/>
          </a:p>
          <a:p>
            <a:r>
              <a:rPr lang="en-US" dirty="0" err="1"/>
              <a:t>Tonofilaments</a:t>
            </a:r>
            <a:r>
              <a:rPr lang="en-US" dirty="0"/>
              <a:t> attach </a:t>
            </a:r>
            <a:r>
              <a:rPr lang="en-US" dirty="0" smtClean="0"/>
              <a:t>to: </a:t>
            </a:r>
          </a:p>
          <a:p>
            <a:pPr lvl="1"/>
            <a:r>
              <a:rPr lang="en-US" dirty="0" smtClean="0"/>
              <a:t>Desmosomes, </a:t>
            </a:r>
            <a:r>
              <a:rPr lang="en-US" dirty="0"/>
              <a:t>which bind cells of </a:t>
            </a:r>
            <a:r>
              <a:rPr lang="en-US" dirty="0" smtClean="0"/>
              <a:t>the stratum </a:t>
            </a:r>
            <a:r>
              <a:rPr lang="en-US" dirty="0" err="1"/>
              <a:t>basale</a:t>
            </a:r>
            <a:r>
              <a:rPr lang="en-US" dirty="0"/>
              <a:t> to each other and to the cells of the </a:t>
            </a:r>
            <a:r>
              <a:rPr lang="en-US" dirty="0" smtClean="0"/>
              <a:t>adjacent stratum </a:t>
            </a:r>
            <a:r>
              <a:rPr lang="en-US" dirty="0" err="1" smtClean="0"/>
              <a:t>spinosum</a:t>
            </a:r>
            <a:endParaRPr lang="en-US" dirty="0" smtClean="0"/>
          </a:p>
          <a:p>
            <a:pPr lvl="1"/>
            <a:r>
              <a:rPr lang="en-US" dirty="0" err="1" smtClean="0"/>
              <a:t>Hemidesmosomes</a:t>
            </a:r>
            <a:r>
              <a:rPr lang="en-US" dirty="0" smtClean="0"/>
              <a:t>, </a:t>
            </a:r>
            <a:r>
              <a:rPr lang="en-US" dirty="0"/>
              <a:t>which bind the </a:t>
            </a:r>
            <a:r>
              <a:rPr lang="en-US" dirty="0" smtClean="0"/>
              <a:t>keratinocytes to </a:t>
            </a:r>
            <a:r>
              <a:rPr lang="en-US" dirty="0"/>
              <a:t>the basement membrane positioned between </a:t>
            </a:r>
            <a:r>
              <a:rPr lang="en-US" dirty="0" smtClean="0"/>
              <a:t>the epidermis </a:t>
            </a:r>
            <a:r>
              <a:rPr lang="en-US" dirty="0"/>
              <a:t>and the dermis</a:t>
            </a:r>
          </a:p>
        </p:txBody>
      </p:sp>
    </p:spTree>
    <p:extLst>
      <p:ext uri="{BB962C8B-B14F-4D97-AF65-F5344CB8AC3E}">
        <p14:creationId xmlns:p14="http://schemas.microsoft.com/office/powerpoint/2010/main" val="313923001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p:txBody>
          <a:bodyPr/>
          <a:lstStyle/>
          <a:p>
            <a:pPr eaLnBrk="1" hangingPunct="1">
              <a:defRPr/>
            </a:pPr>
            <a:r>
              <a:rPr lang="en-US" smtClean="0"/>
              <a:t>In cold environment</a:t>
            </a:r>
          </a:p>
        </p:txBody>
      </p:sp>
      <p:sp>
        <p:nvSpPr>
          <p:cNvPr id="357379" name="Rectangle 3"/>
          <p:cNvSpPr>
            <a:spLocks noGrp="1" noChangeArrowheads="1"/>
          </p:cNvSpPr>
          <p:nvPr>
            <p:ph type="body" idx="1"/>
          </p:nvPr>
        </p:nvSpPr>
        <p:spPr>
          <a:xfrm>
            <a:off x="457200" y="1600200"/>
            <a:ext cx="8458200" cy="4525963"/>
          </a:xfrm>
        </p:spPr>
        <p:txBody>
          <a:bodyPr/>
          <a:lstStyle/>
          <a:p>
            <a:pPr eaLnBrk="1" hangingPunct="1">
              <a:defRPr/>
            </a:pPr>
            <a:r>
              <a:rPr lang="en-US" smtClean="0"/>
              <a:t>Radiation and convection is decreased </a:t>
            </a:r>
            <a:r>
              <a:rPr lang="en-US" smtClean="0">
                <a:sym typeface="Wingdings" pitchFamily="2" charset="2"/>
              </a:rPr>
              <a:t> heat loss is decreased  heat conservation</a:t>
            </a:r>
          </a:p>
          <a:p>
            <a:pPr eaLnBrk="1" hangingPunct="1">
              <a:defRPr/>
            </a:pPr>
            <a:r>
              <a:rPr lang="en-US" smtClean="0">
                <a:sym typeface="Wingdings" pitchFamily="2" charset="2"/>
              </a:rPr>
              <a:t>Modes of decreased radiation &amp; convection</a:t>
            </a:r>
            <a:endParaRPr lang="en-US" smtClean="0"/>
          </a:p>
          <a:p>
            <a:pPr lvl="1" eaLnBrk="1" hangingPunct="1">
              <a:defRPr/>
            </a:pPr>
            <a:r>
              <a:rPr lang="en-US" smtClean="0"/>
              <a:t>Vasoconstriction </a:t>
            </a:r>
          </a:p>
          <a:p>
            <a:pPr lvl="1" eaLnBrk="1" hangingPunct="1">
              <a:defRPr/>
            </a:pPr>
            <a:r>
              <a:rPr lang="en-US" smtClean="0"/>
              <a:t>Horripilation</a:t>
            </a:r>
          </a:p>
          <a:p>
            <a:pPr lvl="1" eaLnBrk="1" hangingPunct="1">
              <a:defRPr/>
            </a:pPr>
            <a:r>
              <a:rPr lang="en-US" smtClean="0"/>
              <a:t>Behavioral changes</a:t>
            </a:r>
          </a:p>
        </p:txBody>
      </p:sp>
    </p:spTree>
    <p:extLst>
      <p:ext uri="{BB962C8B-B14F-4D97-AF65-F5344CB8AC3E}">
        <p14:creationId xmlns:p14="http://schemas.microsoft.com/office/powerpoint/2010/main" val="3976053828"/>
      </p:ext>
    </p:extLst>
  </p:cSld>
  <p:clrMapOvr>
    <a:masterClrMapping/>
  </p:clrMapOvr>
  <p:transition spd="slow"/>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p:txBody>
          <a:bodyPr>
            <a:normAutofit fontScale="90000"/>
          </a:bodyPr>
          <a:lstStyle/>
          <a:p>
            <a:pPr eaLnBrk="1" hangingPunct="1">
              <a:defRPr/>
            </a:pPr>
            <a:r>
              <a:rPr lang="en-US" sz="3600" smtClean="0"/>
              <a:t>Mechanism of vasoconstriction</a:t>
            </a:r>
          </a:p>
        </p:txBody>
      </p:sp>
      <p:sp>
        <p:nvSpPr>
          <p:cNvPr id="351235" name="Rectangle 3"/>
          <p:cNvSpPr>
            <a:spLocks noGrp="1" noChangeArrowheads="1"/>
          </p:cNvSpPr>
          <p:nvPr>
            <p:ph type="body" idx="1"/>
          </p:nvPr>
        </p:nvSpPr>
        <p:spPr/>
        <p:txBody>
          <a:bodyPr/>
          <a:lstStyle/>
          <a:p>
            <a:pPr eaLnBrk="1" hangingPunct="1">
              <a:lnSpc>
                <a:spcPct val="90000"/>
              </a:lnSpc>
              <a:defRPr/>
            </a:pPr>
            <a:r>
              <a:rPr lang="en-US" sz="2800" dirty="0" smtClean="0"/>
              <a:t>There is a need for heat conservation</a:t>
            </a:r>
          </a:p>
          <a:p>
            <a:pPr eaLnBrk="1" hangingPunct="1">
              <a:lnSpc>
                <a:spcPct val="90000"/>
              </a:lnSpc>
              <a:defRPr/>
            </a:pPr>
            <a:endParaRPr lang="en-US" sz="2800" dirty="0" smtClean="0"/>
          </a:p>
          <a:p>
            <a:pPr eaLnBrk="1" hangingPunct="1">
              <a:lnSpc>
                <a:spcPct val="90000"/>
              </a:lnSpc>
              <a:defRPr/>
            </a:pPr>
            <a:r>
              <a:rPr lang="en-US" sz="2800" dirty="0" smtClean="0">
                <a:solidFill>
                  <a:srgbClr val="FF6600"/>
                </a:solidFill>
              </a:rPr>
              <a:t>Increase</a:t>
            </a:r>
            <a:r>
              <a:rPr lang="en-US" sz="2800" dirty="0" smtClean="0"/>
              <a:t> of </a:t>
            </a:r>
            <a:r>
              <a:rPr lang="en-US" sz="2800" dirty="0" smtClean="0">
                <a:solidFill>
                  <a:schemeClr val="accent2">
                    <a:lumMod val="75000"/>
                  </a:schemeClr>
                </a:solidFill>
              </a:rPr>
              <a:t>sympathetic</a:t>
            </a:r>
            <a:r>
              <a:rPr lang="en-US" sz="2800" dirty="0" smtClean="0"/>
              <a:t> activity</a:t>
            </a:r>
          </a:p>
          <a:p>
            <a:pPr eaLnBrk="1" hangingPunct="1">
              <a:lnSpc>
                <a:spcPct val="90000"/>
              </a:lnSpc>
              <a:defRPr/>
            </a:pPr>
            <a:endParaRPr lang="en-US" sz="2800" dirty="0" smtClean="0"/>
          </a:p>
          <a:p>
            <a:pPr eaLnBrk="1" hangingPunct="1">
              <a:lnSpc>
                <a:spcPct val="90000"/>
              </a:lnSpc>
              <a:defRPr/>
            </a:pPr>
            <a:r>
              <a:rPr lang="en-US" sz="2800" dirty="0" smtClean="0"/>
              <a:t>Release of norepinephrine</a:t>
            </a:r>
          </a:p>
          <a:p>
            <a:pPr eaLnBrk="1" hangingPunct="1">
              <a:lnSpc>
                <a:spcPct val="90000"/>
              </a:lnSpc>
              <a:defRPr/>
            </a:pPr>
            <a:endParaRPr lang="en-US" sz="2800" dirty="0" smtClean="0"/>
          </a:p>
          <a:p>
            <a:pPr eaLnBrk="1" hangingPunct="1">
              <a:lnSpc>
                <a:spcPct val="90000"/>
              </a:lnSpc>
              <a:defRPr/>
            </a:pPr>
            <a:r>
              <a:rPr lang="en-US" sz="2800" dirty="0" err="1" smtClean="0"/>
              <a:t>Vasoconstricion</a:t>
            </a:r>
            <a:r>
              <a:rPr lang="en-US" sz="2800" dirty="0" smtClean="0"/>
              <a:t> of cutaneous vessels</a:t>
            </a:r>
          </a:p>
          <a:p>
            <a:pPr eaLnBrk="1" hangingPunct="1">
              <a:lnSpc>
                <a:spcPct val="90000"/>
              </a:lnSpc>
              <a:defRPr/>
            </a:pPr>
            <a:endParaRPr lang="en-US" sz="2800" dirty="0" smtClean="0"/>
          </a:p>
          <a:p>
            <a:pPr eaLnBrk="1" hangingPunct="1">
              <a:lnSpc>
                <a:spcPct val="90000"/>
              </a:lnSpc>
              <a:defRPr/>
            </a:pPr>
            <a:r>
              <a:rPr lang="en-US" sz="2800" dirty="0" smtClean="0"/>
              <a:t>Decrease of blood flow      Heat loss </a:t>
            </a:r>
            <a:r>
              <a:rPr lang="en-US" sz="2800" dirty="0" smtClean="0">
                <a:solidFill>
                  <a:srgbClr val="FF0000"/>
                </a:solidFill>
                <a:cs typeface="Arial" charset="0"/>
              </a:rPr>
              <a:t>↓</a:t>
            </a:r>
          </a:p>
        </p:txBody>
      </p:sp>
      <p:sp>
        <p:nvSpPr>
          <p:cNvPr id="62468" name="Line 4"/>
          <p:cNvSpPr>
            <a:spLocks noChangeShapeType="1"/>
          </p:cNvSpPr>
          <p:nvPr/>
        </p:nvSpPr>
        <p:spPr bwMode="auto">
          <a:xfrm>
            <a:off x="4800600" y="2133600"/>
            <a:ext cx="0" cy="5334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69" name="Line 5"/>
          <p:cNvSpPr>
            <a:spLocks noChangeShapeType="1"/>
          </p:cNvSpPr>
          <p:nvPr/>
        </p:nvSpPr>
        <p:spPr bwMode="auto">
          <a:xfrm>
            <a:off x="4800600" y="3201537"/>
            <a:ext cx="0" cy="5334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70" name="Line 6"/>
          <p:cNvSpPr>
            <a:spLocks noChangeShapeType="1"/>
          </p:cNvSpPr>
          <p:nvPr/>
        </p:nvSpPr>
        <p:spPr bwMode="auto">
          <a:xfrm>
            <a:off x="4800600" y="4129585"/>
            <a:ext cx="0" cy="5334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71" name="Line 7"/>
          <p:cNvSpPr>
            <a:spLocks noChangeShapeType="1"/>
          </p:cNvSpPr>
          <p:nvPr/>
        </p:nvSpPr>
        <p:spPr bwMode="auto">
          <a:xfrm>
            <a:off x="5004048" y="5805264"/>
            <a:ext cx="5334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72" name="Line 8"/>
          <p:cNvSpPr>
            <a:spLocks noChangeShapeType="1"/>
          </p:cNvSpPr>
          <p:nvPr/>
        </p:nvSpPr>
        <p:spPr bwMode="auto">
          <a:xfrm>
            <a:off x="4800600" y="4953000"/>
            <a:ext cx="0" cy="5334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387037514"/>
      </p:ext>
    </p:extLst>
  </p:cSld>
  <p:clrMapOvr>
    <a:masterClrMapping/>
  </p:clrMapOvr>
  <p:transition spd="slow"/>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p:txBody>
          <a:bodyPr/>
          <a:lstStyle/>
          <a:p>
            <a:pPr eaLnBrk="1" hangingPunct="1">
              <a:defRPr/>
            </a:pPr>
            <a:r>
              <a:rPr lang="en-US" sz="4000" smtClean="0"/>
              <a:t>Horripilation</a:t>
            </a:r>
          </a:p>
        </p:txBody>
      </p:sp>
      <p:sp>
        <p:nvSpPr>
          <p:cNvPr id="353283" name="Rectangle 3"/>
          <p:cNvSpPr>
            <a:spLocks noGrp="1" noChangeArrowheads="1"/>
          </p:cNvSpPr>
          <p:nvPr>
            <p:ph type="body" idx="1"/>
          </p:nvPr>
        </p:nvSpPr>
        <p:spPr/>
        <p:txBody>
          <a:bodyPr/>
          <a:lstStyle/>
          <a:p>
            <a:pPr eaLnBrk="1" hangingPunct="1">
              <a:lnSpc>
                <a:spcPct val="90000"/>
              </a:lnSpc>
              <a:defRPr/>
            </a:pPr>
            <a:r>
              <a:rPr lang="en-US" smtClean="0"/>
              <a:t>Contraction of smooth muscles of the skin (</a:t>
            </a:r>
            <a:r>
              <a:rPr lang="en-US" i="1" smtClean="0"/>
              <a:t>mm. arrectores pilorum</a:t>
            </a:r>
            <a:r>
              <a:rPr lang="en-US" smtClean="0"/>
              <a:t>) </a:t>
            </a:r>
          </a:p>
          <a:p>
            <a:pPr eaLnBrk="1" hangingPunct="1">
              <a:lnSpc>
                <a:spcPct val="90000"/>
              </a:lnSpc>
              <a:defRPr/>
            </a:pPr>
            <a:endParaRPr lang="en-US" smtClean="0"/>
          </a:p>
          <a:p>
            <a:pPr eaLnBrk="1" hangingPunct="1">
              <a:lnSpc>
                <a:spcPct val="90000"/>
              </a:lnSpc>
              <a:defRPr/>
            </a:pPr>
            <a:r>
              <a:rPr lang="en-US" smtClean="0">
                <a:sym typeface="Wingdings" pitchFamily="2" charset="2"/>
              </a:rPr>
              <a:t>Air trap in the fur</a:t>
            </a:r>
          </a:p>
          <a:p>
            <a:pPr eaLnBrk="1" hangingPunct="1">
              <a:lnSpc>
                <a:spcPct val="90000"/>
              </a:lnSpc>
              <a:defRPr/>
            </a:pPr>
            <a:endParaRPr lang="en-US" smtClean="0">
              <a:sym typeface="Wingdings" pitchFamily="2" charset="2"/>
            </a:endParaRPr>
          </a:p>
          <a:p>
            <a:pPr eaLnBrk="1" hangingPunct="1">
              <a:lnSpc>
                <a:spcPct val="90000"/>
              </a:lnSpc>
              <a:defRPr/>
            </a:pPr>
            <a:r>
              <a:rPr lang="en-US" smtClean="0">
                <a:sym typeface="Wingdings" pitchFamily="2" charset="2"/>
              </a:rPr>
              <a:t>Heat isolator </a:t>
            </a:r>
          </a:p>
          <a:p>
            <a:pPr eaLnBrk="1" hangingPunct="1">
              <a:lnSpc>
                <a:spcPct val="90000"/>
              </a:lnSpc>
              <a:defRPr/>
            </a:pPr>
            <a:endParaRPr lang="en-US" smtClean="0">
              <a:sym typeface="Wingdings" pitchFamily="2" charset="2"/>
            </a:endParaRPr>
          </a:p>
          <a:p>
            <a:pPr eaLnBrk="1" hangingPunct="1">
              <a:lnSpc>
                <a:spcPct val="90000"/>
              </a:lnSpc>
              <a:defRPr/>
            </a:pPr>
            <a:r>
              <a:rPr lang="en-US" smtClean="0">
                <a:sym typeface="Wingdings" pitchFamily="2" charset="2"/>
              </a:rPr>
              <a:t>Body’s heat loss </a:t>
            </a:r>
            <a:r>
              <a:rPr lang="en-US" smtClean="0">
                <a:cs typeface="Arial" charset="0"/>
                <a:sym typeface="Wingdings" pitchFamily="2" charset="2"/>
              </a:rPr>
              <a:t>↓</a:t>
            </a:r>
            <a:endParaRPr lang="en-US" smtClean="0">
              <a:sym typeface="Wingdings" pitchFamily="2" charset="2"/>
            </a:endParaRPr>
          </a:p>
        </p:txBody>
      </p:sp>
      <p:sp>
        <p:nvSpPr>
          <p:cNvPr id="63492" name="Line 4"/>
          <p:cNvSpPr>
            <a:spLocks noChangeShapeType="1"/>
          </p:cNvSpPr>
          <p:nvPr/>
        </p:nvSpPr>
        <p:spPr bwMode="auto">
          <a:xfrm>
            <a:off x="2123728" y="2438400"/>
            <a:ext cx="0" cy="457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493" name="Line 5"/>
          <p:cNvSpPr>
            <a:spLocks noChangeShapeType="1"/>
          </p:cNvSpPr>
          <p:nvPr/>
        </p:nvSpPr>
        <p:spPr bwMode="auto">
          <a:xfrm>
            <a:off x="2123728" y="3276600"/>
            <a:ext cx="0" cy="457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494" name="Line 6"/>
          <p:cNvSpPr>
            <a:spLocks noChangeShapeType="1"/>
          </p:cNvSpPr>
          <p:nvPr/>
        </p:nvSpPr>
        <p:spPr bwMode="auto">
          <a:xfrm>
            <a:off x="2092247" y="4077072"/>
            <a:ext cx="0" cy="457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894188659"/>
      </p:ext>
    </p:extLst>
  </p:cSld>
  <p:clrMapOvr>
    <a:masterClrMapping/>
  </p:clrMapOvr>
  <p:transition spd="slow"/>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defRPr/>
            </a:pPr>
            <a:r>
              <a:rPr lang="en-US" sz="4000" smtClean="0"/>
              <a:t>Thermoreceptors</a:t>
            </a:r>
          </a:p>
        </p:txBody>
      </p:sp>
      <p:sp>
        <p:nvSpPr>
          <p:cNvPr id="60419" name="Rectangle 3"/>
          <p:cNvSpPr>
            <a:spLocks noGrp="1" noChangeArrowheads="1"/>
          </p:cNvSpPr>
          <p:nvPr>
            <p:ph type="body" idx="1"/>
          </p:nvPr>
        </p:nvSpPr>
        <p:spPr>
          <a:ln>
            <a:solidFill>
              <a:srgbClr val="9933FF"/>
            </a:solidFill>
            <a:miter lim="800000"/>
            <a:headEnd/>
            <a:tailEnd/>
          </a:ln>
        </p:spPr>
        <p:txBody>
          <a:bodyPr/>
          <a:lstStyle/>
          <a:p>
            <a:pPr eaLnBrk="1" hangingPunct="1">
              <a:defRPr/>
            </a:pPr>
            <a:r>
              <a:rPr lang="en-US" smtClean="0">
                <a:solidFill>
                  <a:srgbClr val="9933FF"/>
                </a:solidFill>
              </a:rPr>
              <a:t>Peripheral thermoreceptors</a:t>
            </a:r>
            <a:r>
              <a:rPr lang="en-US" smtClean="0"/>
              <a:t>: in the skin (skin thermoreceptors)</a:t>
            </a:r>
          </a:p>
          <a:p>
            <a:pPr eaLnBrk="1" hangingPunct="1">
              <a:defRPr/>
            </a:pPr>
            <a:r>
              <a:rPr lang="en-US" smtClean="0">
                <a:solidFill>
                  <a:srgbClr val="D60093"/>
                </a:solidFill>
              </a:rPr>
              <a:t>Central thermoreceptor</a:t>
            </a:r>
            <a:r>
              <a:rPr lang="en-US" smtClean="0"/>
              <a:t>: in the preoptic area of the hypothalamus </a:t>
            </a:r>
          </a:p>
          <a:p>
            <a:pPr eaLnBrk="1" hangingPunct="1">
              <a:buFont typeface="Wingdings" pitchFamily="2" charset="2"/>
              <a:buNone/>
              <a:defRPr/>
            </a:pPr>
            <a:r>
              <a:rPr lang="en-US" smtClean="0"/>
              <a:t>	(anterior hypothalamus)</a:t>
            </a:r>
          </a:p>
        </p:txBody>
      </p:sp>
    </p:spTree>
    <p:extLst>
      <p:ext uri="{BB962C8B-B14F-4D97-AF65-F5344CB8AC3E}">
        <p14:creationId xmlns:p14="http://schemas.microsoft.com/office/powerpoint/2010/main" val="3161984470"/>
      </p:ext>
    </p:extLst>
  </p:cSld>
  <p:clrMapOvr>
    <a:masterClrMapping/>
  </p:clrMapOvr>
  <p:transition spd="slow"/>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defRPr/>
            </a:pPr>
            <a:r>
              <a:rPr lang="en-US" dirty="0" smtClean="0">
                <a:solidFill>
                  <a:srgbClr val="669900"/>
                </a:solidFill>
              </a:rPr>
              <a:t>Skin </a:t>
            </a:r>
            <a:r>
              <a:rPr lang="en-US" dirty="0" err="1" smtClean="0">
                <a:solidFill>
                  <a:srgbClr val="669900"/>
                </a:solidFill>
              </a:rPr>
              <a:t>thermoreceptors</a:t>
            </a:r>
            <a:endParaRPr lang="en-US" dirty="0" smtClean="0">
              <a:solidFill>
                <a:srgbClr val="669900"/>
              </a:solidFill>
            </a:endParaRPr>
          </a:p>
        </p:txBody>
      </p:sp>
      <p:sp>
        <p:nvSpPr>
          <p:cNvPr id="61443" name="Rectangle 3"/>
          <p:cNvSpPr>
            <a:spLocks noGrp="1" noChangeArrowheads="1"/>
          </p:cNvSpPr>
          <p:nvPr>
            <p:ph type="body" idx="1"/>
          </p:nvPr>
        </p:nvSpPr>
        <p:spPr/>
        <p:txBody>
          <a:bodyPr/>
          <a:lstStyle/>
          <a:p>
            <a:pPr eaLnBrk="1" hangingPunct="1">
              <a:defRPr/>
            </a:pPr>
            <a:r>
              <a:rPr lang="en-US" u="sng" dirty="0" smtClean="0"/>
              <a:t>Warmth receptors</a:t>
            </a:r>
          </a:p>
          <a:p>
            <a:pPr eaLnBrk="1" hangingPunct="1">
              <a:buFont typeface="Wingdings" pitchFamily="2" charset="2"/>
              <a:buNone/>
              <a:defRPr/>
            </a:pPr>
            <a:r>
              <a:rPr lang="en-US" dirty="0" smtClean="0"/>
              <a:t>	Stimulated by increased environmental  temperature, up to 44 -46</a:t>
            </a:r>
            <a:r>
              <a:rPr lang="en-US" baseline="30000" dirty="0" smtClean="0"/>
              <a:t>0</a:t>
            </a:r>
            <a:r>
              <a:rPr lang="en-US" dirty="0" smtClean="0"/>
              <a:t>C</a:t>
            </a:r>
          </a:p>
          <a:p>
            <a:pPr eaLnBrk="1" hangingPunct="1">
              <a:defRPr/>
            </a:pPr>
            <a:r>
              <a:rPr lang="en-US" u="sng" dirty="0" smtClean="0">
                <a:solidFill>
                  <a:srgbClr val="C00000"/>
                </a:solidFill>
              </a:rPr>
              <a:t>Cold receptors</a:t>
            </a:r>
          </a:p>
          <a:p>
            <a:pPr eaLnBrk="1" hangingPunct="1">
              <a:buFont typeface="Wingdings" pitchFamily="2" charset="2"/>
              <a:buNone/>
              <a:defRPr/>
            </a:pPr>
            <a:r>
              <a:rPr lang="en-US" dirty="0" smtClean="0"/>
              <a:t>	is stimulated as local temperature decreases from 40</a:t>
            </a:r>
            <a:r>
              <a:rPr lang="en-US" baseline="30000" dirty="0" smtClean="0"/>
              <a:t>0</a:t>
            </a:r>
            <a:r>
              <a:rPr lang="en-US" dirty="0" smtClean="0"/>
              <a:t>C to 24 – 28</a:t>
            </a:r>
            <a:r>
              <a:rPr lang="en-US" baseline="30000" dirty="0" smtClean="0"/>
              <a:t>0</a:t>
            </a:r>
            <a:r>
              <a:rPr lang="en-US" dirty="0" smtClean="0"/>
              <a:t>C</a:t>
            </a:r>
          </a:p>
          <a:p>
            <a:pPr lvl="1" eaLnBrk="1" hangingPunct="1">
              <a:defRPr/>
            </a:pPr>
            <a:r>
              <a:rPr lang="en-US" dirty="0" smtClean="0"/>
              <a:t>Cold receptors are much </a:t>
            </a:r>
            <a:r>
              <a:rPr lang="en-US" u="sng" dirty="0" smtClean="0"/>
              <a:t>more abundant</a:t>
            </a:r>
            <a:r>
              <a:rPr lang="en-US" dirty="0" smtClean="0"/>
              <a:t> &amp; </a:t>
            </a:r>
            <a:r>
              <a:rPr lang="en-US" u="sng" dirty="0" smtClean="0"/>
              <a:t>important</a:t>
            </a:r>
            <a:r>
              <a:rPr lang="en-US" dirty="0" smtClean="0"/>
              <a:t> than warmth receptors</a:t>
            </a:r>
          </a:p>
        </p:txBody>
      </p:sp>
    </p:spTree>
    <p:extLst>
      <p:ext uri="{BB962C8B-B14F-4D97-AF65-F5344CB8AC3E}">
        <p14:creationId xmlns:p14="http://schemas.microsoft.com/office/powerpoint/2010/main" val="2513842404"/>
      </p:ext>
    </p:extLst>
  </p:cSld>
  <p:clrMapOvr>
    <a:masterClrMapping/>
  </p:clrMapOvr>
  <p:transition spd="slow"/>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a:defRPr/>
            </a:pPr>
            <a:r>
              <a:rPr lang="en-US" dirty="0">
                <a:solidFill>
                  <a:srgbClr val="669900"/>
                </a:solidFill>
              </a:rPr>
              <a:t>Skin </a:t>
            </a:r>
            <a:r>
              <a:rPr lang="en-US" dirty="0" err="1">
                <a:solidFill>
                  <a:srgbClr val="669900"/>
                </a:solidFill>
              </a:rPr>
              <a:t>thermoreceptors</a:t>
            </a:r>
            <a:endParaRPr lang="id-ID" dirty="0" smtClean="0"/>
          </a:p>
        </p:txBody>
      </p:sp>
      <p:sp>
        <p:nvSpPr>
          <p:cNvPr id="62467" name="Rectangle 3"/>
          <p:cNvSpPr>
            <a:spLocks noGrp="1" noChangeArrowheads="1"/>
          </p:cNvSpPr>
          <p:nvPr>
            <p:ph type="body" idx="1"/>
          </p:nvPr>
        </p:nvSpPr>
        <p:spPr/>
        <p:txBody>
          <a:bodyPr/>
          <a:lstStyle/>
          <a:p>
            <a:pPr eaLnBrk="1" hangingPunct="1">
              <a:defRPr/>
            </a:pPr>
            <a:r>
              <a:rPr lang="en-US" smtClean="0"/>
              <a:t>Skin thermoreceptors provide:</a:t>
            </a:r>
          </a:p>
          <a:p>
            <a:pPr lvl="1" eaLnBrk="1" hangingPunct="1">
              <a:defRPr/>
            </a:pPr>
            <a:r>
              <a:rPr lang="en-US" u="sng" smtClean="0"/>
              <a:t>information</a:t>
            </a:r>
            <a:r>
              <a:rPr lang="en-US" smtClean="0"/>
              <a:t> about skin/ environmental temperature to hypothalamic thermoregulatory center</a:t>
            </a:r>
          </a:p>
          <a:p>
            <a:pPr lvl="1" eaLnBrk="1" hangingPunct="1">
              <a:defRPr/>
            </a:pPr>
            <a:r>
              <a:rPr lang="en-US" u="sng" smtClean="0"/>
              <a:t>conscious perception</a:t>
            </a:r>
            <a:r>
              <a:rPr lang="en-US" smtClean="0"/>
              <a:t> of environmental temperature &amp; estimation of thermal comfort via thalamic pathways to cerebral cortex</a:t>
            </a:r>
          </a:p>
        </p:txBody>
      </p:sp>
    </p:spTree>
    <p:extLst>
      <p:ext uri="{BB962C8B-B14F-4D97-AF65-F5344CB8AC3E}">
        <p14:creationId xmlns:p14="http://schemas.microsoft.com/office/powerpoint/2010/main" val="1208417846"/>
      </p:ext>
    </p:extLst>
  </p:cSld>
  <p:clrMapOvr>
    <a:masterClrMapping/>
  </p:clrMapOvr>
  <p:transition spd="slow"/>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defRPr/>
            </a:pPr>
            <a:r>
              <a:rPr lang="en-US" dirty="0" smtClean="0">
                <a:solidFill>
                  <a:srgbClr val="FF6600"/>
                </a:solidFill>
              </a:rPr>
              <a:t>Central </a:t>
            </a:r>
            <a:r>
              <a:rPr lang="en-US" dirty="0" err="1" smtClean="0">
                <a:solidFill>
                  <a:srgbClr val="FF6600"/>
                </a:solidFill>
              </a:rPr>
              <a:t>thermoreceptors</a:t>
            </a:r>
            <a:endParaRPr lang="en-US" dirty="0" smtClean="0">
              <a:solidFill>
                <a:srgbClr val="FF6600"/>
              </a:solidFill>
            </a:endParaRPr>
          </a:p>
        </p:txBody>
      </p:sp>
      <p:sp>
        <p:nvSpPr>
          <p:cNvPr id="64515" name="Rectangle 3"/>
          <p:cNvSpPr>
            <a:spLocks noGrp="1" noChangeArrowheads="1"/>
          </p:cNvSpPr>
          <p:nvPr>
            <p:ph type="body" idx="1"/>
          </p:nvPr>
        </p:nvSpPr>
        <p:spPr/>
        <p:txBody>
          <a:bodyPr/>
          <a:lstStyle/>
          <a:p>
            <a:pPr eaLnBrk="1" hangingPunct="1">
              <a:defRPr/>
            </a:pPr>
            <a:r>
              <a:rPr lang="en-US" dirty="0" smtClean="0"/>
              <a:t>At this anterior part of hypothalamus, warmth receptors greatly outnumber cold receptors</a:t>
            </a:r>
          </a:p>
          <a:p>
            <a:pPr eaLnBrk="1" hangingPunct="1">
              <a:defRPr/>
            </a:pPr>
            <a:r>
              <a:rPr lang="en-US" dirty="0" smtClean="0"/>
              <a:t>Around 10% of hypothalamic neurons show a positive temperature coefficient when local temperature (i.e. blood flow to hypothalamus) is cycled over  a range of 2 – 4</a:t>
            </a:r>
            <a:r>
              <a:rPr lang="en-US" baseline="30000" dirty="0" smtClean="0"/>
              <a:t>0</a:t>
            </a:r>
            <a:r>
              <a:rPr lang="en-US" dirty="0" smtClean="0"/>
              <a:t>C about the mean -- </a:t>
            </a:r>
            <a:r>
              <a:rPr lang="en-US" dirty="0" smtClean="0">
                <a:solidFill>
                  <a:srgbClr val="000000"/>
                </a:solidFill>
                <a:effectLst>
                  <a:outerShdw blurRad="38100" dist="38100" dir="2700000" algn="tl">
                    <a:srgbClr val="FFFFFF"/>
                  </a:outerShdw>
                </a:effectLst>
                <a:latin typeface="Showcard Gothic" pitchFamily="82" charset="0"/>
              </a:rPr>
              <a:t>Thermostat</a:t>
            </a:r>
            <a:endParaRPr lang="en-US" u="sng" dirty="0" smtClean="0">
              <a:solidFill>
                <a:srgbClr val="000000"/>
              </a:solidFill>
              <a:effectLst>
                <a:outerShdw blurRad="38100" dist="38100" dir="2700000" algn="tl">
                  <a:srgbClr val="FFFFFF"/>
                </a:outerShdw>
              </a:effectLst>
              <a:latin typeface="Showcard Gothic" pitchFamily="82" charset="0"/>
            </a:endParaRPr>
          </a:p>
          <a:p>
            <a:pPr eaLnBrk="1" hangingPunct="1">
              <a:defRPr/>
            </a:pPr>
            <a:endParaRPr lang="en-US" dirty="0" smtClean="0"/>
          </a:p>
        </p:txBody>
      </p:sp>
    </p:spTree>
    <p:extLst>
      <p:ext uri="{BB962C8B-B14F-4D97-AF65-F5344CB8AC3E}">
        <p14:creationId xmlns:p14="http://schemas.microsoft.com/office/powerpoint/2010/main" val="3485124668"/>
      </p:ext>
    </p:extLst>
  </p:cSld>
  <p:clrMapOvr>
    <a:masterClrMapping/>
  </p:clrMapOvr>
  <p:transition spd="slow"/>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a:defRPr/>
            </a:pPr>
            <a:r>
              <a:rPr lang="en-US" dirty="0">
                <a:solidFill>
                  <a:srgbClr val="FF6600"/>
                </a:solidFill>
              </a:rPr>
              <a:t>Central </a:t>
            </a:r>
            <a:r>
              <a:rPr lang="en-US" dirty="0" err="1">
                <a:solidFill>
                  <a:srgbClr val="FF6600"/>
                </a:solidFill>
              </a:rPr>
              <a:t>thermoreceptors</a:t>
            </a:r>
            <a:endParaRPr lang="id-ID" dirty="0" smtClean="0"/>
          </a:p>
        </p:txBody>
      </p:sp>
      <p:sp>
        <p:nvSpPr>
          <p:cNvPr id="65539" name="Rectangle 3"/>
          <p:cNvSpPr>
            <a:spLocks noGrp="1" noChangeArrowheads="1"/>
          </p:cNvSpPr>
          <p:nvPr>
            <p:ph type="body" idx="1"/>
          </p:nvPr>
        </p:nvSpPr>
        <p:spPr/>
        <p:txBody>
          <a:bodyPr/>
          <a:lstStyle/>
          <a:p>
            <a:pPr eaLnBrk="1" hangingPunct="1">
              <a:defRPr/>
            </a:pPr>
            <a:r>
              <a:rPr lang="en-US" smtClean="0"/>
              <a:t>Hypothalamic thermoreceptors are important during </a:t>
            </a:r>
            <a:r>
              <a:rPr lang="en-US" smtClean="0">
                <a:solidFill>
                  <a:srgbClr val="FFFF00"/>
                </a:solidFill>
              </a:rPr>
              <a:t>exercise</a:t>
            </a:r>
            <a:r>
              <a:rPr lang="en-US" smtClean="0"/>
              <a:t>, in which body’s heat production &amp; dissipation can differ dramatically, leading to rapid changes in body core temperature</a:t>
            </a:r>
          </a:p>
        </p:txBody>
      </p:sp>
    </p:spTree>
    <p:extLst>
      <p:ext uri="{BB962C8B-B14F-4D97-AF65-F5344CB8AC3E}">
        <p14:creationId xmlns:p14="http://schemas.microsoft.com/office/powerpoint/2010/main" val="2472950316"/>
      </p:ext>
    </p:extLst>
  </p:cSld>
  <p:clrMapOvr>
    <a:masterClrMapping/>
  </p:clrMapOvr>
  <p:transition spd="slow"/>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pPr eaLnBrk="1" hangingPunct="1">
              <a:defRPr/>
            </a:pPr>
            <a:r>
              <a:rPr lang="en-US" smtClean="0"/>
              <a:t>Thermoregulatory center</a:t>
            </a:r>
          </a:p>
        </p:txBody>
      </p:sp>
      <p:sp>
        <p:nvSpPr>
          <p:cNvPr id="214019" name="Rectangle 3"/>
          <p:cNvSpPr>
            <a:spLocks noGrp="1" noChangeArrowheads="1"/>
          </p:cNvSpPr>
          <p:nvPr>
            <p:ph type="body" idx="1"/>
          </p:nvPr>
        </p:nvSpPr>
        <p:spPr/>
        <p:txBody>
          <a:bodyPr/>
          <a:lstStyle/>
          <a:p>
            <a:pPr eaLnBrk="1" hangingPunct="1">
              <a:defRPr/>
            </a:pPr>
            <a:r>
              <a:rPr lang="en-US" smtClean="0"/>
              <a:t>The </a:t>
            </a:r>
            <a:r>
              <a:rPr lang="en-US" smtClean="0">
                <a:solidFill>
                  <a:srgbClr val="FFFF00"/>
                </a:solidFill>
              </a:rPr>
              <a:t>posterior hypothalamus</a:t>
            </a:r>
            <a:r>
              <a:rPr lang="en-US" smtClean="0"/>
              <a:t> summates the central and peripheral temperature sensory signals</a:t>
            </a:r>
          </a:p>
        </p:txBody>
      </p:sp>
    </p:spTree>
    <p:extLst>
      <p:ext uri="{BB962C8B-B14F-4D97-AF65-F5344CB8AC3E}">
        <p14:creationId xmlns:p14="http://schemas.microsoft.com/office/powerpoint/2010/main" val="990499058"/>
      </p:ext>
    </p:extLst>
  </p:cSld>
  <p:clrMapOvr>
    <a:masterClrMapping/>
  </p:clrMapOvr>
  <p:transition spd="slow"/>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p:txBody>
          <a:bodyPr/>
          <a:lstStyle/>
          <a:p>
            <a:pPr eaLnBrk="1" hangingPunct="1">
              <a:defRPr/>
            </a:pPr>
            <a:r>
              <a:rPr lang="en-US" dirty="0" smtClean="0"/>
              <a:t>Heat regulation</a:t>
            </a:r>
            <a:endParaRPr lang="en-US" sz="3600" dirty="0" smtClean="0"/>
          </a:p>
        </p:txBody>
      </p:sp>
      <p:sp>
        <p:nvSpPr>
          <p:cNvPr id="392195" name="Rectangle 3"/>
          <p:cNvSpPr>
            <a:spLocks noGrp="1" noChangeArrowheads="1"/>
          </p:cNvSpPr>
          <p:nvPr>
            <p:ph type="body" idx="1"/>
          </p:nvPr>
        </p:nvSpPr>
        <p:spPr/>
        <p:txBody>
          <a:bodyPr/>
          <a:lstStyle/>
          <a:p>
            <a:pPr eaLnBrk="1" hangingPunct="1">
              <a:defRPr/>
            </a:pPr>
            <a:endParaRPr lang="en-US" smtClean="0"/>
          </a:p>
          <a:p>
            <a:pPr eaLnBrk="1" hangingPunct="1">
              <a:defRPr/>
            </a:pPr>
            <a:endParaRPr lang="en-US" smtClean="0"/>
          </a:p>
        </p:txBody>
      </p:sp>
      <p:pic>
        <p:nvPicPr>
          <p:cNvPr id="72708" name="Picture 4" descr="show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628800"/>
            <a:ext cx="8496944" cy="5001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7818848"/>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Stratum </a:t>
            </a:r>
            <a:r>
              <a:rPr lang="en-US" b="1" dirty="0" err="1"/>
              <a:t>Basale</a:t>
            </a:r>
            <a:r>
              <a:rPr lang="en-US" dirty="0" smtClean="0"/>
              <a:t> </a:t>
            </a:r>
            <a:endParaRPr lang="en-US" dirty="0"/>
          </a:p>
        </p:txBody>
      </p:sp>
      <p:sp>
        <p:nvSpPr>
          <p:cNvPr id="3" name="Content Placeholder 2"/>
          <p:cNvSpPr>
            <a:spLocks noGrp="1"/>
          </p:cNvSpPr>
          <p:nvPr>
            <p:ph idx="1"/>
          </p:nvPr>
        </p:nvSpPr>
        <p:spPr/>
        <p:txBody>
          <a:bodyPr>
            <a:normAutofit/>
          </a:bodyPr>
          <a:lstStyle/>
          <a:p>
            <a:r>
              <a:rPr lang="en-US" dirty="0" smtClean="0"/>
              <a:t>Therefore, the </a:t>
            </a:r>
            <a:r>
              <a:rPr lang="en-US" dirty="0"/>
              <a:t>stratum </a:t>
            </a:r>
            <a:r>
              <a:rPr lang="en-US" dirty="0" err="1"/>
              <a:t>basale</a:t>
            </a:r>
            <a:r>
              <a:rPr lang="en-US" dirty="0"/>
              <a:t> is also </a:t>
            </a:r>
            <a:r>
              <a:rPr lang="en-US" dirty="0" smtClean="0"/>
              <a:t>known </a:t>
            </a:r>
            <a:r>
              <a:rPr lang="de-DE" dirty="0" smtClean="0"/>
              <a:t>as </a:t>
            </a:r>
            <a:r>
              <a:rPr lang="de-DE" dirty="0"/>
              <a:t>the </a:t>
            </a:r>
            <a:r>
              <a:rPr lang="de-DE" b="1" dirty="0"/>
              <a:t>stratum germinativum </a:t>
            </a:r>
            <a:r>
              <a:rPr lang="de-DE" dirty="0"/>
              <a:t>( jer-mi-na-TE¯ -vum; </a:t>
            </a:r>
            <a:r>
              <a:rPr lang="de-DE" i="1" dirty="0"/>
              <a:t>germ- </a:t>
            </a:r>
            <a:r>
              <a:rPr lang="en-US" dirty="0" smtClean="0"/>
              <a:t>sprout</a:t>
            </a:r>
            <a:r>
              <a:rPr lang="en-US" dirty="0"/>
              <a:t>) to indicate its role in forming new cells</a:t>
            </a:r>
          </a:p>
          <a:p>
            <a:endParaRPr lang="en-US" dirty="0" smtClean="0"/>
          </a:p>
          <a:p>
            <a:r>
              <a:rPr lang="en-US" dirty="0" smtClean="0"/>
              <a:t>Melanocytes </a:t>
            </a:r>
            <a:r>
              <a:rPr lang="en-US" dirty="0"/>
              <a:t>and Merkel cells </a:t>
            </a:r>
            <a:r>
              <a:rPr lang="en-US" dirty="0" smtClean="0"/>
              <a:t>with their </a:t>
            </a:r>
            <a:r>
              <a:rPr lang="en-US" dirty="0"/>
              <a:t>associated Merkel discs are scattered among </a:t>
            </a:r>
            <a:r>
              <a:rPr lang="en-US" dirty="0" smtClean="0"/>
              <a:t>the keratinocytes </a:t>
            </a:r>
            <a:r>
              <a:rPr lang="en-US" dirty="0"/>
              <a:t>of the basal </a:t>
            </a:r>
            <a:r>
              <a:rPr lang="en-US" dirty="0" smtClean="0"/>
              <a:t>layer</a:t>
            </a:r>
            <a:endParaRPr lang="en-US" dirty="0"/>
          </a:p>
        </p:txBody>
      </p:sp>
    </p:spTree>
    <p:extLst>
      <p:ext uri="{BB962C8B-B14F-4D97-AF65-F5344CB8AC3E}">
        <p14:creationId xmlns:p14="http://schemas.microsoft.com/office/powerpoint/2010/main" val="534538915"/>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normAutofit fontScale="90000"/>
          </a:bodyPr>
          <a:lstStyle/>
          <a:p>
            <a:pPr eaLnBrk="1" hangingPunct="1">
              <a:defRPr/>
            </a:pPr>
            <a:r>
              <a:rPr lang="en-US" sz="2800" smtClean="0">
                <a:latin typeface="Arial Black" pitchFamily="34" charset="0"/>
              </a:rPr>
              <a:t>The response exerted by </a:t>
            </a:r>
            <a:br>
              <a:rPr lang="en-US" sz="2800" smtClean="0">
                <a:latin typeface="Arial Black" pitchFamily="34" charset="0"/>
              </a:rPr>
            </a:br>
            <a:r>
              <a:rPr lang="en-US" sz="2800" smtClean="0">
                <a:latin typeface="Arial Black" pitchFamily="34" charset="0"/>
              </a:rPr>
              <a:t>the thermoregulatory center when the body is too hot</a:t>
            </a:r>
          </a:p>
        </p:txBody>
      </p:sp>
      <p:sp>
        <p:nvSpPr>
          <p:cNvPr id="193539" name="Rectangle 3"/>
          <p:cNvSpPr>
            <a:spLocks noGrp="1" noChangeArrowheads="1"/>
          </p:cNvSpPr>
          <p:nvPr>
            <p:ph type="body" idx="1"/>
          </p:nvPr>
        </p:nvSpPr>
        <p:spPr/>
        <p:txBody>
          <a:bodyPr/>
          <a:lstStyle/>
          <a:p>
            <a:pPr eaLnBrk="1" hangingPunct="1">
              <a:defRPr/>
            </a:pPr>
            <a:r>
              <a:rPr lang="en-US" smtClean="0"/>
              <a:t>Increase heat loss</a:t>
            </a:r>
          </a:p>
          <a:p>
            <a:pPr lvl="1" eaLnBrk="1" hangingPunct="1">
              <a:defRPr/>
            </a:pPr>
            <a:r>
              <a:rPr lang="en-US" smtClean="0"/>
              <a:t>Cutaneous vasodilatation</a:t>
            </a:r>
          </a:p>
          <a:p>
            <a:pPr lvl="1" eaLnBrk="1" hangingPunct="1">
              <a:defRPr/>
            </a:pPr>
            <a:r>
              <a:rPr lang="en-US" smtClean="0"/>
              <a:t>Sweating</a:t>
            </a:r>
          </a:p>
          <a:p>
            <a:pPr lvl="1" eaLnBrk="1" hangingPunct="1">
              <a:defRPr/>
            </a:pPr>
            <a:r>
              <a:rPr lang="en-US" smtClean="0"/>
              <a:t>Increased respiration</a:t>
            </a:r>
          </a:p>
          <a:p>
            <a:pPr eaLnBrk="1" hangingPunct="1">
              <a:defRPr/>
            </a:pPr>
            <a:r>
              <a:rPr lang="en-US" smtClean="0"/>
              <a:t>Decrease heat production</a:t>
            </a:r>
          </a:p>
          <a:p>
            <a:pPr lvl="1" eaLnBrk="1" hangingPunct="1">
              <a:defRPr/>
            </a:pPr>
            <a:r>
              <a:rPr lang="en-US" smtClean="0"/>
              <a:t>Anorexia</a:t>
            </a:r>
          </a:p>
          <a:p>
            <a:pPr lvl="1" eaLnBrk="1" hangingPunct="1">
              <a:defRPr/>
            </a:pPr>
            <a:r>
              <a:rPr lang="en-US" smtClean="0"/>
              <a:t>Apathy &amp; inertia </a:t>
            </a:r>
          </a:p>
          <a:p>
            <a:pPr lvl="1" eaLnBrk="1" hangingPunct="1">
              <a:defRPr/>
            </a:pPr>
            <a:r>
              <a:rPr lang="en-US" smtClean="0"/>
              <a:t>Shivering is inhibited</a:t>
            </a:r>
          </a:p>
        </p:txBody>
      </p:sp>
    </p:spTree>
    <p:extLst>
      <p:ext uri="{BB962C8B-B14F-4D97-AF65-F5344CB8AC3E}">
        <p14:creationId xmlns:p14="http://schemas.microsoft.com/office/powerpoint/2010/main" val="2228919038"/>
      </p:ext>
    </p:extLst>
  </p:cSld>
  <p:clrMapOvr>
    <a:masterClrMapping/>
  </p:clrMapOvr>
  <p:transition spd="slow"/>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normAutofit fontScale="90000"/>
          </a:bodyPr>
          <a:lstStyle/>
          <a:p>
            <a:pPr eaLnBrk="1" hangingPunct="1">
              <a:defRPr/>
            </a:pPr>
            <a:r>
              <a:rPr lang="en-US" sz="2800" smtClean="0">
                <a:latin typeface="Arial Black" pitchFamily="34" charset="0"/>
              </a:rPr>
              <a:t>The response exerted by </a:t>
            </a:r>
            <a:br>
              <a:rPr lang="en-US" sz="2800" smtClean="0">
                <a:latin typeface="Arial Black" pitchFamily="34" charset="0"/>
              </a:rPr>
            </a:br>
            <a:r>
              <a:rPr lang="en-US" sz="2800" smtClean="0">
                <a:latin typeface="Arial Black" pitchFamily="34" charset="0"/>
              </a:rPr>
              <a:t>the thermoregulatory center when the body is too cold</a:t>
            </a:r>
          </a:p>
        </p:txBody>
      </p:sp>
      <p:sp>
        <p:nvSpPr>
          <p:cNvPr id="72707" name="Rectangle 3"/>
          <p:cNvSpPr>
            <a:spLocks noGrp="1" noChangeArrowheads="1"/>
          </p:cNvSpPr>
          <p:nvPr>
            <p:ph type="body" idx="1"/>
          </p:nvPr>
        </p:nvSpPr>
        <p:spPr/>
        <p:txBody>
          <a:bodyPr/>
          <a:lstStyle/>
          <a:p>
            <a:pPr eaLnBrk="1" hangingPunct="1">
              <a:defRPr/>
            </a:pPr>
            <a:r>
              <a:rPr lang="en-US" smtClean="0"/>
              <a:t>Increase heat production</a:t>
            </a:r>
          </a:p>
          <a:p>
            <a:pPr lvl="1" eaLnBrk="1" hangingPunct="1">
              <a:defRPr/>
            </a:pPr>
            <a:r>
              <a:rPr lang="en-US" smtClean="0"/>
              <a:t>Shivering</a:t>
            </a:r>
          </a:p>
          <a:p>
            <a:pPr lvl="1" eaLnBrk="1" hangingPunct="1">
              <a:defRPr/>
            </a:pPr>
            <a:r>
              <a:rPr lang="en-US" smtClean="0"/>
              <a:t>Feeding</a:t>
            </a:r>
          </a:p>
          <a:p>
            <a:pPr lvl="1" eaLnBrk="1" hangingPunct="1">
              <a:defRPr/>
            </a:pPr>
            <a:r>
              <a:rPr lang="en-US" smtClean="0"/>
              <a:t>Increased thyroxin and catecholamine secretion</a:t>
            </a:r>
          </a:p>
          <a:p>
            <a:pPr eaLnBrk="1" hangingPunct="1">
              <a:defRPr/>
            </a:pPr>
            <a:r>
              <a:rPr lang="en-US" smtClean="0"/>
              <a:t>Decrease heat loss</a:t>
            </a:r>
          </a:p>
          <a:p>
            <a:pPr lvl="1" eaLnBrk="1" hangingPunct="1">
              <a:defRPr/>
            </a:pPr>
            <a:r>
              <a:rPr lang="en-US" smtClean="0"/>
              <a:t>Cutaneous vasoconstriction</a:t>
            </a:r>
          </a:p>
          <a:p>
            <a:pPr lvl="1" eaLnBrk="1" hangingPunct="1">
              <a:defRPr/>
            </a:pPr>
            <a:r>
              <a:rPr lang="en-US" smtClean="0"/>
              <a:t>Horripilate </a:t>
            </a:r>
          </a:p>
        </p:txBody>
      </p:sp>
    </p:spTree>
    <p:extLst>
      <p:ext uri="{BB962C8B-B14F-4D97-AF65-F5344CB8AC3E}">
        <p14:creationId xmlns:p14="http://schemas.microsoft.com/office/powerpoint/2010/main" val="244005667"/>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Stratum SPINOSUM</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b="1" dirty="0"/>
              <a:t>s</a:t>
            </a:r>
            <a:r>
              <a:rPr lang="en-US" b="1" dirty="0" smtClean="0"/>
              <a:t>tratum </a:t>
            </a:r>
            <a:r>
              <a:rPr lang="en-US" b="1" dirty="0" err="1" smtClean="0"/>
              <a:t>spinosum</a:t>
            </a:r>
            <a:r>
              <a:rPr lang="en-US" b="1" dirty="0" smtClean="0"/>
              <a:t> </a:t>
            </a:r>
            <a:r>
              <a:rPr lang="en-US" dirty="0" smtClean="0"/>
              <a:t>(</a:t>
            </a:r>
            <a:r>
              <a:rPr lang="en-US" dirty="0" err="1"/>
              <a:t>spi</a:t>
            </a:r>
            <a:r>
              <a:rPr lang="en-US" dirty="0"/>
              <a:t>-NO¯ -sum; </a:t>
            </a:r>
            <a:r>
              <a:rPr lang="en-US" i="1" dirty="0" err="1"/>
              <a:t>spinos</a:t>
            </a:r>
            <a:r>
              <a:rPr lang="en-US" i="1" dirty="0"/>
              <a:t>- </a:t>
            </a:r>
            <a:r>
              <a:rPr lang="en-US" dirty="0"/>
              <a:t> </a:t>
            </a:r>
            <a:r>
              <a:rPr lang="en-US" dirty="0" err="1"/>
              <a:t>thornlike</a:t>
            </a:r>
            <a:r>
              <a:rPr lang="en-US" dirty="0"/>
              <a:t>), </a:t>
            </a:r>
            <a:r>
              <a:rPr lang="en-US" dirty="0" smtClean="0"/>
              <a:t>is arranged </a:t>
            </a:r>
            <a:r>
              <a:rPr lang="en-US" dirty="0"/>
              <a:t>in 8 to 10 layers </a:t>
            </a:r>
            <a:r>
              <a:rPr lang="en-US" dirty="0" smtClean="0"/>
              <a:t>of many-sided </a:t>
            </a:r>
            <a:r>
              <a:rPr lang="en-US" dirty="0"/>
              <a:t>keratinocytes fitting closely together. </a:t>
            </a:r>
            <a:endParaRPr lang="en-US" dirty="0" smtClean="0"/>
          </a:p>
          <a:p>
            <a:r>
              <a:rPr lang="en-US" dirty="0" smtClean="0"/>
              <a:t>These keratinocytes have </a:t>
            </a:r>
            <a:r>
              <a:rPr lang="en-US" dirty="0"/>
              <a:t>the same organelles as cells of the </a:t>
            </a:r>
            <a:r>
              <a:rPr lang="en-US" dirty="0" smtClean="0"/>
              <a:t>stratum </a:t>
            </a:r>
            <a:r>
              <a:rPr lang="en-US" dirty="0" err="1" smtClean="0"/>
              <a:t>basale</a:t>
            </a:r>
            <a:r>
              <a:rPr lang="en-US" dirty="0"/>
              <a:t>. </a:t>
            </a:r>
            <a:endParaRPr lang="en-US" dirty="0" smtClean="0"/>
          </a:p>
          <a:p>
            <a:r>
              <a:rPr lang="en-US" dirty="0" smtClean="0"/>
              <a:t>When </a:t>
            </a:r>
            <a:r>
              <a:rPr lang="en-US" dirty="0"/>
              <a:t>cells of the stratum </a:t>
            </a:r>
            <a:r>
              <a:rPr lang="en-US" dirty="0" err="1"/>
              <a:t>spinosum</a:t>
            </a:r>
            <a:r>
              <a:rPr lang="en-US" dirty="0"/>
              <a:t> are prepared </a:t>
            </a:r>
            <a:r>
              <a:rPr lang="en-US" dirty="0" smtClean="0"/>
              <a:t>for microscopic </a:t>
            </a:r>
            <a:r>
              <a:rPr lang="en-US" dirty="0"/>
              <a:t>examination, they shrink and pull apart so </a:t>
            </a:r>
            <a:r>
              <a:rPr lang="en-US" dirty="0" smtClean="0"/>
              <a:t>that they </a:t>
            </a:r>
            <a:r>
              <a:rPr lang="en-US" dirty="0"/>
              <a:t>seem to be covered with </a:t>
            </a:r>
            <a:r>
              <a:rPr lang="en-US" dirty="0" err="1"/>
              <a:t>thornlike</a:t>
            </a:r>
            <a:r>
              <a:rPr lang="en-US" dirty="0"/>
              <a:t> spines</a:t>
            </a:r>
          </a:p>
        </p:txBody>
      </p:sp>
    </p:spTree>
    <p:extLst>
      <p:ext uri="{BB962C8B-B14F-4D97-AF65-F5344CB8AC3E}">
        <p14:creationId xmlns:p14="http://schemas.microsoft.com/office/powerpoint/2010/main" val="20855777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Stratum SPINOSUM</a:t>
            </a:r>
            <a:endParaRPr lang="en-US" dirty="0"/>
          </a:p>
        </p:txBody>
      </p:sp>
      <p:sp>
        <p:nvSpPr>
          <p:cNvPr id="3" name="Content Placeholder 2"/>
          <p:cNvSpPr>
            <a:spLocks noGrp="1"/>
          </p:cNvSpPr>
          <p:nvPr>
            <p:ph idx="1"/>
          </p:nvPr>
        </p:nvSpPr>
        <p:spPr/>
        <p:txBody>
          <a:bodyPr>
            <a:normAutofit/>
          </a:bodyPr>
          <a:lstStyle/>
          <a:p>
            <a:r>
              <a:rPr lang="en-US" dirty="0" smtClean="0"/>
              <a:t>Each spiny </a:t>
            </a:r>
            <a:r>
              <a:rPr lang="en-US" dirty="0"/>
              <a:t>projection in a prepared tissue section is a point </a:t>
            </a:r>
            <a:r>
              <a:rPr lang="en-US" dirty="0" smtClean="0"/>
              <a:t>where bundles </a:t>
            </a:r>
            <a:r>
              <a:rPr lang="en-US" dirty="0"/>
              <a:t>of </a:t>
            </a:r>
            <a:r>
              <a:rPr lang="en-US" dirty="0" err="1"/>
              <a:t>tonofilaments</a:t>
            </a:r>
            <a:r>
              <a:rPr lang="en-US" dirty="0"/>
              <a:t> are inserting into a desmosome, </a:t>
            </a:r>
            <a:r>
              <a:rPr lang="en-US" dirty="0" smtClean="0"/>
              <a:t>tightly joining </a:t>
            </a:r>
            <a:r>
              <a:rPr lang="en-US" dirty="0"/>
              <a:t>the cells to one </a:t>
            </a:r>
            <a:r>
              <a:rPr lang="en-US" dirty="0" smtClean="0"/>
              <a:t>another -- &gt; provides strength </a:t>
            </a:r>
            <a:r>
              <a:rPr lang="en-US" dirty="0"/>
              <a:t>and flexibility to the </a:t>
            </a:r>
            <a:r>
              <a:rPr lang="en-US" dirty="0" smtClean="0"/>
              <a:t>skin </a:t>
            </a:r>
          </a:p>
          <a:p>
            <a:r>
              <a:rPr lang="en-US" dirty="0" smtClean="0"/>
              <a:t>Langerhans </a:t>
            </a:r>
            <a:r>
              <a:rPr lang="en-US" dirty="0"/>
              <a:t>cells </a:t>
            </a:r>
            <a:r>
              <a:rPr lang="en-US" dirty="0" smtClean="0"/>
              <a:t>and projections </a:t>
            </a:r>
            <a:r>
              <a:rPr lang="en-US" dirty="0"/>
              <a:t>of melanocytes are also present in this layer</a:t>
            </a:r>
          </a:p>
        </p:txBody>
      </p:sp>
    </p:spTree>
    <p:extLst>
      <p:ext uri="{BB962C8B-B14F-4D97-AF65-F5344CB8AC3E}">
        <p14:creationId xmlns:p14="http://schemas.microsoft.com/office/powerpoint/2010/main" val="42092102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Stratum GRANULOSUM</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b="1" dirty="0" smtClean="0"/>
              <a:t>stratum </a:t>
            </a:r>
            <a:r>
              <a:rPr lang="en-US" b="1" dirty="0" err="1" smtClean="0"/>
              <a:t>granulosum</a:t>
            </a:r>
            <a:r>
              <a:rPr lang="en-US" b="1" dirty="0" smtClean="0"/>
              <a:t> </a:t>
            </a:r>
            <a:r>
              <a:rPr lang="en-US" dirty="0" smtClean="0"/>
              <a:t>(</a:t>
            </a:r>
            <a:r>
              <a:rPr lang="en-US" dirty="0"/>
              <a:t>gran-u¯-LO¯ -sum; </a:t>
            </a:r>
            <a:r>
              <a:rPr lang="en-US" i="1" dirty="0" err="1"/>
              <a:t>granulos</a:t>
            </a:r>
            <a:r>
              <a:rPr lang="en-US" i="1" dirty="0"/>
              <a:t>- </a:t>
            </a:r>
            <a:r>
              <a:rPr lang="en-US" dirty="0"/>
              <a:t> little grains) consists of </a:t>
            </a:r>
            <a:r>
              <a:rPr lang="en-US" dirty="0" smtClean="0"/>
              <a:t>3-5 </a:t>
            </a:r>
            <a:r>
              <a:rPr lang="en-US" dirty="0"/>
              <a:t>layers of flattened keratinocytes that are </a:t>
            </a:r>
            <a:r>
              <a:rPr lang="en-US" dirty="0" smtClean="0"/>
              <a:t>undergoing apoptosis</a:t>
            </a:r>
          </a:p>
          <a:p>
            <a:r>
              <a:rPr lang="en-US" dirty="0" smtClean="0"/>
              <a:t>Apoptosis is </a:t>
            </a:r>
            <a:r>
              <a:rPr lang="en-US" dirty="0"/>
              <a:t>an orderly</a:t>
            </a:r>
            <a:r>
              <a:rPr lang="en-US" dirty="0" smtClean="0"/>
              <a:t>, genetically </a:t>
            </a:r>
            <a:r>
              <a:rPr lang="en-US" dirty="0"/>
              <a:t>programmed cell death in which the nucleus </a:t>
            </a:r>
            <a:r>
              <a:rPr lang="en-US" dirty="0" smtClean="0"/>
              <a:t>fragments before </a:t>
            </a:r>
            <a:r>
              <a:rPr lang="en-US" dirty="0"/>
              <a:t>the cells </a:t>
            </a:r>
            <a:r>
              <a:rPr lang="en-US" dirty="0" smtClean="0"/>
              <a:t>die </a:t>
            </a:r>
          </a:p>
          <a:p>
            <a:pPr lvl="1"/>
            <a:endParaRPr lang="en-US" dirty="0"/>
          </a:p>
        </p:txBody>
      </p:sp>
    </p:spTree>
    <p:extLst>
      <p:ext uri="{BB962C8B-B14F-4D97-AF65-F5344CB8AC3E}">
        <p14:creationId xmlns:p14="http://schemas.microsoft.com/office/powerpoint/2010/main" val="19096710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Stratum GRANULOSUM</a:t>
            </a:r>
            <a:endParaRPr lang="en-US" dirty="0"/>
          </a:p>
        </p:txBody>
      </p:sp>
      <p:sp>
        <p:nvSpPr>
          <p:cNvPr id="3" name="Content Placeholder 2"/>
          <p:cNvSpPr>
            <a:spLocks noGrp="1"/>
          </p:cNvSpPr>
          <p:nvPr>
            <p:ph idx="1"/>
          </p:nvPr>
        </p:nvSpPr>
        <p:spPr/>
        <p:txBody>
          <a:bodyPr/>
          <a:lstStyle/>
          <a:p>
            <a:r>
              <a:rPr lang="en-US" dirty="0"/>
              <a:t>The nuclei and other organelles </a:t>
            </a:r>
            <a:r>
              <a:rPr lang="en-US" dirty="0" smtClean="0"/>
              <a:t>of these </a:t>
            </a:r>
            <a:r>
              <a:rPr lang="en-US" dirty="0"/>
              <a:t>cells begin to degenerate, and </a:t>
            </a:r>
            <a:r>
              <a:rPr lang="en-US" dirty="0" err="1"/>
              <a:t>tonofilaments</a:t>
            </a:r>
            <a:r>
              <a:rPr lang="en-US" dirty="0"/>
              <a:t> become </a:t>
            </a:r>
            <a:r>
              <a:rPr lang="en-US" dirty="0" smtClean="0"/>
              <a:t>more apparent</a:t>
            </a:r>
          </a:p>
          <a:p>
            <a:r>
              <a:rPr lang="en-US" dirty="0" smtClean="0"/>
              <a:t>A </a:t>
            </a:r>
            <a:r>
              <a:rPr lang="en-US" dirty="0"/>
              <a:t>distinctive feature of cells in this layer is the </a:t>
            </a:r>
            <a:r>
              <a:rPr lang="en-US" dirty="0" smtClean="0"/>
              <a:t>presence of </a:t>
            </a:r>
            <a:r>
              <a:rPr lang="en-US" dirty="0"/>
              <a:t>darkly staining granules of a protein called </a:t>
            </a:r>
            <a:r>
              <a:rPr lang="en-US" b="1" dirty="0" err="1" smtClean="0"/>
              <a:t>keratohyalin</a:t>
            </a:r>
            <a:r>
              <a:rPr lang="en-US" dirty="0" smtClean="0"/>
              <a:t>(</a:t>
            </a:r>
            <a:r>
              <a:rPr lang="en-US" dirty="0" err="1" smtClean="0"/>
              <a:t>ker</a:t>
            </a:r>
            <a:r>
              <a:rPr lang="en-US" dirty="0" smtClean="0"/>
              <a:t>-a-to</a:t>
            </a:r>
            <a:r>
              <a:rPr lang="en-US" dirty="0"/>
              <a:t>¯-HI¯ -a-</a:t>
            </a:r>
            <a:r>
              <a:rPr lang="en-US" dirty="0" err="1"/>
              <a:t>lin</a:t>
            </a:r>
            <a:r>
              <a:rPr lang="en-US" dirty="0"/>
              <a:t>), which converts the </a:t>
            </a:r>
            <a:r>
              <a:rPr lang="en-US" dirty="0" err="1"/>
              <a:t>tonofilaments</a:t>
            </a:r>
            <a:r>
              <a:rPr lang="en-US" dirty="0"/>
              <a:t> </a:t>
            </a:r>
            <a:r>
              <a:rPr lang="en-US" dirty="0" smtClean="0"/>
              <a:t>into keratin</a:t>
            </a:r>
            <a:endParaRPr lang="en-US" dirty="0"/>
          </a:p>
        </p:txBody>
      </p:sp>
    </p:spTree>
    <p:extLst>
      <p:ext uri="{BB962C8B-B14F-4D97-AF65-F5344CB8AC3E}">
        <p14:creationId xmlns:p14="http://schemas.microsoft.com/office/powerpoint/2010/main" val="358350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Stratum GRANULOSUM</a:t>
            </a:r>
            <a:endParaRPr lang="en-US" dirty="0"/>
          </a:p>
        </p:txBody>
      </p:sp>
      <p:sp>
        <p:nvSpPr>
          <p:cNvPr id="3" name="Content Placeholder 2"/>
          <p:cNvSpPr>
            <a:spLocks noGrp="1"/>
          </p:cNvSpPr>
          <p:nvPr>
            <p:ph idx="1"/>
          </p:nvPr>
        </p:nvSpPr>
        <p:spPr/>
        <p:txBody>
          <a:bodyPr>
            <a:normAutofit/>
          </a:bodyPr>
          <a:lstStyle/>
          <a:p>
            <a:r>
              <a:rPr lang="en-US" dirty="0"/>
              <a:t>Also present in the keratinocytes are </a:t>
            </a:r>
            <a:r>
              <a:rPr lang="en-US" dirty="0" smtClean="0"/>
              <a:t>membrane enclosed </a:t>
            </a:r>
            <a:r>
              <a:rPr lang="en-US" b="1" dirty="0" smtClean="0"/>
              <a:t>lamellar </a:t>
            </a:r>
            <a:r>
              <a:rPr lang="en-US" b="1" dirty="0"/>
              <a:t>granules, </a:t>
            </a:r>
            <a:r>
              <a:rPr lang="en-US" dirty="0"/>
              <a:t>which release a lipid-rich </a:t>
            </a:r>
            <a:r>
              <a:rPr lang="en-US" dirty="0" smtClean="0"/>
              <a:t>secretion</a:t>
            </a:r>
            <a:endParaRPr lang="en-US" dirty="0"/>
          </a:p>
          <a:p>
            <a:r>
              <a:rPr lang="en-US" dirty="0"/>
              <a:t>This secretion fills the spaces between cells of the </a:t>
            </a:r>
            <a:r>
              <a:rPr lang="en-US" dirty="0" smtClean="0"/>
              <a:t>stratum </a:t>
            </a:r>
            <a:r>
              <a:rPr lang="en-US" dirty="0" err="1" smtClean="0"/>
              <a:t>granulosum</a:t>
            </a:r>
            <a:r>
              <a:rPr lang="en-US" dirty="0"/>
              <a:t>, stratum </a:t>
            </a:r>
            <a:r>
              <a:rPr lang="en-US" dirty="0" err="1"/>
              <a:t>lucidum</a:t>
            </a:r>
            <a:r>
              <a:rPr lang="en-US" dirty="0"/>
              <a:t>, and stratum </a:t>
            </a:r>
            <a:r>
              <a:rPr lang="en-US" dirty="0" err="1" smtClean="0"/>
              <a:t>corneum</a:t>
            </a:r>
            <a:endParaRPr lang="en-US" dirty="0" smtClean="0"/>
          </a:p>
          <a:p>
            <a:r>
              <a:rPr lang="en-US" dirty="0" smtClean="0"/>
              <a:t>The lipid rich</a:t>
            </a:r>
            <a:r>
              <a:rPr lang="en-US" dirty="0"/>
              <a:t> </a:t>
            </a:r>
            <a:r>
              <a:rPr lang="en-US" dirty="0" smtClean="0"/>
              <a:t>secretion </a:t>
            </a:r>
            <a:r>
              <a:rPr lang="en-US" dirty="0"/>
              <a:t>acts as a water-repellent sealant, retarding loss </a:t>
            </a:r>
            <a:r>
              <a:rPr lang="en-US" dirty="0" smtClean="0"/>
              <a:t>and entry </a:t>
            </a:r>
            <a:r>
              <a:rPr lang="en-US" dirty="0"/>
              <a:t>of water and entry of foreign materials</a:t>
            </a:r>
          </a:p>
        </p:txBody>
      </p:sp>
    </p:spTree>
    <p:extLst>
      <p:ext uri="{BB962C8B-B14F-4D97-AF65-F5344CB8AC3E}">
        <p14:creationId xmlns:p14="http://schemas.microsoft.com/office/powerpoint/2010/main" val="8678321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Stratum GRANULOSUM</a:t>
            </a:r>
            <a:endParaRPr lang="en-US" dirty="0"/>
          </a:p>
        </p:txBody>
      </p:sp>
      <p:sp>
        <p:nvSpPr>
          <p:cNvPr id="3" name="Content Placeholder 2"/>
          <p:cNvSpPr>
            <a:spLocks noGrp="1"/>
          </p:cNvSpPr>
          <p:nvPr>
            <p:ph idx="1"/>
          </p:nvPr>
        </p:nvSpPr>
        <p:spPr/>
        <p:txBody>
          <a:bodyPr>
            <a:normAutofit/>
          </a:bodyPr>
          <a:lstStyle/>
          <a:p>
            <a:r>
              <a:rPr lang="en-US" dirty="0"/>
              <a:t>As their </a:t>
            </a:r>
            <a:r>
              <a:rPr lang="en-US" dirty="0" smtClean="0"/>
              <a:t>nuclei </a:t>
            </a:r>
            <a:r>
              <a:rPr lang="en-US" dirty="0"/>
              <a:t>break down during apoptosis, the keratinocytes of the </a:t>
            </a:r>
            <a:r>
              <a:rPr lang="en-US" dirty="0" smtClean="0"/>
              <a:t>stratum </a:t>
            </a:r>
            <a:r>
              <a:rPr lang="en-US" dirty="0" err="1" smtClean="0"/>
              <a:t>granulosum</a:t>
            </a:r>
            <a:r>
              <a:rPr lang="en-US" dirty="0" smtClean="0"/>
              <a:t> </a:t>
            </a:r>
            <a:r>
              <a:rPr lang="en-US" dirty="0"/>
              <a:t>can no longer carry on vital metabolic reactions, </a:t>
            </a:r>
            <a:r>
              <a:rPr lang="en-US" dirty="0" smtClean="0"/>
              <a:t>and they </a:t>
            </a:r>
            <a:r>
              <a:rPr lang="en-US" dirty="0"/>
              <a:t>die. </a:t>
            </a:r>
            <a:endParaRPr lang="en-US" dirty="0" smtClean="0"/>
          </a:p>
          <a:p>
            <a:r>
              <a:rPr lang="en-US" dirty="0" smtClean="0"/>
              <a:t>Thus</a:t>
            </a:r>
            <a:r>
              <a:rPr lang="en-US" dirty="0"/>
              <a:t>, the stratum </a:t>
            </a:r>
            <a:r>
              <a:rPr lang="en-US" dirty="0" err="1"/>
              <a:t>granulosum</a:t>
            </a:r>
            <a:r>
              <a:rPr lang="en-US" dirty="0"/>
              <a:t> marks the </a:t>
            </a:r>
            <a:r>
              <a:rPr lang="en-US" dirty="0" smtClean="0"/>
              <a:t>transition between </a:t>
            </a:r>
            <a:r>
              <a:rPr lang="en-US" dirty="0"/>
              <a:t>the deeper, metabolically active strata and the </a:t>
            </a:r>
            <a:r>
              <a:rPr lang="en-US" dirty="0" smtClean="0"/>
              <a:t>dead cells </a:t>
            </a:r>
            <a:r>
              <a:rPr lang="en-US" dirty="0"/>
              <a:t>of the more superficial strata</a:t>
            </a:r>
          </a:p>
        </p:txBody>
      </p:sp>
    </p:spTree>
    <p:extLst>
      <p:ext uri="{BB962C8B-B14F-4D97-AF65-F5344CB8AC3E}">
        <p14:creationId xmlns:p14="http://schemas.microsoft.com/office/powerpoint/2010/main" val="17306446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Introduction</a:t>
            </a:r>
            <a:endParaRPr lang="en-US" dirty="0"/>
          </a:p>
        </p:txBody>
      </p:sp>
      <p:sp>
        <p:nvSpPr>
          <p:cNvPr id="2" name="Content Placeholder 1"/>
          <p:cNvSpPr>
            <a:spLocks noGrp="1"/>
          </p:cNvSpPr>
          <p:nvPr>
            <p:ph idx="1"/>
          </p:nvPr>
        </p:nvSpPr>
        <p:spPr/>
        <p:txBody>
          <a:bodyPr/>
          <a:lstStyle/>
          <a:p>
            <a:r>
              <a:rPr lang="en-US" dirty="0"/>
              <a:t>The integumentary system contributes to homeostasis by </a:t>
            </a:r>
            <a:r>
              <a:rPr lang="en-US" dirty="0" smtClean="0"/>
              <a:t>protecting the </a:t>
            </a:r>
            <a:r>
              <a:rPr lang="en-US" dirty="0"/>
              <a:t>body and helping regulate body temperature. </a:t>
            </a:r>
            <a:endParaRPr lang="en-US" dirty="0" smtClean="0"/>
          </a:p>
          <a:p>
            <a:r>
              <a:rPr lang="en-US" dirty="0" smtClean="0"/>
              <a:t>It </a:t>
            </a:r>
            <a:r>
              <a:rPr lang="en-US" dirty="0"/>
              <a:t>also allows </a:t>
            </a:r>
            <a:r>
              <a:rPr lang="en-US" dirty="0" smtClean="0"/>
              <a:t>you to </a:t>
            </a:r>
            <a:r>
              <a:rPr lang="en-US" dirty="0"/>
              <a:t>sense pleasurable, painful, and other stimuli in your </a:t>
            </a:r>
            <a:r>
              <a:rPr lang="en-US" dirty="0" smtClean="0"/>
              <a:t>external environment</a:t>
            </a:r>
            <a:endParaRPr lang="en-US" dirty="0"/>
          </a:p>
        </p:txBody>
      </p:sp>
    </p:spTree>
    <p:extLst>
      <p:ext uri="{BB962C8B-B14F-4D97-AF65-F5344CB8AC3E}">
        <p14:creationId xmlns:p14="http://schemas.microsoft.com/office/powerpoint/2010/main" val="28290730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Stratum LUCIDUM</a:t>
            </a:r>
            <a:endParaRPr lang="en-US" dirty="0"/>
          </a:p>
        </p:txBody>
      </p:sp>
      <p:sp>
        <p:nvSpPr>
          <p:cNvPr id="3" name="Content Placeholder 2"/>
          <p:cNvSpPr>
            <a:spLocks noGrp="1"/>
          </p:cNvSpPr>
          <p:nvPr>
            <p:ph idx="1"/>
          </p:nvPr>
        </p:nvSpPr>
        <p:spPr/>
        <p:txBody>
          <a:bodyPr>
            <a:normAutofit/>
          </a:bodyPr>
          <a:lstStyle/>
          <a:p>
            <a:r>
              <a:rPr lang="en-US" dirty="0"/>
              <a:t>The </a:t>
            </a:r>
            <a:r>
              <a:rPr lang="en-US" b="1" dirty="0"/>
              <a:t>stratum </a:t>
            </a:r>
            <a:r>
              <a:rPr lang="en-US" b="1" dirty="0" err="1"/>
              <a:t>lucidum</a:t>
            </a:r>
            <a:r>
              <a:rPr lang="en-US" b="1" dirty="0"/>
              <a:t> </a:t>
            </a:r>
            <a:r>
              <a:rPr lang="en-US" dirty="0"/>
              <a:t>(LOO-</a:t>
            </a:r>
            <a:r>
              <a:rPr lang="en-US" dirty="0" err="1"/>
              <a:t>si</a:t>
            </a:r>
            <a:r>
              <a:rPr lang="en-US" dirty="0"/>
              <a:t>-</a:t>
            </a:r>
            <a:r>
              <a:rPr lang="en-US" dirty="0" err="1"/>
              <a:t>dum</a:t>
            </a:r>
            <a:r>
              <a:rPr lang="en-US" dirty="0"/>
              <a:t>; </a:t>
            </a:r>
            <a:r>
              <a:rPr lang="en-US" i="1" dirty="0"/>
              <a:t>lucid- </a:t>
            </a:r>
            <a:r>
              <a:rPr lang="en-US" dirty="0"/>
              <a:t> clear) is </a:t>
            </a:r>
            <a:r>
              <a:rPr lang="en-US" dirty="0" smtClean="0"/>
              <a:t>present only </a:t>
            </a:r>
            <a:r>
              <a:rPr lang="en-US" dirty="0"/>
              <a:t>in the thick skin of areas such as the fingertips, palms, </a:t>
            </a:r>
            <a:r>
              <a:rPr lang="en-US" dirty="0" smtClean="0"/>
              <a:t>and soles</a:t>
            </a:r>
            <a:r>
              <a:rPr lang="en-US" dirty="0"/>
              <a:t>. </a:t>
            </a:r>
            <a:endParaRPr lang="en-US" dirty="0" smtClean="0"/>
          </a:p>
          <a:p>
            <a:r>
              <a:rPr lang="en-US" dirty="0" smtClean="0"/>
              <a:t>It </a:t>
            </a:r>
            <a:r>
              <a:rPr lang="en-US" dirty="0"/>
              <a:t>consists of three to five layers of flattened clear, </a:t>
            </a:r>
            <a:r>
              <a:rPr lang="en-US" dirty="0" smtClean="0"/>
              <a:t>dead keratinocytes </a:t>
            </a:r>
            <a:r>
              <a:rPr lang="en-US" dirty="0"/>
              <a:t>that contain large amounts of keratin and </a:t>
            </a:r>
            <a:r>
              <a:rPr lang="en-US" dirty="0" smtClean="0"/>
              <a:t>thickened plasma </a:t>
            </a:r>
            <a:r>
              <a:rPr lang="en-US" dirty="0"/>
              <a:t>membranes</a:t>
            </a:r>
          </a:p>
        </p:txBody>
      </p:sp>
    </p:spTree>
    <p:extLst>
      <p:ext uri="{BB962C8B-B14F-4D97-AF65-F5344CB8AC3E}">
        <p14:creationId xmlns:p14="http://schemas.microsoft.com/office/powerpoint/2010/main" val="17253621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Stratum CORNEUM</a:t>
            </a:r>
            <a:endParaRPr lang="en-US" dirty="0"/>
          </a:p>
        </p:txBody>
      </p:sp>
      <p:sp>
        <p:nvSpPr>
          <p:cNvPr id="3" name="Content Placeholder 2"/>
          <p:cNvSpPr>
            <a:spLocks noGrp="1"/>
          </p:cNvSpPr>
          <p:nvPr>
            <p:ph idx="1"/>
          </p:nvPr>
        </p:nvSpPr>
        <p:spPr/>
        <p:txBody>
          <a:bodyPr>
            <a:normAutofit/>
          </a:bodyPr>
          <a:lstStyle/>
          <a:p>
            <a:r>
              <a:rPr lang="en-US" dirty="0"/>
              <a:t>The </a:t>
            </a:r>
            <a:r>
              <a:rPr lang="en-US" b="1" dirty="0"/>
              <a:t>stratum </a:t>
            </a:r>
            <a:r>
              <a:rPr lang="en-US" b="1" dirty="0" err="1"/>
              <a:t>corneum</a:t>
            </a:r>
            <a:r>
              <a:rPr lang="en-US" b="1" dirty="0"/>
              <a:t> </a:t>
            </a:r>
            <a:r>
              <a:rPr lang="en-US" dirty="0"/>
              <a:t>(COR-ne¯-um; </a:t>
            </a:r>
            <a:r>
              <a:rPr lang="en-US" i="1" dirty="0" err="1"/>
              <a:t>corne</a:t>
            </a:r>
            <a:r>
              <a:rPr lang="en-US" i="1" dirty="0"/>
              <a:t>- </a:t>
            </a:r>
            <a:r>
              <a:rPr lang="en-US" dirty="0"/>
              <a:t> horn or horny</a:t>
            </a:r>
            <a:r>
              <a:rPr lang="en-US" dirty="0" smtClean="0"/>
              <a:t>) consists </a:t>
            </a:r>
            <a:r>
              <a:rPr lang="en-US" dirty="0"/>
              <a:t>on average of 25 to 30 layers of flattened dead </a:t>
            </a:r>
            <a:r>
              <a:rPr lang="en-US" dirty="0" smtClean="0"/>
              <a:t>keratinocytes</a:t>
            </a:r>
            <a:endParaRPr lang="en-US" dirty="0"/>
          </a:p>
          <a:p>
            <a:r>
              <a:rPr lang="en-US" dirty="0"/>
              <a:t>These cells are continuously shed and replaced </a:t>
            </a:r>
            <a:r>
              <a:rPr lang="en-US" dirty="0" smtClean="0"/>
              <a:t>by cells </a:t>
            </a:r>
            <a:r>
              <a:rPr lang="en-US" dirty="0"/>
              <a:t>from the deeper strata</a:t>
            </a:r>
          </a:p>
        </p:txBody>
      </p:sp>
    </p:spTree>
    <p:extLst>
      <p:ext uri="{BB962C8B-B14F-4D97-AF65-F5344CB8AC3E}">
        <p14:creationId xmlns:p14="http://schemas.microsoft.com/office/powerpoint/2010/main" val="34003310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Stratum CORNEUM</a:t>
            </a:r>
            <a:endParaRPr lang="en-US" dirty="0"/>
          </a:p>
        </p:txBody>
      </p:sp>
      <p:sp>
        <p:nvSpPr>
          <p:cNvPr id="3" name="Content Placeholder 2"/>
          <p:cNvSpPr>
            <a:spLocks noGrp="1"/>
          </p:cNvSpPr>
          <p:nvPr>
            <p:ph idx="1"/>
          </p:nvPr>
        </p:nvSpPr>
        <p:spPr/>
        <p:txBody>
          <a:bodyPr>
            <a:normAutofit/>
          </a:bodyPr>
          <a:lstStyle/>
          <a:p>
            <a:r>
              <a:rPr lang="en-US" dirty="0"/>
              <a:t>The interior of the cells </a:t>
            </a:r>
            <a:r>
              <a:rPr lang="en-US" dirty="0" smtClean="0"/>
              <a:t>contains mostly keratin </a:t>
            </a:r>
          </a:p>
          <a:p>
            <a:r>
              <a:rPr lang="en-US" dirty="0" smtClean="0"/>
              <a:t>Between </a:t>
            </a:r>
            <a:r>
              <a:rPr lang="en-US" dirty="0"/>
              <a:t>the cells are lipids from lamellar </a:t>
            </a:r>
            <a:r>
              <a:rPr lang="en-US" dirty="0" smtClean="0"/>
              <a:t>granules that </a:t>
            </a:r>
            <a:r>
              <a:rPr lang="en-US" dirty="0"/>
              <a:t>help make this layer an effective water-repellent </a:t>
            </a:r>
            <a:r>
              <a:rPr lang="en-US" dirty="0" smtClean="0"/>
              <a:t>barrier</a:t>
            </a:r>
            <a:endParaRPr lang="en-US" dirty="0"/>
          </a:p>
          <a:p>
            <a:r>
              <a:rPr lang="en-US" dirty="0"/>
              <a:t>Its multiple layers of dead cells also help to protect deeper </a:t>
            </a:r>
            <a:r>
              <a:rPr lang="en-US" dirty="0" smtClean="0"/>
              <a:t>layers from </a:t>
            </a:r>
            <a:r>
              <a:rPr lang="en-US" dirty="0"/>
              <a:t>injury and microbial </a:t>
            </a:r>
            <a:r>
              <a:rPr lang="en-US" dirty="0" smtClean="0"/>
              <a:t>invasion </a:t>
            </a:r>
          </a:p>
          <a:p>
            <a:r>
              <a:rPr lang="en-US" dirty="0" smtClean="0"/>
              <a:t>Constant </a:t>
            </a:r>
            <a:r>
              <a:rPr lang="en-US" dirty="0"/>
              <a:t>exposure of skin </a:t>
            </a:r>
            <a:r>
              <a:rPr lang="en-US" dirty="0" smtClean="0"/>
              <a:t>to friction </a:t>
            </a:r>
            <a:r>
              <a:rPr lang="en-US" dirty="0"/>
              <a:t>stimulates the formation of a </a:t>
            </a:r>
            <a:r>
              <a:rPr lang="en-US" b="1" dirty="0"/>
              <a:t>callus, </a:t>
            </a:r>
            <a:r>
              <a:rPr lang="en-US" dirty="0"/>
              <a:t>an abnormal </a:t>
            </a:r>
            <a:r>
              <a:rPr lang="en-US" dirty="0" smtClean="0"/>
              <a:t>thickening of </a:t>
            </a:r>
            <a:r>
              <a:rPr lang="en-US" dirty="0"/>
              <a:t>the stratum </a:t>
            </a:r>
            <a:r>
              <a:rPr lang="en-US" dirty="0" err="1"/>
              <a:t>corneum</a:t>
            </a:r>
            <a:endParaRPr lang="en-US" dirty="0"/>
          </a:p>
        </p:txBody>
      </p:sp>
    </p:spTree>
    <p:extLst>
      <p:ext uri="{BB962C8B-B14F-4D97-AF65-F5344CB8AC3E}">
        <p14:creationId xmlns:p14="http://schemas.microsoft.com/office/powerpoint/2010/main" val="30195017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My eBooks\The Cell\Art of MBoC5\JPEGs\Chapter 23\figure 23-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25" y="307975"/>
            <a:ext cx="8362950" cy="624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21418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Pendidikan\Kuliah S1\2013-05 (Mei)\scan0003.jpg"/>
          <p:cNvPicPr>
            <a:picLocks noGrp="1" noChangeAspect="1" noChangeArrowheads="1"/>
          </p:cNvPicPr>
          <p:nvPr>
            <p:ph idx="4294967295"/>
          </p:nvPr>
        </p:nvPicPr>
        <p:blipFill>
          <a:blip r:embed="rId2" cstate="print"/>
          <a:srcRect/>
          <a:stretch>
            <a:fillRect/>
          </a:stretch>
        </p:blipFill>
        <p:spPr bwMode="auto">
          <a:xfrm>
            <a:off x="539552" y="381000"/>
            <a:ext cx="7690048" cy="5181600"/>
          </a:xfrm>
          <a:prstGeom prst="rect">
            <a:avLst/>
          </a:prstGeom>
          <a:noFill/>
        </p:spPr>
      </p:pic>
      <p:sp>
        <p:nvSpPr>
          <p:cNvPr id="4" name="Up Arrow 3"/>
          <p:cNvSpPr/>
          <p:nvPr/>
        </p:nvSpPr>
        <p:spPr>
          <a:xfrm>
            <a:off x="8305800" y="762000"/>
            <a:ext cx="609600" cy="4800600"/>
          </a:xfrm>
          <a:prstGeom prst="upArrow">
            <a:avLst/>
          </a:prstGeom>
          <a:solidFill>
            <a:srgbClr val="00B0F0">
              <a:alpha val="53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2083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My eBooks\The Cell\Art of MBoC5\JPEGs\Chapter 23\figure 23-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0513" y="307975"/>
            <a:ext cx="6022975" cy="624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9848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DERMIS </a:t>
            </a:r>
            <a:endParaRPr lang="en-US" dirty="0"/>
          </a:p>
        </p:txBody>
      </p:sp>
      <p:sp>
        <p:nvSpPr>
          <p:cNvPr id="3" name="Content Placeholder 2"/>
          <p:cNvSpPr>
            <a:spLocks noGrp="1"/>
          </p:cNvSpPr>
          <p:nvPr>
            <p:ph idx="1"/>
          </p:nvPr>
        </p:nvSpPr>
        <p:spPr/>
        <p:txBody>
          <a:bodyPr/>
          <a:lstStyle/>
          <a:p>
            <a:r>
              <a:rPr lang="en-US" dirty="0"/>
              <a:t>The second, deeper part of the skin, the </a:t>
            </a:r>
            <a:r>
              <a:rPr lang="en-US" b="1" dirty="0"/>
              <a:t>dermis, </a:t>
            </a:r>
            <a:r>
              <a:rPr lang="en-US" dirty="0"/>
              <a:t>is composed </a:t>
            </a:r>
            <a:r>
              <a:rPr lang="en-US" dirty="0" smtClean="0"/>
              <a:t>of a </a:t>
            </a:r>
            <a:r>
              <a:rPr lang="en-US" dirty="0"/>
              <a:t>strong connective tissue containing collagen and elastic </a:t>
            </a:r>
            <a:r>
              <a:rPr lang="en-US" dirty="0" smtClean="0"/>
              <a:t>fibers</a:t>
            </a:r>
            <a:endParaRPr lang="en-US" dirty="0"/>
          </a:p>
          <a:p>
            <a:r>
              <a:rPr lang="en-US" dirty="0"/>
              <a:t>This woven network of fibers has great tensile strength (</a:t>
            </a:r>
            <a:r>
              <a:rPr lang="en-US" dirty="0" smtClean="0"/>
              <a:t>resists pulling </a:t>
            </a:r>
            <a:r>
              <a:rPr lang="en-US" dirty="0"/>
              <a:t>or stretching forces). </a:t>
            </a:r>
            <a:r>
              <a:rPr lang="en-US" dirty="0" smtClean="0"/>
              <a:t>Therefore, the </a:t>
            </a:r>
            <a:r>
              <a:rPr lang="en-US" dirty="0"/>
              <a:t>dermis also has the ability </a:t>
            </a:r>
            <a:r>
              <a:rPr lang="en-US" dirty="0" smtClean="0"/>
              <a:t>to stretch </a:t>
            </a:r>
            <a:r>
              <a:rPr lang="en-US" dirty="0"/>
              <a:t>and recoil easily</a:t>
            </a:r>
          </a:p>
        </p:txBody>
      </p:sp>
    </p:spTree>
    <p:extLst>
      <p:ext uri="{BB962C8B-B14F-4D97-AF65-F5344CB8AC3E}">
        <p14:creationId xmlns:p14="http://schemas.microsoft.com/office/powerpoint/2010/main" val="31077570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DERMIS </a:t>
            </a:r>
          </a:p>
        </p:txBody>
      </p:sp>
      <p:sp>
        <p:nvSpPr>
          <p:cNvPr id="3" name="Content Placeholder 2"/>
          <p:cNvSpPr>
            <a:spLocks noGrp="1"/>
          </p:cNvSpPr>
          <p:nvPr>
            <p:ph idx="1"/>
          </p:nvPr>
        </p:nvSpPr>
        <p:spPr/>
        <p:txBody>
          <a:bodyPr/>
          <a:lstStyle/>
          <a:p>
            <a:r>
              <a:rPr lang="en-US" dirty="0"/>
              <a:t>The few cells present in the dermis </a:t>
            </a:r>
            <a:r>
              <a:rPr lang="en-US" dirty="0" smtClean="0"/>
              <a:t>include predominantly </a:t>
            </a:r>
            <a:r>
              <a:rPr lang="en-US" dirty="0"/>
              <a:t>fibroblasts, with some macrophages, and a </a:t>
            </a:r>
            <a:r>
              <a:rPr lang="en-US" dirty="0" smtClean="0"/>
              <a:t>few adipocytes </a:t>
            </a:r>
            <a:r>
              <a:rPr lang="en-US" dirty="0"/>
              <a:t>near its boundary with the subcutaneous </a:t>
            </a:r>
            <a:r>
              <a:rPr lang="en-US" dirty="0" smtClean="0"/>
              <a:t>layer</a:t>
            </a:r>
          </a:p>
          <a:p>
            <a:r>
              <a:rPr lang="en-US" dirty="0" smtClean="0"/>
              <a:t>Blood</a:t>
            </a:r>
            <a:r>
              <a:rPr lang="en-US" dirty="0"/>
              <a:t> </a:t>
            </a:r>
            <a:r>
              <a:rPr lang="en-US" dirty="0" smtClean="0"/>
              <a:t>vessels</a:t>
            </a:r>
            <a:r>
              <a:rPr lang="en-US" dirty="0"/>
              <a:t>, nerves, glands, and hair follicles (epithelial </a:t>
            </a:r>
            <a:r>
              <a:rPr lang="en-US" dirty="0" smtClean="0"/>
              <a:t>invaginations of </a:t>
            </a:r>
            <a:r>
              <a:rPr lang="en-US" dirty="0"/>
              <a:t>the epidermis) are embedded in the dermal layer</a:t>
            </a:r>
          </a:p>
        </p:txBody>
      </p:sp>
    </p:spTree>
    <p:extLst>
      <p:ext uri="{BB962C8B-B14F-4D97-AF65-F5344CB8AC3E}">
        <p14:creationId xmlns:p14="http://schemas.microsoft.com/office/powerpoint/2010/main" val="257866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DERMIS </a:t>
            </a:r>
          </a:p>
        </p:txBody>
      </p:sp>
      <p:sp>
        <p:nvSpPr>
          <p:cNvPr id="3" name="Content Placeholder 2"/>
          <p:cNvSpPr>
            <a:spLocks noGrp="1"/>
          </p:cNvSpPr>
          <p:nvPr>
            <p:ph idx="1"/>
          </p:nvPr>
        </p:nvSpPr>
        <p:spPr/>
        <p:txBody>
          <a:bodyPr/>
          <a:lstStyle/>
          <a:p>
            <a:r>
              <a:rPr lang="en-US" dirty="0" smtClean="0"/>
              <a:t>The dermis </a:t>
            </a:r>
            <a:r>
              <a:rPr lang="en-US" dirty="0"/>
              <a:t>is essential to the survival of the epidermis, and these </a:t>
            </a:r>
            <a:r>
              <a:rPr lang="en-US" dirty="0" smtClean="0"/>
              <a:t>adjacent layers </a:t>
            </a:r>
            <a:r>
              <a:rPr lang="en-US" dirty="0"/>
              <a:t>form many important structural and functional </a:t>
            </a:r>
            <a:r>
              <a:rPr lang="en-US" dirty="0" smtClean="0"/>
              <a:t>relations</a:t>
            </a:r>
            <a:endParaRPr lang="en-US" dirty="0"/>
          </a:p>
          <a:p>
            <a:r>
              <a:rPr lang="en-US" dirty="0"/>
              <a:t>Based on its tissue structure, the dermis can be </a:t>
            </a:r>
            <a:r>
              <a:rPr lang="en-US" dirty="0" smtClean="0"/>
              <a:t>divided into: </a:t>
            </a:r>
          </a:p>
          <a:p>
            <a:pPr lvl="1"/>
            <a:r>
              <a:rPr lang="en-US" dirty="0" smtClean="0"/>
              <a:t>A superficial </a:t>
            </a:r>
            <a:r>
              <a:rPr lang="en-US" dirty="0"/>
              <a:t>papillary region </a:t>
            </a:r>
            <a:endParaRPr lang="en-US" dirty="0" smtClean="0"/>
          </a:p>
          <a:p>
            <a:pPr lvl="1"/>
            <a:r>
              <a:rPr lang="en-US" dirty="0" smtClean="0"/>
              <a:t>A deeper </a:t>
            </a:r>
            <a:r>
              <a:rPr lang="en-US" dirty="0"/>
              <a:t>reticular </a:t>
            </a:r>
            <a:r>
              <a:rPr lang="en-US" dirty="0" smtClean="0"/>
              <a:t>region</a:t>
            </a:r>
            <a:endParaRPr lang="en-US" dirty="0"/>
          </a:p>
        </p:txBody>
      </p:sp>
    </p:spTree>
    <p:extLst>
      <p:ext uri="{BB962C8B-B14F-4D97-AF65-F5344CB8AC3E}">
        <p14:creationId xmlns:p14="http://schemas.microsoft.com/office/powerpoint/2010/main" val="31956902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papillary </a:t>
            </a:r>
            <a:r>
              <a:rPr lang="en-US" dirty="0"/>
              <a:t>region</a:t>
            </a:r>
            <a:r>
              <a:rPr lang="en-US" dirty="0" smtClean="0"/>
              <a:t> </a:t>
            </a:r>
            <a:endParaRPr lang="en-US" dirty="0"/>
          </a:p>
        </p:txBody>
      </p:sp>
      <p:sp>
        <p:nvSpPr>
          <p:cNvPr id="3" name="Content Placeholder 2"/>
          <p:cNvSpPr>
            <a:spLocks noGrp="1"/>
          </p:cNvSpPr>
          <p:nvPr>
            <p:ph idx="1"/>
          </p:nvPr>
        </p:nvSpPr>
        <p:spPr/>
        <p:txBody>
          <a:bodyPr/>
          <a:lstStyle/>
          <a:p>
            <a:r>
              <a:rPr lang="en-US" dirty="0"/>
              <a:t>The </a:t>
            </a:r>
            <a:r>
              <a:rPr lang="en-US" b="1" dirty="0"/>
              <a:t>papillary region </a:t>
            </a:r>
            <a:r>
              <a:rPr lang="en-US" dirty="0"/>
              <a:t>makes up about one-fifth of the </a:t>
            </a:r>
            <a:r>
              <a:rPr lang="en-US" dirty="0" smtClean="0"/>
              <a:t>thickness of </a:t>
            </a:r>
            <a:r>
              <a:rPr lang="en-US" dirty="0"/>
              <a:t>the total </a:t>
            </a:r>
            <a:r>
              <a:rPr lang="en-US" dirty="0" smtClean="0"/>
              <a:t>layer of the dermis</a:t>
            </a:r>
          </a:p>
          <a:p>
            <a:r>
              <a:rPr lang="en-US" dirty="0"/>
              <a:t>It consists of areolar </a:t>
            </a:r>
            <a:r>
              <a:rPr lang="en-US" dirty="0" smtClean="0"/>
              <a:t>connective </a:t>
            </a:r>
            <a:r>
              <a:rPr lang="en-US" dirty="0"/>
              <a:t>tissue containing thin collagen and fine elastic fibers. </a:t>
            </a:r>
            <a:endParaRPr lang="en-US" dirty="0" smtClean="0"/>
          </a:p>
          <a:p>
            <a:r>
              <a:rPr lang="en-US" dirty="0" smtClean="0"/>
              <a:t>Its</a:t>
            </a:r>
            <a:r>
              <a:rPr lang="en-US" dirty="0"/>
              <a:t> </a:t>
            </a:r>
            <a:r>
              <a:rPr lang="en-US" dirty="0" smtClean="0"/>
              <a:t>surface </a:t>
            </a:r>
            <a:r>
              <a:rPr lang="en-US" dirty="0"/>
              <a:t>area is greatly increased by </a:t>
            </a:r>
            <a:r>
              <a:rPr lang="en-US" b="1" dirty="0"/>
              <a:t>dermal papillae </a:t>
            </a:r>
            <a:r>
              <a:rPr lang="en-US" dirty="0"/>
              <a:t>(</a:t>
            </a:r>
            <a:r>
              <a:rPr lang="en-US" dirty="0" smtClean="0"/>
              <a:t>pa-</a:t>
            </a:r>
            <a:r>
              <a:rPr lang="en-US" dirty="0" err="1" smtClean="0"/>
              <a:t>PILe</a:t>
            </a:r>
            <a:r>
              <a:rPr lang="en-US" dirty="0" smtClean="0"/>
              <a:t>- nipples</a:t>
            </a:r>
            <a:r>
              <a:rPr lang="en-US" dirty="0"/>
              <a:t>), small, fingerlike structures that project into </a:t>
            </a:r>
            <a:r>
              <a:rPr lang="en-US" dirty="0" smtClean="0"/>
              <a:t>the undersurface </a:t>
            </a:r>
            <a:r>
              <a:rPr lang="en-US" dirty="0"/>
              <a:t>of the epidermis</a:t>
            </a:r>
            <a:endParaRPr lang="en-US" dirty="0" smtClean="0"/>
          </a:p>
          <a:p>
            <a:endParaRPr lang="en-US" dirty="0"/>
          </a:p>
        </p:txBody>
      </p:sp>
    </p:spTree>
    <p:extLst>
      <p:ext uri="{BB962C8B-B14F-4D97-AF65-F5344CB8AC3E}">
        <p14:creationId xmlns:p14="http://schemas.microsoft.com/office/powerpoint/2010/main" val="1342354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r>
              <a:rPr lang="en-US" dirty="0" smtClean="0"/>
              <a:t>A system </a:t>
            </a:r>
            <a:r>
              <a:rPr lang="en-US" dirty="0"/>
              <a:t>consists of a group of </a:t>
            </a:r>
            <a:r>
              <a:rPr lang="en-US" dirty="0" smtClean="0"/>
              <a:t>organs working </a:t>
            </a:r>
            <a:r>
              <a:rPr lang="en-US" dirty="0"/>
              <a:t>together to perform specific </a:t>
            </a:r>
            <a:r>
              <a:rPr lang="en-US" dirty="0" err="1"/>
              <a:t>activites</a:t>
            </a:r>
            <a:r>
              <a:rPr lang="en-US" dirty="0"/>
              <a:t>. </a:t>
            </a:r>
            <a:endParaRPr lang="en-US" dirty="0" smtClean="0"/>
          </a:p>
          <a:p>
            <a:r>
              <a:rPr lang="en-US" dirty="0" smtClean="0"/>
              <a:t>The </a:t>
            </a:r>
            <a:r>
              <a:rPr lang="en-US" b="1" dirty="0" smtClean="0"/>
              <a:t>integumentary </a:t>
            </a:r>
            <a:r>
              <a:rPr lang="en-US" dirty="0" smtClean="0"/>
              <a:t>(in-</a:t>
            </a:r>
            <a:r>
              <a:rPr lang="en-US" dirty="0" err="1" smtClean="0"/>
              <a:t>teg</a:t>
            </a:r>
            <a:r>
              <a:rPr lang="en-US" dirty="0" smtClean="0"/>
              <a:t>-u-</a:t>
            </a:r>
            <a:r>
              <a:rPr lang="en-US" dirty="0"/>
              <a:t>-MEN-tar-e-; </a:t>
            </a:r>
            <a:r>
              <a:rPr lang="en-US" i="1" dirty="0"/>
              <a:t>in </a:t>
            </a:r>
            <a:r>
              <a:rPr lang="en-US" dirty="0"/>
              <a:t> inward; </a:t>
            </a:r>
            <a:r>
              <a:rPr lang="en-US" i="1" dirty="0" err="1"/>
              <a:t>tegere</a:t>
            </a:r>
            <a:r>
              <a:rPr lang="en-US" i="1" dirty="0"/>
              <a:t> </a:t>
            </a:r>
            <a:r>
              <a:rPr lang="en-US" dirty="0"/>
              <a:t> to cover) </a:t>
            </a:r>
            <a:r>
              <a:rPr lang="en-US" b="1" dirty="0" smtClean="0"/>
              <a:t>system </a:t>
            </a:r>
            <a:r>
              <a:rPr lang="en-US" dirty="0" smtClean="0"/>
              <a:t>is </a:t>
            </a:r>
            <a:r>
              <a:rPr lang="en-US" dirty="0"/>
              <a:t>composed </a:t>
            </a:r>
            <a:r>
              <a:rPr lang="en-US" dirty="0" smtClean="0"/>
              <a:t>of: </a:t>
            </a:r>
          </a:p>
          <a:p>
            <a:pPr lvl="1"/>
            <a:r>
              <a:rPr lang="en-US" dirty="0" smtClean="0"/>
              <a:t>the skin</a:t>
            </a:r>
          </a:p>
          <a:p>
            <a:pPr lvl="1"/>
            <a:r>
              <a:rPr lang="en-US" dirty="0"/>
              <a:t>h</a:t>
            </a:r>
            <a:r>
              <a:rPr lang="en-US" dirty="0" smtClean="0"/>
              <a:t>air</a:t>
            </a:r>
          </a:p>
          <a:p>
            <a:pPr lvl="1"/>
            <a:r>
              <a:rPr lang="en-US" dirty="0" smtClean="0"/>
              <a:t>oil glands </a:t>
            </a:r>
          </a:p>
          <a:p>
            <a:pPr lvl="1"/>
            <a:r>
              <a:rPr lang="en-US" dirty="0" smtClean="0"/>
              <a:t>sweat glands</a:t>
            </a:r>
          </a:p>
          <a:p>
            <a:pPr lvl="1"/>
            <a:r>
              <a:rPr lang="en-US" dirty="0" smtClean="0"/>
              <a:t>nails</a:t>
            </a:r>
            <a:r>
              <a:rPr lang="en-US" dirty="0"/>
              <a:t>, </a:t>
            </a:r>
            <a:r>
              <a:rPr lang="en-US" dirty="0" smtClean="0"/>
              <a:t>and</a:t>
            </a:r>
          </a:p>
          <a:p>
            <a:pPr lvl="1"/>
            <a:r>
              <a:rPr lang="en-US" dirty="0" smtClean="0"/>
              <a:t>sensory </a:t>
            </a:r>
            <a:r>
              <a:rPr lang="en-US" dirty="0"/>
              <a:t>receptors.</a:t>
            </a:r>
          </a:p>
        </p:txBody>
      </p:sp>
    </p:spTree>
    <p:extLst>
      <p:ext uri="{BB962C8B-B14F-4D97-AF65-F5344CB8AC3E}">
        <p14:creationId xmlns:p14="http://schemas.microsoft.com/office/powerpoint/2010/main" val="33364136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papillary </a:t>
            </a:r>
            <a:r>
              <a:rPr lang="en-US" dirty="0"/>
              <a:t>region</a:t>
            </a:r>
            <a:r>
              <a:rPr lang="en-US" dirty="0" smtClean="0"/>
              <a:t> </a:t>
            </a:r>
            <a:endParaRPr lang="en-US" dirty="0"/>
          </a:p>
        </p:txBody>
      </p:sp>
      <p:sp>
        <p:nvSpPr>
          <p:cNvPr id="3" name="Content Placeholder 2"/>
          <p:cNvSpPr>
            <a:spLocks noGrp="1"/>
          </p:cNvSpPr>
          <p:nvPr>
            <p:ph idx="1"/>
          </p:nvPr>
        </p:nvSpPr>
        <p:spPr/>
        <p:txBody>
          <a:bodyPr/>
          <a:lstStyle/>
          <a:p>
            <a:r>
              <a:rPr lang="en-US" dirty="0" smtClean="0"/>
              <a:t>Dermal </a:t>
            </a:r>
            <a:r>
              <a:rPr lang="en-US" dirty="0" err="1" smtClean="0"/>
              <a:t>papilae</a:t>
            </a:r>
            <a:r>
              <a:rPr lang="en-US" dirty="0" smtClean="0"/>
              <a:t> </a:t>
            </a:r>
            <a:r>
              <a:rPr lang="en-US" dirty="0"/>
              <a:t>contain </a:t>
            </a:r>
            <a:endParaRPr lang="en-US" dirty="0" smtClean="0"/>
          </a:p>
          <a:p>
            <a:pPr lvl="1"/>
            <a:r>
              <a:rPr lang="en-US" b="1" dirty="0" smtClean="0"/>
              <a:t>Capillary loops </a:t>
            </a:r>
            <a:r>
              <a:rPr lang="en-US" dirty="0"/>
              <a:t>(blood vessels</a:t>
            </a:r>
            <a:r>
              <a:rPr lang="en-US" dirty="0" smtClean="0"/>
              <a:t>)</a:t>
            </a:r>
          </a:p>
          <a:p>
            <a:pPr lvl="1"/>
            <a:r>
              <a:rPr lang="en-US" dirty="0" smtClean="0"/>
              <a:t>Tactile receptors </a:t>
            </a:r>
            <a:r>
              <a:rPr lang="en-US" dirty="0"/>
              <a:t>called </a:t>
            </a:r>
            <a:r>
              <a:rPr lang="en-US" b="1" dirty="0" err="1"/>
              <a:t>Meissner</a:t>
            </a:r>
            <a:r>
              <a:rPr lang="en-US" b="1" dirty="0"/>
              <a:t> </a:t>
            </a:r>
            <a:r>
              <a:rPr lang="en-US" b="1" dirty="0" smtClean="0"/>
              <a:t>corpuscles </a:t>
            </a:r>
            <a:r>
              <a:rPr lang="en-US" dirty="0" smtClean="0"/>
              <a:t>or </a:t>
            </a:r>
            <a:r>
              <a:rPr lang="en-US" i="1" dirty="0"/>
              <a:t>corpuscles of </a:t>
            </a:r>
            <a:r>
              <a:rPr lang="en-US" i="1" dirty="0" smtClean="0"/>
              <a:t>touch, </a:t>
            </a:r>
            <a:r>
              <a:rPr lang="en-US" dirty="0" smtClean="0"/>
              <a:t>nerve endings </a:t>
            </a:r>
            <a:r>
              <a:rPr lang="en-US" dirty="0"/>
              <a:t>that are sensitive </a:t>
            </a:r>
            <a:r>
              <a:rPr lang="en-US" dirty="0" smtClean="0"/>
              <a:t>to touch</a:t>
            </a:r>
          </a:p>
          <a:p>
            <a:pPr lvl="1"/>
            <a:r>
              <a:rPr lang="en-US" b="1" dirty="0" smtClean="0"/>
              <a:t>free </a:t>
            </a:r>
            <a:r>
              <a:rPr lang="en-US" b="1" dirty="0"/>
              <a:t>nerve endings, </a:t>
            </a:r>
            <a:r>
              <a:rPr lang="en-US" dirty="0"/>
              <a:t>dendrites that lack any </a:t>
            </a:r>
            <a:r>
              <a:rPr lang="en-US" dirty="0" smtClean="0"/>
              <a:t>apparent structural specialization that responsible to initiate signals </a:t>
            </a:r>
            <a:r>
              <a:rPr lang="en-US" dirty="0"/>
              <a:t>that give rise to sensations of warmth, coolness, pain</a:t>
            </a:r>
            <a:r>
              <a:rPr lang="en-US" dirty="0" smtClean="0"/>
              <a:t>, tickling</a:t>
            </a:r>
            <a:r>
              <a:rPr lang="en-US" dirty="0"/>
              <a:t>, and itching</a:t>
            </a:r>
          </a:p>
        </p:txBody>
      </p:sp>
    </p:spTree>
    <p:extLst>
      <p:ext uri="{BB962C8B-B14F-4D97-AF65-F5344CB8AC3E}">
        <p14:creationId xmlns:p14="http://schemas.microsoft.com/office/powerpoint/2010/main" val="8068442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papillary </a:t>
            </a:r>
            <a:r>
              <a:rPr lang="en-US" dirty="0" smtClean="0"/>
              <a:t>region</a:t>
            </a:r>
            <a:endParaRPr lang="en-US" dirty="0"/>
          </a:p>
        </p:txBody>
      </p:sp>
      <p:sp>
        <p:nvSpPr>
          <p:cNvPr id="3" name="Content Placeholder 2"/>
          <p:cNvSpPr>
            <a:spLocks noGrp="1"/>
          </p:cNvSpPr>
          <p:nvPr>
            <p:ph idx="1"/>
          </p:nvPr>
        </p:nvSpPr>
        <p:spPr/>
        <p:txBody>
          <a:bodyPr>
            <a:normAutofit/>
          </a:bodyPr>
          <a:lstStyle/>
          <a:p>
            <a:r>
              <a:rPr lang="en-US" dirty="0"/>
              <a:t>The surfaces of the palms, fingers, soles, and toes have </a:t>
            </a:r>
            <a:r>
              <a:rPr lang="en-US" dirty="0" smtClean="0"/>
              <a:t>a series </a:t>
            </a:r>
            <a:r>
              <a:rPr lang="en-US" dirty="0"/>
              <a:t>of ridges and grooves. They appear either as straight </a:t>
            </a:r>
            <a:r>
              <a:rPr lang="en-US" dirty="0" smtClean="0"/>
              <a:t>lines or </a:t>
            </a:r>
            <a:r>
              <a:rPr lang="en-US" dirty="0"/>
              <a:t>as a pattern of loops and whorls, as on the tips of the </a:t>
            </a:r>
            <a:r>
              <a:rPr lang="en-US" dirty="0" smtClean="0"/>
              <a:t>digits</a:t>
            </a:r>
            <a:endParaRPr lang="en-US" dirty="0"/>
          </a:p>
          <a:p>
            <a:r>
              <a:rPr lang="en-US" dirty="0"/>
              <a:t>These </a:t>
            </a:r>
            <a:r>
              <a:rPr lang="en-US" b="1" dirty="0"/>
              <a:t>epidermal ridges </a:t>
            </a:r>
            <a:r>
              <a:rPr lang="en-US" dirty="0"/>
              <a:t>are produced during the third month </a:t>
            </a:r>
            <a:r>
              <a:rPr lang="en-US" dirty="0" smtClean="0"/>
              <a:t>of fetal </a:t>
            </a:r>
            <a:r>
              <a:rPr lang="en-US" dirty="0"/>
              <a:t>development as downward projections of the epidermis </a:t>
            </a:r>
            <a:r>
              <a:rPr lang="en-US" dirty="0" smtClean="0"/>
              <a:t>into the </a:t>
            </a:r>
            <a:r>
              <a:rPr lang="en-US" dirty="0"/>
              <a:t>dermis between the dermal papillae of the papillary region</a:t>
            </a:r>
          </a:p>
        </p:txBody>
      </p:sp>
    </p:spTree>
    <p:extLst>
      <p:ext uri="{BB962C8B-B14F-4D97-AF65-F5344CB8AC3E}">
        <p14:creationId xmlns:p14="http://schemas.microsoft.com/office/powerpoint/2010/main" val="19301933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papillary </a:t>
            </a:r>
            <a:r>
              <a:rPr lang="en-US" dirty="0" smtClean="0"/>
              <a:t>region</a:t>
            </a:r>
            <a:endParaRPr lang="en-US" dirty="0"/>
          </a:p>
        </p:txBody>
      </p:sp>
      <p:sp>
        <p:nvSpPr>
          <p:cNvPr id="3" name="Content Placeholder 2"/>
          <p:cNvSpPr>
            <a:spLocks noGrp="1"/>
          </p:cNvSpPr>
          <p:nvPr>
            <p:ph idx="1"/>
          </p:nvPr>
        </p:nvSpPr>
        <p:spPr/>
        <p:txBody>
          <a:bodyPr>
            <a:normAutofit/>
          </a:bodyPr>
          <a:lstStyle/>
          <a:p>
            <a:r>
              <a:rPr lang="en-US" dirty="0"/>
              <a:t>The epidermal ridges increase the surface </a:t>
            </a:r>
            <a:r>
              <a:rPr lang="en-US" dirty="0" smtClean="0"/>
              <a:t>area of </a:t>
            </a:r>
            <a:r>
              <a:rPr lang="en-US" dirty="0"/>
              <a:t>the epidermis and thus increase the grip of the hand or foot </a:t>
            </a:r>
            <a:r>
              <a:rPr lang="en-US" dirty="0" smtClean="0"/>
              <a:t>by increasing friction</a:t>
            </a:r>
          </a:p>
          <a:p>
            <a:r>
              <a:rPr lang="en-US" dirty="0" smtClean="0"/>
              <a:t>Because </a:t>
            </a:r>
            <a:r>
              <a:rPr lang="en-US" dirty="0"/>
              <a:t>the ducts of sweat glands open </a:t>
            </a:r>
            <a:r>
              <a:rPr lang="en-US" dirty="0" smtClean="0"/>
              <a:t>on the </a:t>
            </a:r>
            <a:r>
              <a:rPr lang="en-US" dirty="0"/>
              <a:t>tops of the epidermal ridges as sweat pores, the sweat </a:t>
            </a:r>
            <a:r>
              <a:rPr lang="en-US" dirty="0" smtClean="0"/>
              <a:t>and ridges </a:t>
            </a:r>
            <a:r>
              <a:rPr lang="en-US" dirty="0"/>
              <a:t>form </a:t>
            </a:r>
            <a:r>
              <a:rPr lang="en-US" b="1" dirty="0"/>
              <a:t>fingerprints </a:t>
            </a:r>
            <a:r>
              <a:rPr lang="en-US" dirty="0"/>
              <a:t>(or </a:t>
            </a:r>
            <a:r>
              <a:rPr lang="en-US" b="1" dirty="0"/>
              <a:t>footprints</a:t>
            </a:r>
            <a:r>
              <a:rPr lang="en-US" dirty="0"/>
              <a:t>) upon touching a </a:t>
            </a:r>
            <a:r>
              <a:rPr lang="en-US" dirty="0" smtClean="0"/>
              <a:t>smooth object</a:t>
            </a:r>
            <a:r>
              <a:rPr lang="en-US" dirty="0"/>
              <a:t>. </a:t>
            </a:r>
            <a:endParaRPr lang="en-US" dirty="0" smtClean="0"/>
          </a:p>
          <a:p>
            <a:r>
              <a:rPr lang="en-US" dirty="0" smtClean="0"/>
              <a:t>The </a:t>
            </a:r>
            <a:r>
              <a:rPr lang="en-US" dirty="0"/>
              <a:t>epidermal ridge pattern is genetically </a:t>
            </a:r>
            <a:r>
              <a:rPr lang="en-US" dirty="0" smtClean="0"/>
              <a:t>determined and </a:t>
            </a:r>
            <a:r>
              <a:rPr lang="en-US" dirty="0"/>
              <a:t>is unique for each individual</a:t>
            </a:r>
          </a:p>
        </p:txBody>
      </p:sp>
    </p:spTree>
    <p:extLst>
      <p:ext uri="{BB962C8B-B14F-4D97-AF65-F5344CB8AC3E}">
        <p14:creationId xmlns:p14="http://schemas.microsoft.com/office/powerpoint/2010/main" val="23997357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papillary </a:t>
            </a:r>
            <a:r>
              <a:rPr lang="en-US" dirty="0" smtClean="0"/>
              <a:t>region</a:t>
            </a:r>
            <a:endParaRPr lang="en-US" dirty="0"/>
          </a:p>
        </p:txBody>
      </p:sp>
      <p:sp>
        <p:nvSpPr>
          <p:cNvPr id="3" name="Content Placeholder 2"/>
          <p:cNvSpPr>
            <a:spLocks noGrp="1"/>
          </p:cNvSpPr>
          <p:nvPr>
            <p:ph idx="1"/>
          </p:nvPr>
        </p:nvSpPr>
        <p:spPr/>
        <p:txBody>
          <a:bodyPr>
            <a:normAutofit fontScale="92500"/>
          </a:bodyPr>
          <a:lstStyle/>
          <a:p>
            <a:r>
              <a:rPr lang="en-US" dirty="0" smtClean="0"/>
              <a:t>The dermal </a:t>
            </a:r>
            <a:r>
              <a:rPr lang="en-US" dirty="0"/>
              <a:t>papillae greatly increase the surface contact between </a:t>
            </a:r>
            <a:r>
              <a:rPr lang="en-US" dirty="0" smtClean="0"/>
              <a:t>the dermis </a:t>
            </a:r>
            <a:r>
              <a:rPr lang="en-US" dirty="0"/>
              <a:t>and epidermis. </a:t>
            </a:r>
            <a:r>
              <a:rPr lang="en-US" dirty="0" smtClean="0"/>
              <a:t>With its </a:t>
            </a:r>
            <a:r>
              <a:rPr lang="en-US" dirty="0"/>
              <a:t>extensive network of small blood vessels, </a:t>
            </a:r>
            <a:r>
              <a:rPr lang="en-US" dirty="0" smtClean="0"/>
              <a:t>it serves </a:t>
            </a:r>
            <a:r>
              <a:rPr lang="en-US" dirty="0"/>
              <a:t>as </a:t>
            </a:r>
            <a:r>
              <a:rPr lang="en-US" dirty="0" smtClean="0"/>
              <a:t>an important </a:t>
            </a:r>
            <a:r>
              <a:rPr lang="en-US" dirty="0"/>
              <a:t>source of nutrition for the overlying </a:t>
            </a:r>
            <a:r>
              <a:rPr lang="en-US" dirty="0" smtClean="0"/>
              <a:t>epidermis</a:t>
            </a:r>
            <a:endParaRPr lang="en-US" dirty="0"/>
          </a:p>
          <a:p>
            <a:r>
              <a:rPr lang="en-US" dirty="0"/>
              <a:t>Molecules diffuse from the small blood capillaries in the </a:t>
            </a:r>
            <a:r>
              <a:rPr lang="en-US" dirty="0" smtClean="0"/>
              <a:t>dermal papilla </a:t>
            </a:r>
            <a:r>
              <a:rPr lang="en-US" dirty="0"/>
              <a:t>to the cells of the stratum </a:t>
            </a:r>
            <a:r>
              <a:rPr lang="en-US" dirty="0" err="1"/>
              <a:t>basale</a:t>
            </a:r>
            <a:r>
              <a:rPr lang="en-US" dirty="0"/>
              <a:t>, allowing the basal </a:t>
            </a:r>
            <a:r>
              <a:rPr lang="en-US" dirty="0" smtClean="0"/>
              <a:t>epithelial stem </a:t>
            </a:r>
            <a:r>
              <a:rPr lang="en-US" dirty="0"/>
              <a:t>cells to divide and the keratinocytes to grow </a:t>
            </a:r>
            <a:r>
              <a:rPr lang="en-US" dirty="0" smtClean="0"/>
              <a:t>and develop</a:t>
            </a:r>
            <a:r>
              <a:rPr lang="en-US" dirty="0"/>
              <a:t>. </a:t>
            </a:r>
            <a:r>
              <a:rPr lang="en-US" dirty="0" smtClean="0"/>
              <a:t>As keratinocytes push toward the surface and away from the dermal blood source, they are no longer able to obtain the nutrition they require, leading to the eventual breakdown of their organelles</a:t>
            </a:r>
            <a:endParaRPr lang="en-US" dirty="0"/>
          </a:p>
        </p:txBody>
      </p:sp>
    </p:spTree>
    <p:extLst>
      <p:ext uri="{BB962C8B-B14F-4D97-AF65-F5344CB8AC3E}">
        <p14:creationId xmlns:p14="http://schemas.microsoft.com/office/powerpoint/2010/main" val="40372753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papillary </a:t>
            </a:r>
            <a:r>
              <a:rPr lang="en-US" dirty="0" smtClean="0"/>
              <a:t>region</a:t>
            </a:r>
            <a:endParaRPr lang="en-US" dirty="0"/>
          </a:p>
        </p:txBody>
      </p:sp>
      <p:sp>
        <p:nvSpPr>
          <p:cNvPr id="3" name="Content Placeholder 2"/>
          <p:cNvSpPr>
            <a:spLocks noGrp="1"/>
          </p:cNvSpPr>
          <p:nvPr>
            <p:ph idx="1"/>
          </p:nvPr>
        </p:nvSpPr>
        <p:spPr/>
        <p:txBody>
          <a:bodyPr>
            <a:normAutofit/>
          </a:bodyPr>
          <a:lstStyle/>
          <a:p>
            <a:r>
              <a:rPr lang="en-US" dirty="0"/>
              <a:t>The dermal papillae fit together with the complementary </a:t>
            </a:r>
            <a:r>
              <a:rPr lang="en-US" dirty="0" smtClean="0"/>
              <a:t>epidermal ridge </a:t>
            </a:r>
            <a:r>
              <a:rPr lang="en-US" dirty="0"/>
              <a:t>to form an extremely strong junction between </a:t>
            </a:r>
            <a:r>
              <a:rPr lang="en-US" dirty="0" smtClean="0"/>
              <a:t>the two </a:t>
            </a:r>
            <a:r>
              <a:rPr lang="en-US" dirty="0"/>
              <a:t>layers. This jigsaw puzzle–like connection strengthens </a:t>
            </a:r>
            <a:r>
              <a:rPr lang="en-US" dirty="0" smtClean="0"/>
              <a:t>the skin </a:t>
            </a:r>
            <a:r>
              <a:rPr lang="en-US" dirty="0"/>
              <a:t>against shearing forces (forces that laterally shift in </a:t>
            </a:r>
            <a:r>
              <a:rPr lang="en-US" dirty="0" smtClean="0"/>
              <a:t>relation to </a:t>
            </a:r>
            <a:r>
              <a:rPr lang="en-US" dirty="0"/>
              <a:t>each other) that attempt to separate the epidermis from </a:t>
            </a:r>
            <a:r>
              <a:rPr lang="en-US" dirty="0" smtClean="0"/>
              <a:t>the dermis</a:t>
            </a:r>
            <a:endParaRPr lang="en-US" dirty="0"/>
          </a:p>
        </p:txBody>
      </p:sp>
    </p:spTree>
    <p:extLst>
      <p:ext uri="{BB962C8B-B14F-4D97-AF65-F5344CB8AC3E}">
        <p14:creationId xmlns:p14="http://schemas.microsoft.com/office/powerpoint/2010/main" val="30096993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reticular </a:t>
            </a:r>
            <a:r>
              <a:rPr lang="en-US" dirty="0"/>
              <a:t>region</a:t>
            </a:r>
          </a:p>
        </p:txBody>
      </p:sp>
      <p:sp>
        <p:nvSpPr>
          <p:cNvPr id="3" name="Content Placeholder 2"/>
          <p:cNvSpPr>
            <a:spLocks noGrp="1"/>
          </p:cNvSpPr>
          <p:nvPr>
            <p:ph idx="1"/>
          </p:nvPr>
        </p:nvSpPr>
        <p:spPr/>
        <p:txBody>
          <a:bodyPr>
            <a:normAutofit/>
          </a:bodyPr>
          <a:lstStyle/>
          <a:p>
            <a:r>
              <a:rPr lang="en-US" dirty="0"/>
              <a:t>The </a:t>
            </a:r>
            <a:r>
              <a:rPr lang="en-US" b="1" dirty="0"/>
              <a:t>reticular region </a:t>
            </a:r>
            <a:r>
              <a:rPr lang="en-US" i="1" dirty="0"/>
              <a:t>(</a:t>
            </a:r>
            <a:r>
              <a:rPr lang="en-US" i="1" dirty="0" err="1"/>
              <a:t>reticul</a:t>
            </a:r>
            <a:r>
              <a:rPr lang="en-US" i="1" dirty="0"/>
              <a:t>- </a:t>
            </a:r>
            <a:r>
              <a:rPr lang="en-US" dirty="0"/>
              <a:t> netlike), which is attached </a:t>
            </a:r>
            <a:r>
              <a:rPr lang="en-US" dirty="0" smtClean="0"/>
              <a:t>to the </a:t>
            </a:r>
            <a:r>
              <a:rPr lang="en-US" dirty="0"/>
              <a:t>subcutaneous layer, consists of dense irregular </a:t>
            </a:r>
            <a:r>
              <a:rPr lang="en-US" dirty="0" smtClean="0"/>
              <a:t>connective tissue </a:t>
            </a:r>
            <a:r>
              <a:rPr lang="en-US" dirty="0"/>
              <a:t>containing fibroblasts, bundles of collagen, and </a:t>
            </a:r>
            <a:r>
              <a:rPr lang="en-US" dirty="0" smtClean="0"/>
              <a:t>some coarse </a:t>
            </a:r>
            <a:r>
              <a:rPr lang="en-US" dirty="0"/>
              <a:t>elastic fibers. </a:t>
            </a:r>
            <a:endParaRPr lang="en-US" dirty="0" smtClean="0"/>
          </a:p>
          <a:p>
            <a:r>
              <a:rPr lang="en-US" dirty="0" smtClean="0"/>
              <a:t>A </a:t>
            </a:r>
            <a:r>
              <a:rPr lang="en-US" dirty="0"/>
              <a:t>few adipose cells, hair </a:t>
            </a:r>
            <a:r>
              <a:rPr lang="en-US" dirty="0" smtClean="0"/>
              <a:t>follicles, nerves</a:t>
            </a:r>
            <a:r>
              <a:rPr lang="en-US" dirty="0"/>
              <a:t>, sebaceous (oil) glands, and sudoriferous (sweat) </a:t>
            </a:r>
            <a:r>
              <a:rPr lang="en-US" dirty="0" smtClean="0"/>
              <a:t>glands occupy </a:t>
            </a:r>
            <a:r>
              <a:rPr lang="en-US" dirty="0"/>
              <a:t>the spaces between fibers</a:t>
            </a:r>
          </a:p>
        </p:txBody>
      </p:sp>
    </p:spTree>
    <p:extLst>
      <p:ext uri="{BB962C8B-B14F-4D97-AF65-F5344CB8AC3E}">
        <p14:creationId xmlns:p14="http://schemas.microsoft.com/office/powerpoint/2010/main" val="27287090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reticular region</a:t>
            </a:r>
            <a:endParaRPr lang="en-US" dirty="0"/>
          </a:p>
        </p:txBody>
      </p:sp>
      <p:sp>
        <p:nvSpPr>
          <p:cNvPr id="3" name="Content Placeholder 2"/>
          <p:cNvSpPr>
            <a:spLocks noGrp="1"/>
          </p:cNvSpPr>
          <p:nvPr>
            <p:ph idx="1"/>
          </p:nvPr>
        </p:nvSpPr>
        <p:spPr/>
        <p:txBody>
          <a:bodyPr>
            <a:normAutofit/>
          </a:bodyPr>
          <a:lstStyle/>
          <a:p>
            <a:r>
              <a:rPr lang="en-US" dirty="0"/>
              <a:t>The combination of collagen and elastic fibers in the </a:t>
            </a:r>
            <a:r>
              <a:rPr lang="en-US" dirty="0" smtClean="0"/>
              <a:t>reticular region </a:t>
            </a:r>
            <a:r>
              <a:rPr lang="en-US" dirty="0"/>
              <a:t>provides the skin with strength, </a:t>
            </a:r>
            <a:r>
              <a:rPr lang="en-US" b="1" dirty="0"/>
              <a:t>extensibility </a:t>
            </a:r>
            <a:r>
              <a:rPr lang="en-US" dirty="0"/>
              <a:t>(ability </a:t>
            </a:r>
            <a:r>
              <a:rPr lang="en-US" dirty="0" smtClean="0"/>
              <a:t>to stretch</a:t>
            </a:r>
            <a:r>
              <a:rPr lang="en-US" dirty="0"/>
              <a:t>), and </a:t>
            </a:r>
            <a:r>
              <a:rPr lang="en-US" b="1" dirty="0"/>
              <a:t>elasticity </a:t>
            </a:r>
            <a:r>
              <a:rPr lang="en-US" dirty="0"/>
              <a:t>(ability to return to original shape </a:t>
            </a:r>
            <a:r>
              <a:rPr lang="en-US" dirty="0" smtClean="0"/>
              <a:t>after stretching)</a:t>
            </a:r>
          </a:p>
          <a:p>
            <a:r>
              <a:rPr lang="en-US" dirty="0" smtClean="0"/>
              <a:t>The </a:t>
            </a:r>
            <a:r>
              <a:rPr lang="en-US" dirty="0"/>
              <a:t>extensibility of skin can be readily seen </a:t>
            </a:r>
            <a:r>
              <a:rPr lang="en-US" dirty="0" smtClean="0"/>
              <a:t>around joints </a:t>
            </a:r>
            <a:r>
              <a:rPr lang="en-US" dirty="0"/>
              <a:t>and in pregnancy and </a:t>
            </a:r>
            <a:r>
              <a:rPr lang="en-US" dirty="0" smtClean="0"/>
              <a:t>obesity</a:t>
            </a:r>
          </a:p>
          <a:p>
            <a:r>
              <a:rPr lang="en-US" dirty="0" smtClean="0"/>
              <a:t>Extreme </a:t>
            </a:r>
            <a:r>
              <a:rPr lang="en-US" dirty="0"/>
              <a:t>stretching </a:t>
            </a:r>
            <a:r>
              <a:rPr lang="en-US" dirty="0" smtClean="0"/>
              <a:t>may produce </a:t>
            </a:r>
            <a:r>
              <a:rPr lang="en-US" dirty="0"/>
              <a:t>small tears in the dermis, causing </a:t>
            </a:r>
            <a:r>
              <a:rPr lang="en-US" b="1" dirty="0" err="1"/>
              <a:t>striae</a:t>
            </a:r>
            <a:r>
              <a:rPr lang="en-US" b="1" dirty="0"/>
              <a:t> </a:t>
            </a:r>
            <a:r>
              <a:rPr lang="en-US" dirty="0"/>
              <a:t>(STRI¯ -</a:t>
            </a:r>
            <a:r>
              <a:rPr lang="en-US" dirty="0" smtClean="0"/>
              <a:t>e streaks</a:t>
            </a:r>
            <a:r>
              <a:rPr lang="en-US" dirty="0"/>
              <a:t>), or stretch marks, visible as red or silvery white </a:t>
            </a:r>
            <a:r>
              <a:rPr lang="en-US" dirty="0" smtClean="0"/>
              <a:t>streaks on </a:t>
            </a:r>
            <a:r>
              <a:rPr lang="en-US" dirty="0"/>
              <a:t>the skin surface</a:t>
            </a:r>
          </a:p>
        </p:txBody>
      </p:sp>
    </p:spTree>
    <p:extLst>
      <p:ext uri="{BB962C8B-B14F-4D97-AF65-F5344CB8AC3E}">
        <p14:creationId xmlns:p14="http://schemas.microsoft.com/office/powerpoint/2010/main" val="14805423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E:\My eBooks\The Cell\Art of MBoC5\JPEGs\Chapter 23\figure 23-01a part 2 of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12788"/>
            <a:ext cx="8534400" cy="5430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7994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UV Radiation and the skin </a:t>
            </a:r>
            <a:endParaRPr lang="id-ID" dirty="0"/>
          </a:p>
        </p:txBody>
      </p:sp>
      <p:sp>
        <p:nvSpPr>
          <p:cNvPr id="3" name="Content Placeholder 2"/>
          <p:cNvSpPr>
            <a:spLocks noGrp="1"/>
          </p:cNvSpPr>
          <p:nvPr>
            <p:ph idx="1"/>
          </p:nvPr>
        </p:nvSpPr>
        <p:spPr/>
        <p:txBody>
          <a:bodyPr>
            <a:normAutofit/>
          </a:bodyPr>
          <a:lstStyle/>
          <a:p>
            <a:r>
              <a:rPr lang="id-ID" dirty="0" smtClean="0"/>
              <a:t>Keratinocytes accumulate melanin </a:t>
            </a:r>
            <a:r>
              <a:rPr lang="en-US" dirty="0" smtClean="0"/>
              <a:t>pigments as they mature</a:t>
            </a:r>
            <a:endParaRPr lang="id-ID" dirty="0" smtClean="0"/>
          </a:p>
          <a:p>
            <a:r>
              <a:rPr lang="id-ID" dirty="0" smtClean="0"/>
              <a:t>The </a:t>
            </a:r>
            <a:r>
              <a:rPr lang="en-US" dirty="0" smtClean="0"/>
              <a:t>epidermal melanin functions to block UV penetration into the</a:t>
            </a:r>
            <a:r>
              <a:rPr lang="id-ID" dirty="0" smtClean="0"/>
              <a:t> skin </a:t>
            </a:r>
          </a:p>
          <a:p>
            <a:r>
              <a:rPr lang="en-US" dirty="0" smtClean="0"/>
              <a:t>Although melanin may be found in abundance in epidermal </a:t>
            </a:r>
            <a:r>
              <a:rPr lang="en-US" dirty="0" err="1" smtClean="0"/>
              <a:t>keratinocytes</a:t>
            </a:r>
            <a:r>
              <a:rPr lang="en-US" dirty="0" smtClean="0"/>
              <a:t>, it is not manufactured</a:t>
            </a:r>
            <a:r>
              <a:rPr lang="id-ID" dirty="0" smtClean="0"/>
              <a:t> </a:t>
            </a:r>
            <a:r>
              <a:rPr lang="en-US" dirty="0" smtClean="0"/>
              <a:t>in these cells</a:t>
            </a:r>
            <a:endParaRPr lang="id-ID" dirty="0" smtClean="0"/>
          </a:p>
          <a:p>
            <a:r>
              <a:rPr lang="en-US" dirty="0" smtClean="0"/>
              <a:t>Rather, melanin synthesis is restricted to </a:t>
            </a:r>
            <a:r>
              <a:rPr lang="id-ID" dirty="0" smtClean="0"/>
              <a:t>m</a:t>
            </a:r>
            <a:r>
              <a:rPr lang="en-US" dirty="0" err="1" smtClean="0"/>
              <a:t>elanocytes</a:t>
            </a:r>
            <a:r>
              <a:rPr lang="en-US" dirty="0" smtClean="0"/>
              <a:t>, which are derived from neural</a:t>
            </a:r>
            <a:r>
              <a:rPr lang="id-ID" dirty="0" smtClean="0"/>
              <a:t> </a:t>
            </a:r>
            <a:r>
              <a:rPr lang="en-US" dirty="0" smtClean="0"/>
              <a:t>crest and are the second most abundant cell in the epidermis</a:t>
            </a:r>
            <a:endParaRPr lang="id-ID"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UV Radiation and the skin </a:t>
            </a:r>
            <a:endParaRPr lang="id-ID" dirty="0"/>
          </a:p>
        </p:txBody>
      </p:sp>
      <p:sp>
        <p:nvSpPr>
          <p:cNvPr id="3" name="Content Placeholder 2"/>
          <p:cNvSpPr>
            <a:spLocks noGrp="1"/>
          </p:cNvSpPr>
          <p:nvPr>
            <p:ph idx="1"/>
          </p:nvPr>
        </p:nvSpPr>
        <p:spPr/>
        <p:txBody>
          <a:bodyPr>
            <a:normAutofit/>
          </a:bodyPr>
          <a:lstStyle/>
          <a:p>
            <a:r>
              <a:rPr lang="id-ID" dirty="0" smtClean="0"/>
              <a:t>Melanocytes can be found </a:t>
            </a:r>
            <a:r>
              <a:rPr lang="en-US" dirty="0" smtClean="0"/>
              <a:t>both in the dermis and epidermis</a:t>
            </a:r>
            <a:endParaRPr lang="id-ID" dirty="0" smtClean="0"/>
          </a:p>
          <a:p>
            <a:r>
              <a:rPr lang="en-US" dirty="0" smtClean="0"/>
              <a:t>Epidermal </a:t>
            </a:r>
            <a:r>
              <a:rPr lang="en-US" dirty="0" err="1" smtClean="0"/>
              <a:t>melanocytes</a:t>
            </a:r>
            <a:r>
              <a:rPr lang="en-US" dirty="0" smtClean="0"/>
              <a:t> are generally positioned in the basal layer</a:t>
            </a:r>
            <a:r>
              <a:rPr lang="id-ID" dirty="0" smtClean="0"/>
              <a:t> </a:t>
            </a:r>
            <a:r>
              <a:rPr lang="en-US" dirty="0" smtClean="0"/>
              <a:t>above the basement membrane</a:t>
            </a:r>
            <a:endParaRPr lang="id-ID" dirty="0" smtClean="0"/>
          </a:p>
          <a:p>
            <a:r>
              <a:rPr lang="id-ID" dirty="0" smtClean="0"/>
              <a:t>Dermal m</a:t>
            </a:r>
            <a:r>
              <a:rPr lang="en-US" dirty="0" err="1" smtClean="0"/>
              <a:t>elanocytes</a:t>
            </a:r>
            <a:r>
              <a:rPr lang="en-US" dirty="0" smtClean="0"/>
              <a:t> are also found in hair follicles to impart pigment to</a:t>
            </a:r>
            <a:r>
              <a:rPr lang="id-ID" dirty="0" smtClean="0"/>
              <a:t> </a:t>
            </a:r>
            <a:r>
              <a:rPr lang="en-US" dirty="0" smtClean="0"/>
              <a:t>hair</a:t>
            </a:r>
            <a:r>
              <a:rPr lang="id-ID" dirty="0" smtClean="0"/>
              <a:t> </a:t>
            </a:r>
          </a:p>
          <a:p>
            <a:r>
              <a:rPr lang="en-US" dirty="0" smtClean="0"/>
              <a:t>Dermal </a:t>
            </a:r>
            <a:r>
              <a:rPr lang="en-US" dirty="0" err="1" smtClean="0"/>
              <a:t>melanocytes</a:t>
            </a:r>
            <a:r>
              <a:rPr lang="en-US" dirty="0" smtClean="0"/>
              <a:t> </a:t>
            </a:r>
            <a:r>
              <a:rPr lang="id-ID" dirty="0" smtClean="0"/>
              <a:t>also </a:t>
            </a:r>
            <a:r>
              <a:rPr lang="en-US" dirty="0" smtClean="0"/>
              <a:t>can be found in nevi (moles)</a:t>
            </a:r>
            <a:endParaRPr lang="id-ID"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Goals </a:t>
            </a:r>
            <a:endParaRPr lang="id-ID" dirty="0"/>
          </a:p>
        </p:txBody>
      </p:sp>
      <p:sp>
        <p:nvSpPr>
          <p:cNvPr id="3" name="Content Placeholder 2"/>
          <p:cNvSpPr>
            <a:spLocks noGrp="1"/>
          </p:cNvSpPr>
          <p:nvPr>
            <p:ph idx="1"/>
          </p:nvPr>
        </p:nvSpPr>
        <p:spPr/>
        <p:txBody>
          <a:bodyPr/>
          <a:lstStyle/>
          <a:p>
            <a:r>
              <a:rPr lang="id-ID" dirty="0" smtClean="0"/>
              <a:t>To understand the structure of the layers of the skin </a:t>
            </a:r>
          </a:p>
          <a:p>
            <a:r>
              <a:rPr lang="id-ID" dirty="0" smtClean="0"/>
              <a:t>To understand the function of the skin, in regards to: </a:t>
            </a:r>
          </a:p>
          <a:p>
            <a:pPr lvl="1"/>
            <a:r>
              <a:rPr lang="id-ID" dirty="0" smtClean="0"/>
              <a:t>The melanocytes and melanin </a:t>
            </a:r>
          </a:p>
          <a:p>
            <a:pPr lvl="1"/>
            <a:r>
              <a:rPr lang="id-ID" dirty="0" smtClean="0"/>
              <a:t>The skin as a barrier </a:t>
            </a:r>
          </a:p>
          <a:p>
            <a:pPr lvl="1"/>
            <a:r>
              <a:rPr lang="id-ID" dirty="0" smtClean="0"/>
              <a:t>Photoconversion of vitamin D </a:t>
            </a:r>
          </a:p>
          <a:p>
            <a:pPr lvl="1"/>
            <a:r>
              <a:rPr lang="id-ID" dirty="0" smtClean="0"/>
              <a:t>The skin as a part of the immune system </a:t>
            </a:r>
          </a:p>
          <a:p>
            <a:pPr lvl="1"/>
            <a:r>
              <a:rPr lang="id-ID" dirty="0" smtClean="0"/>
              <a:t>Role of the skin in thermoregulation </a:t>
            </a:r>
          </a:p>
          <a:p>
            <a:pPr lvl="1"/>
            <a:endParaRPr lang="id-ID" dirty="0" smtClean="0"/>
          </a:p>
          <a:p>
            <a:pPr lvl="1"/>
            <a:endParaRPr lang="id-ID" dirty="0" smtClean="0"/>
          </a:p>
          <a:p>
            <a:pPr lvl="1"/>
            <a:endParaRPr lang="id-ID" dirty="0" smtClean="0"/>
          </a:p>
          <a:p>
            <a:pPr lvl="1"/>
            <a:endParaRPr lang="id-ID"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32656"/>
            <a:ext cx="6480719" cy="6048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4628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UV Radiation and the skin </a:t>
            </a:r>
            <a:endParaRPr lang="id-ID" dirty="0"/>
          </a:p>
        </p:txBody>
      </p:sp>
      <p:sp>
        <p:nvSpPr>
          <p:cNvPr id="3" name="Content Placeholder 2"/>
          <p:cNvSpPr>
            <a:spLocks noGrp="1"/>
          </p:cNvSpPr>
          <p:nvPr>
            <p:ph idx="1"/>
          </p:nvPr>
        </p:nvSpPr>
        <p:spPr/>
        <p:txBody>
          <a:bodyPr>
            <a:normAutofit/>
          </a:bodyPr>
          <a:lstStyle/>
          <a:p>
            <a:r>
              <a:rPr lang="en-US" dirty="0" smtClean="0"/>
              <a:t>Through </a:t>
            </a:r>
            <a:r>
              <a:rPr lang="en-US" dirty="0" err="1" smtClean="0"/>
              <a:t>dendritic</a:t>
            </a:r>
            <a:r>
              <a:rPr lang="en-US" dirty="0" smtClean="0"/>
              <a:t> extensions, </a:t>
            </a:r>
            <a:r>
              <a:rPr lang="en-US" dirty="0" err="1" smtClean="0"/>
              <a:t>melanocytes</a:t>
            </a:r>
            <a:r>
              <a:rPr lang="en-US" dirty="0" smtClean="0"/>
              <a:t> may be in intimate</a:t>
            </a:r>
            <a:r>
              <a:rPr lang="id-ID" dirty="0" smtClean="0"/>
              <a:t> contact with as many as fifty neighboring keratonocytes in what is known as an “epidermal melanin unit”</a:t>
            </a:r>
          </a:p>
          <a:p>
            <a:r>
              <a:rPr lang="en-US" dirty="0" smtClean="0"/>
              <a:t>Pigment made by </a:t>
            </a:r>
            <a:r>
              <a:rPr lang="en-US" dirty="0" err="1" smtClean="0"/>
              <a:t>melanocytes</a:t>
            </a:r>
            <a:r>
              <a:rPr lang="en-US" dirty="0" smtClean="0"/>
              <a:t> is</a:t>
            </a:r>
            <a:r>
              <a:rPr lang="id-ID" dirty="0" smtClean="0"/>
              <a:t> </a:t>
            </a:r>
            <a:r>
              <a:rPr lang="en-US" dirty="0" smtClean="0"/>
              <a:t>transferred to adjacent </a:t>
            </a:r>
            <a:r>
              <a:rPr lang="en-US" dirty="0" err="1" smtClean="0"/>
              <a:t>keratinocytes</a:t>
            </a:r>
            <a:r>
              <a:rPr lang="en-US" dirty="0" smtClean="0"/>
              <a:t> in cellular organelles termed </a:t>
            </a:r>
            <a:r>
              <a:rPr lang="en-US" dirty="0" err="1" smtClean="0"/>
              <a:t>melanosomes</a:t>
            </a:r>
            <a:r>
              <a:rPr lang="en-US" dirty="0" smtClean="0"/>
              <a:t> by way of </a:t>
            </a:r>
            <a:r>
              <a:rPr lang="en-US" dirty="0" err="1" smtClean="0"/>
              <a:t>melanocytic</a:t>
            </a:r>
            <a:r>
              <a:rPr lang="id-ID" dirty="0" smtClean="0"/>
              <a:t> dendrites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42755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UV Radiation and the skin </a:t>
            </a:r>
            <a:endParaRPr lang="id-ID" dirty="0"/>
          </a:p>
        </p:txBody>
      </p:sp>
      <p:sp>
        <p:nvSpPr>
          <p:cNvPr id="3" name="Content Placeholder 2"/>
          <p:cNvSpPr>
            <a:spLocks noGrp="1"/>
          </p:cNvSpPr>
          <p:nvPr>
            <p:ph idx="1"/>
          </p:nvPr>
        </p:nvSpPr>
        <p:spPr/>
        <p:txBody>
          <a:bodyPr>
            <a:normAutofit/>
          </a:bodyPr>
          <a:lstStyle/>
          <a:p>
            <a:r>
              <a:rPr lang="en-US" dirty="0" smtClean="0"/>
              <a:t>Melanin is a large bio-aggregate composed of subunits of different pigment species</a:t>
            </a:r>
            <a:r>
              <a:rPr lang="id-ID" dirty="0" smtClean="0"/>
              <a:t> </a:t>
            </a:r>
            <a:r>
              <a:rPr lang="en-US" dirty="0" smtClean="0"/>
              <a:t>formed by oxidation and </a:t>
            </a:r>
            <a:r>
              <a:rPr lang="en-US" dirty="0" err="1" smtClean="0"/>
              <a:t>cyclization</a:t>
            </a:r>
            <a:r>
              <a:rPr lang="en-US" dirty="0" smtClean="0"/>
              <a:t> of the amino acid tyrosine</a:t>
            </a:r>
            <a:endParaRPr lang="id-ID" dirty="0" smtClean="0"/>
          </a:p>
          <a:p>
            <a:r>
              <a:rPr lang="id-ID" dirty="0" smtClean="0"/>
              <a:t>Melanin </a:t>
            </a:r>
            <a:r>
              <a:rPr lang="en-US" dirty="0" smtClean="0"/>
              <a:t>exists in two main chemical forms: </a:t>
            </a:r>
            <a:endParaRPr lang="id-ID" dirty="0" smtClean="0"/>
          </a:p>
          <a:p>
            <a:pPr>
              <a:buNone/>
            </a:pPr>
            <a:r>
              <a:rPr lang="id-ID" dirty="0" smtClean="0"/>
              <a:t>	</a:t>
            </a:r>
            <a:r>
              <a:rPr lang="en-US" dirty="0" smtClean="0"/>
              <a:t>(1) </a:t>
            </a:r>
            <a:r>
              <a:rPr lang="en-US" dirty="0" err="1" smtClean="0"/>
              <a:t>eumelanin</a:t>
            </a:r>
            <a:r>
              <a:rPr lang="en-US" dirty="0" smtClean="0"/>
              <a:t>, a dark pigment expressed abundantly in the skin of</a:t>
            </a:r>
            <a:r>
              <a:rPr lang="id-ID" dirty="0" smtClean="0"/>
              <a:t> </a:t>
            </a:r>
            <a:r>
              <a:rPr lang="en-US" dirty="0" smtClean="0"/>
              <a:t>heavily pigmented individuals</a:t>
            </a:r>
            <a:endParaRPr lang="id-ID" dirty="0" smtClean="0"/>
          </a:p>
          <a:p>
            <a:pPr>
              <a:buNone/>
            </a:pPr>
            <a:r>
              <a:rPr lang="id-ID" dirty="0" smtClean="0"/>
              <a:t>	</a:t>
            </a:r>
            <a:r>
              <a:rPr lang="en-US" dirty="0" smtClean="0"/>
              <a:t>(2) </a:t>
            </a:r>
            <a:r>
              <a:rPr lang="en-US" dirty="0" err="1" smtClean="0"/>
              <a:t>pheomelanin</a:t>
            </a:r>
            <a:r>
              <a:rPr lang="en-US" dirty="0" smtClean="0"/>
              <a:t>, a light-colored sulfated pigment resulting from</a:t>
            </a:r>
            <a:r>
              <a:rPr lang="id-ID" dirty="0" smtClean="0"/>
              <a:t> </a:t>
            </a:r>
            <a:r>
              <a:rPr lang="en-US" dirty="0" smtClean="0"/>
              <a:t>incorporation of </a:t>
            </a:r>
            <a:r>
              <a:rPr lang="en-US" dirty="0" err="1" smtClean="0"/>
              <a:t>cysteines</a:t>
            </a:r>
            <a:r>
              <a:rPr lang="en-US" dirty="0" smtClean="0"/>
              <a:t> into melanin precursors</a:t>
            </a:r>
            <a:endParaRPr lang="id-ID"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80082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UV Radiation and the skin </a:t>
            </a:r>
            <a:endParaRPr lang="id-ID" dirty="0"/>
          </a:p>
        </p:txBody>
      </p:sp>
      <p:sp>
        <p:nvSpPr>
          <p:cNvPr id="3" name="Content Placeholder 2"/>
          <p:cNvSpPr>
            <a:spLocks noGrp="1"/>
          </p:cNvSpPr>
          <p:nvPr>
            <p:ph idx="1"/>
          </p:nvPr>
        </p:nvSpPr>
        <p:spPr/>
        <p:txBody>
          <a:bodyPr>
            <a:normAutofit lnSpcReduction="10000"/>
          </a:bodyPr>
          <a:lstStyle/>
          <a:p>
            <a:r>
              <a:rPr lang="en-US" dirty="0" err="1" smtClean="0"/>
              <a:t>Eumelanin</a:t>
            </a:r>
            <a:r>
              <a:rPr lang="en-US" dirty="0" smtClean="0"/>
              <a:t> is much more efficient at blocking</a:t>
            </a:r>
            <a:r>
              <a:rPr lang="id-ID" dirty="0" smtClean="0"/>
              <a:t> </a:t>
            </a:r>
            <a:r>
              <a:rPr lang="en-US" dirty="0" smtClean="0"/>
              <a:t>UV photons than </a:t>
            </a:r>
            <a:r>
              <a:rPr lang="en-US" dirty="0" err="1" smtClean="0"/>
              <a:t>pheomelanin</a:t>
            </a:r>
            <a:r>
              <a:rPr lang="en-US" dirty="0" smtClean="0"/>
              <a:t>, thus the more </a:t>
            </a:r>
            <a:r>
              <a:rPr lang="en-US" dirty="0" err="1" smtClean="0"/>
              <a:t>eumelanin</a:t>
            </a:r>
            <a:r>
              <a:rPr lang="en-US" dirty="0" smtClean="0"/>
              <a:t> in the skin, the less UV-permeable is the</a:t>
            </a:r>
            <a:r>
              <a:rPr lang="id-ID" dirty="0" smtClean="0"/>
              <a:t> </a:t>
            </a:r>
            <a:r>
              <a:rPr lang="en-US" dirty="0" smtClean="0"/>
              <a:t>epidermis. </a:t>
            </a:r>
            <a:endParaRPr lang="id-ID" dirty="0" smtClean="0"/>
          </a:p>
          <a:p>
            <a:r>
              <a:rPr lang="en-US" dirty="0" smtClean="0"/>
              <a:t>Fair-skinned </a:t>
            </a:r>
            <a:r>
              <a:rPr lang="id-ID" dirty="0" smtClean="0"/>
              <a:t>people have little eumelanin than darker-skinned </a:t>
            </a:r>
            <a:r>
              <a:rPr lang="en-US" dirty="0" smtClean="0"/>
              <a:t>individuals</a:t>
            </a:r>
            <a:r>
              <a:rPr lang="id-ID" dirty="0" smtClean="0"/>
              <a:t> -- &gt; </a:t>
            </a:r>
            <a:r>
              <a:rPr lang="en-US" dirty="0" smtClean="0"/>
              <a:t>the fairer the skin, the more damaging UV exposure will be</a:t>
            </a:r>
            <a:endParaRPr lang="id-ID" dirty="0" smtClean="0"/>
          </a:p>
          <a:p>
            <a:r>
              <a:rPr lang="en-US" dirty="0" smtClean="0"/>
              <a:t>In fact, </a:t>
            </a:r>
            <a:r>
              <a:rPr lang="en-US" dirty="0" err="1" smtClean="0"/>
              <a:t>pheomelanin</a:t>
            </a:r>
            <a:r>
              <a:rPr lang="id-ID" dirty="0" smtClean="0"/>
              <a:t> </a:t>
            </a:r>
            <a:r>
              <a:rPr lang="en-US" dirty="0" smtClean="0"/>
              <a:t>levels are similar between dark-skinned and light-skinned individuals, and it is the amount of</a:t>
            </a:r>
            <a:r>
              <a:rPr lang="id-ID" dirty="0" smtClean="0"/>
              <a:t> </a:t>
            </a:r>
            <a:r>
              <a:rPr lang="en-US" dirty="0" smtClean="0"/>
              <a:t>epidermal </a:t>
            </a:r>
            <a:r>
              <a:rPr lang="en-US" dirty="0" err="1" smtClean="0"/>
              <a:t>eumelanin</a:t>
            </a:r>
            <a:r>
              <a:rPr lang="en-US" dirty="0" smtClean="0"/>
              <a:t> that determines skin complexion, UV sensitivity and cancer risk</a:t>
            </a:r>
            <a:endParaRPr lang="id-ID"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UV Radiation and the skin </a:t>
            </a:r>
            <a:endParaRPr lang="id-ID" dirty="0"/>
          </a:p>
        </p:txBody>
      </p:sp>
      <p:sp>
        <p:nvSpPr>
          <p:cNvPr id="3" name="Content Placeholder 2"/>
          <p:cNvSpPr>
            <a:spLocks noGrp="1"/>
          </p:cNvSpPr>
          <p:nvPr>
            <p:ph idx="1"/>
          </p:nvPr>
        </p:nvSpPr>
        <p:spPr/>
        <p:txBody>
          <a:bodyPr>
            <a:normAutofit/>
          </a:bodyPr>
          <a:lstStyle/>
          <a:p>
            <a:r>
              <a:rPr lang="en-US" dirty="0" smtClean="0"/>
              <a:t>Abundant in the environment, UV contributes to a variety of skin maladies including inflammation,</a:t>
            </a:r>
            <a:r>
              <a:rPr lang="id-ID" dirty="0" smtClean="0"/>
              <a:t> </a:t>
            </a:r>
            <a:r>
              <a:rPr lang="en-US" dirty="0" smtClean="0"/>
              <a:t>degenerative aging and cancer  </a:t>
            </a:r>
            <a:endParaRPr lang="id-ID" dirty="0" smtClean="0"/>
          </a:p>
          <a:p>
            <a:r>
              <a:rPr lang="en-US" dirty="0" smtClean="0"/>
              <a:t>Humans</a:t>
            </a:r>
            <a:r>
              <a:rPr lang="id-ID" dirty="0" smtClean="0"/>
              <a:t> </a:t>
            </a:r>
            <a:r>
              <a:rPr lang="en-US" dirty="0" smtClean="0"/>
              <a:t>have been exposed to UV radiation mainly</a:t>
            </a:r>
            <a:r>
              <a:rPr lang="id-ID" dirty="0" smtClean="0"/>
              <a:t> </a:t>
            </a:r>
            <a:r>
              <a:rPr lang="en-US" dirty="0" smtClean="0"/>
              <a:t>through occupational exposure to sunlight </a:t>
            </a:r>
            <a:endParaRPr lang="id-ID" dirty="0" smtClean="0"/>
          </a:p>
          <a:p>
            <a:r>
              <a:rPr lang="en-US" dirty="0" smtClean="0"/>
              <a:t>Recreational UV exposure, however, has increased</a:t>
            </a:r>
            <a:r>
              <a:rPr lang="id-ID" dirty="0" smtClean="0"/>
              <a:t> </a:t>
            </a:r>
            <a:r>
              <a:rPr lang="en-US" dirty="0" smtClean="0"/>
              <a:t>dramatically in recent years because of outdoor leisure activities and to purposely tan for cosmetic</a:t>
            </a:r>
            <a:r>
              <a:rPr lang="id-ID" dirty="0" smtClean="0"/>
              <a:t> purposes</a:t>
            </a:r>
            <a:endParaRPr lang="id-ID"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UV Radiation and the skin </a:t>
            </a:r>
            <a:endParaRPr lang="id-ID" dirty="0"/>
          </a:p>
        </p:txBody>
      </p:sp>
      <p:sp>
        <p:nvSpPr>
          <p:cNvPr id="3" name="Content Placeholder 2"/>
          <p:cNvSpPr>
            <a:spLocks noGrp="1"/>
          </p:cNvSpPr>
          <p:nvPr>
            <p:ph idx="1"/>
          </p:nvPr>
        </p:nvSpPr>
        <p:spPr/>
        <p:txBody>
          <a:bodyPr>
            <a:normAutofit/>
          </a:bodyPr>
          <a:lstStyle/>
          <a:p>
            <a:r>
              <a:rPr lang="en-US" dirty="0" smtClean="0"/>
              <a:t>UV energy can be subdivided into UV-A, -B and –C</a:t>
            </a:r>
            <a:r>
              <a:rPr lang="id-ID" dirty="0" smtClean="0"/>
              <a:t> </a:t>
            </a:r>
            <a:r>
              <a:rPr lang="en-US" dirty="0" smtClean="0"/>
              <a:t>components based on electro physical properties</a:t>
            </a:r>
            <a:endParaRPr lang="id-ID" dirty="0" smtClean="0"/>
          </a:p>
          <a:p>
            <a:pPr lvl="1"/>
            <a:r>
              <a:rPr lang="en-US" dirty="0" smtClean="0"/>
              <a:t>UV-C photons having the shortest wavelengths</a:t>
            </a:r>
            <a:r>
              <a:rPr lang="id-ID" dirty="0" smtClean="0"/>
              <a:t> </a:t>
            </a:r>
            <a:r>
              <a:rPr lang="en-US" dirty="0" smtClean="0"/>
              <a:t>(10</a:t>
            </a:r>
            <a:r>
              <a:rPr lang="id-ID" dirty="0" smtClean="0"/>
              <a:t>0-</a:t>
            </a:r>
            <a:r>
              <a:rPr lang="en-US" dirty="0" smtClean="0"/>
              <a:t>280 nm) and highest energy</a:t>
            </a:r>
            <a:endParaRPr lang="id-ID" dirty="0" smtClean="0"/>
          </a:p>
          <a:p>
            <a:pPr lvl="1"/>
            <a:r>
              <a:rPr lang="en-US" dirty="0" smtClean="0"/>
              <a:t>UV-A having the longest (31</a:t>
            </a:r>
            <a:r>
              <a:rPr lang="id-ID" dirty="0" smtClean="0"/>
              <a:t>5-</a:t>
            </a:r>
            <a:r>
              <a:rPr lang="en-US" dirty="0" smtClean="0"/>
              <a:t>400 nm) but least energetic photons</a:t>
            </a:r>
            <a:r>
              <a:rPr lang="id-ID" dirty="0" smtClean="0"/>
              <a:t> </a:t>
            </a:r>
          </a:p>
          <a:p>
            <a:pPr lvl="1"/>
            <a:r>
              <a:rPr lang="en-US" dirty="0" smtClean="0"/>
              <a:t>UV-B falling in between</a:t>
            </a:r>
            <a:endParaRPr lang="id-ID"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UV Radiation and the skin </a:t>
            </a:r>
            <a:endParaRPr lang="id-ID" dirty="0"/>
          </a:p>
        </p:txBody>
      </p:sp>
      <p:sp>
        <p:nvSpPr>
          <p:cNvPr id="3" name="Content Placeholder 2"/>
          <p:cNvSpPr>
            <a:spLocks noGrp="1"/>
          </p:cNvSpPr>
          <p:nvPr>
            <p:ph idx="1"/>
          </p:nvPr>
        </p:nvSpPr>
        <p:spPr/>
        <p:txBody>
          <a:bodyPr>
            <a:normAutofit/>
          </a:bodyPr>
          <a:lstStyle/>
          <a:p>
            <a:r>
              <a:rPr lang="en-US" dirty="0" smtClean="0"/>
              <a:t>Because</a:t>
            </a:r>
            <a:r>
              <a:rPr lang="id-ID" dirty="0" smtClean="0"/>
              <a:t> </a:t>
            </a:r>
            <a:r>
              <a:rPr lang="en-US" dirty="0" smtClean="0"/>
              <a:t>of atmospheric ozone that absorbs UVC, ambient sunlight is predominantly UVA (90%–95%) and UVB (5%–10%)</a:t>
            </a:r>
            <a:endParaRPr lang="id-ID" dirty="0" smtClean="0"/>
          </a:p>
          <a:p>
            <a:r>
              <a:rPr lang="en-US" dirty="0" smtClean="0"/>
              <a:t>UV penetrates the skin in a wavelength- dependent manner</a:t>
            </a:r>
            <a:endParaRPr lang="id-ID" dirty="0" smtClean="0"/>
          </a:p>
          <a:p>
            <a:pPr lvl="1"/>
            <a:r>
              <a:rPr lang="en-US" dirty="0" smtClean="0"/>
              <a:t>Longer wavelength UVA penetrates deeply into the dermis reaching well into the dermis </a:t>
            </a:r>
            <a:endParaRPr lang="id-ID" dirty="0" smtClean="0"/>
          </a:p>
          <a:p>
            <a:pPr lvl="1"/>
            <a:r>
              <a:rPr lang="en-US" dirty="0" smtClean="0"/>
              <a:t>In contrast, UVB is almost completely absorbed by the epidermis, with comparatively little reaching the dermis</a:t>
            </a:r>
            <a:endParaRPr lang="id-ID"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UV Radiation and the skin </a:t>
            </a:r>
            <a:endParaRPr lang="id-ID" dirty="0"/>
          </a:p>
        </p:txBody>
      </p:sp>
      <p:sp>
        <p:nvSpPr>
          <p:cNvPr id="3" name="Content Placeholder 2"/>
          <p:cNvSpPr>
            <a:spLocks noGrp="1"/>
          </p:cNvSpPr>
          <p:nvPr>
            <p:ph idx="1"/>
          </p:nvPr>
        </p:nvSpPr>
        <p:spPr/>
        <p:txBody>
          <a:bodyPr>
            <a:normAutofit/>
          </a:bodyPr>
          <a:lstStyle/>
          <a:p>
            <a:r>
              <a:rPr lang="en-US" dirty="0" smtClean="0"/>
              <a:t>UVA is efficient at generating reactive oxygen species that can damage DNA via indirect photosensitizing reactions</a:t>
            </a:r>
            <a:endParaRPr lang="id-ID" dirty="0" smtClean="0"/>
          </a:p>
          <a:p>
            <a:r>
              <a:rPr lang="en-US" dirty="0" smtClean="0"/>
              <a:t>UVB is directly absorbed by DNA which causes molecular rearrangements forming the specific photoproducts such as </a:t>
            </a:r>
            <a:r>
              <a:rPr lang="en-US" dirty="0" err="1" smtClean="0"/>
              <a:t>cyclobutane</a:t>
            </a:r>
            <a:r>
              <a:rPr lang="en-US" dirty="0" smtClean="0"/>
              <a:t> </a:t>
            </a:r>
            <a:r>
              <a:rPr lang="en-US" dirty="0" err="1" smtClean="0"/>
              <a:t>dimers</a:t>
            </a:r>
            <a:r>
              <a:rPr lang="en-US" dirty="0" smtClean="0"/>
              <a:t> and 6–4 photoproducts</a:t>
            </a:r>
            <a:r>
              <a:rPr lang="id-ID" dirty="0" smtClean="0"/>
              <a:t> -- &gt; m</a:t>
            </a:r>
            <a:r>
              <a:rPr lang="en-US" dirty="0" err="1" smtClean="0"/>
              <a:t>utations</a:t>
            </a:r>
            <a:r>
              <a:rPr lang="en-US" dirty="0" smtClean="0"/>
              <a:t> and cancer can result from many of these modifications to DNA</a:t>
            </a:r>
            <a:endParaRPr lang="id-ID"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STRUCTURE OF THE </a:t>
            </a:r>
            <a:r>
              <a:rPr lang="en-US" dirty="0" smtClean="0"/>
              <a:t>SKIN</a:t>
            </a:r>
            <a:endParaRPr lang="en-US" dirty="0"/>
          </a:p>
        </p:txBody>
      </p:sp>
      <p:sp>
        <p:nvSpPr>
          <p:cNvPr id="3" name="Content Placeholder 2"/>
          <p:cNvSpPr>
            <a:spLocks noGrp="1"/>
          </p:cNvSpPr>
          <p:nvPr>
            <p:ph idx="1"/>
          </p:nvPr>
        </p:nvSpPr>
        <p:spPr/>
        <p:txBody>
          <a:bodyPr>
            <a:normAutofit/>
          </a:bodyPr>
          <a:lstStyle/>
          <a:p>
            <a:r>
              <a:rPr lang="en-US" dirty="0"/>
              <a:t>The </a:t>
            </a:r>
            <a:r>
              <a:rPr lang="en-US" b="1" dirty="0"/>
              <a:t>skin </a:t>
            </a:r>
            <a:r>
              <a:rPr lang="en-US" dirty="0"/>
              <a:t>(also known as the </a:t>
            </a:r>
            <a:r>
              <a:rPr lang="en-US" b="1" dirty="0"/>
              <a:t>cutaneous membrane </a:t>
            </a:r>
            <a:r>
              <a:rPr lang="en-US" dirty="0"/>
              <a:t>or </a:t>
            </a:r>
            <a:r>
              <a:rPr lang="en-US" b="1" dirty="0"/>
              <a:t>integument</a:t>
            </a:r>
            <a:r>
              <a:rPr lang="en-US" b="1" dirty="0" smtClean="0"/>
              <a:t>) </a:t>
            </a:r>
            <a:r>
              <a:rPr lang="en-US" dirty="0" smtClean="0"/>
              <a:t>covers </a:t>
            </a:r>
            <a:r>
              <a:rPr lang="en-US" dirty="0"/>
              <a:t>the external surface of the body and is the </a:t>
            </a:r>
            <a:r>
              <a:rPr lang="en-US" dirty="0" smtClean="0"/>
              <a:t>largest organ </a:t>
            </a:r>
            <a:r>
              <a:rPr lang="en-US" dirty="0"/>
              <a:t>of the body in both surface area and </a:t>
            </a:r>
            <a:r>
              <a:rPr lang="en-US" dirty="0" smtClean="0"/>
              <a:t>weight </a:t>
            </a:r>
          </a:p>
          <a:p>
            <a:r>
              <a:rPr lang="en-US" dirty="0" smtClean="0"/>
              <a:t>In </a:t>
            </a:r>
            <a:r>
              <a:rPr lang="en-US" dirty="0"/>
              <a:t>adults, </a:t>
            </a:r>
            <a:r>
              <a:rPr lang="en-US" dirty="0" smtClean="0"/>
              <a:t>the skin </a:t>
            </a:r>
            <a:r>
              <a:rPr lang="en-US" dirty="0"/>
              <a:t>covers an area of about 2 </a:t>
            </a:r>
            <a:r>
              <a:rPr lang="en-US" dirty="0" smtClean="0"/>
              <a:t>m</a:t>
            </a:r>
            <a:r>
              <a:rPr lang="en-US" baseline="30000" dirty="0" smtClean="0"/>
              <a:t>2</a:t>
            </a:r>
            <a:r>
              <a:rPr lang="en-US" dirty="0" smtClean="0"/>
              <a:t> and weighs </a:t>
            </a:r>
            <a:r>
              <a:rPr lang="en-US" dirty="0"/>
              <a:t>4.5–5 </a:t>
            </a:r>
            <a:r>
              <a:rPr lang="en-US" dirty="0" smtClean="0"/>
              <a:t>kg, </a:t>
            </a:r>
            <a:r>
              <a:rPr lang="en-US" dirty="0"/>
              <a:t>about 16% of total body weight. </a:t>
            </a:r>
            <a:endParaRPr lang="en-US" dirty="0" smtClean="0"/>
          </a:p>
          <a:p>
            <a:r>
              <a:rPr lang="en-US" dirty="0" smtClean="0"/>
              <a:t>It</a:t>
            </a:r>
            <a:r>
              <a:rPr lang="en-US" dirty="0"/>
              <a:t> </a:t>
            </a:r>
            <a:r>
              <a:rPr lang="en-US" dirty="0" smtClean="0"/>
              <a:t>ranges </a:t>
            </a:r>
            <a:r>
              <a:rPr lang="en-US" dirty="0"/>
              <a:t>in thickness from 0.5 mm (0.02 in.) on the eyelids to </a:t>
            </a:r>
            <a:r>
              <a:rPr lang="en-US" dirty="0" smtClean="0"/>
              <a:t>4.0 mm </a:t>
            </a:r>
            <a:r>
              <a:rPr lang="en-US" dirty="0"/>
              <a:t>(0.16 in.) on the heels. </a:t>
            </a:r>
            <a:r>
              <a:rPr lang="en-US" dirty="0" smtClean="0"/>
              <a:t>Most of them are1–2 </a:t>
            </a:r>
            <a:r>
              <a:rPr lang="en-US" dirty="0"/>
              <a:t>mm (0.04–0.08 in.) </a:t>
            </a:r>
            <a:r>
              <a:rPr lang="en-US" dirty="0" smtClean="0"/>
              <a:t>thick.</a:t>
            </a:r>
            <a:endParaRPr lang="en-US" dirty="0"/>
          </a:p>
        </p:txBody>
      </p:sp>
    </p:spTree>
    <p:extLst>
      <p:ext uri="{BB962C8B-B14F-4D97-AF65-F5344CB8AC3E}">
        <p14:creationId xmlns:p14="http://schemas.microsoft.com/office/powerpoint/2010/main" val="37247233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69193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UV Radiation and the skin </a:t>
            </a:r>
            <a:endParaRPr lang="id-ID" dirty="0"/>
          </a:p>
        </p:txBody>
      </p:sp>
      <p:sp>
        <p:nvSpPr>
          <p:cNvPr id="3" name="Content Placeholder 2"/>
          <p:cNvSpPr>
            <a:spLocks noGrp="1"/>
          </p:cNvSpPr>
          <p:nvPr>
            <p:ph idx="1"/>
          </p:nvPr>
        </p:nvSpPr>
        <p:spPr/>
        <p:txBody>
          <a:bodyPr>
            <a:normAutofit/>
          </a:bodyPr>
          <a:lstStyle/>
          <a:p>
            <a:r>
              <a:rPr lang="en-US" dirty="0" smtClean="0"/>
              <a:t>Ambient UV exposure varies geographically according to intensity of sunlight in a particular location on Earth</a:t>
            </a:r>
            <a:endParaRPr lang="id-ID" dirty="0" smtClean="0"/>
          </a:p>
          <a:p>
            <a:r>
              <a:rPr lang="en-US" dirty="0" smtClean="0"/>
              <a:t>Since UV radiation can be reflected, scattered and dampened by atmospheric particles, ambient UV dose varies according to the amount of atmosphere it must pass through, making UV doses higher</a:t>
            </a:r>
            <a:r>
              <a:rPr lang="id-ID" dirty="0" smtClean="0"/>
              <a:t>: </a:t>
            </a:r>
          </a:p>
          <a:p>
            <a:pPr lvl="1"/>
            <a:r>
              <a:rPr lang="en-US" dirty="0" smtClean="0"/>
              <a:t>nearest</a:t>
            </a:r>
            <a:r>
              <a:rPr lang="id-ID" dirty="0" smtClean="0"/>
              <a:t> </a:t>
            </a:r>
            <a:r>
              <a:rPr lang="en-US" dirty="0" smtClean="0"/>
              <a:t>the Equator</a:t>
            </a:r>
            <a:endParaRPr lang="id-ID" dirty="0" smtClean="0"/>
          </a:p>
          <a:p>
            <a:pPr lvl="1"/>
            <a:r>
              <a:rPr lang="en-US" dirty="0" smtClean="0"/>
              <a:t>at higher altitudes </a:t>
            </a:r>
            <a:endParaRPr lang="id-ID" dirty="0" smtClean="0"/>
          </a:p>
          <a:p>
            <a:pPr lvl="1"/>
            <a:r>
              <a:rPr lang="en-US" dirty="0" smtClean="0"/>
              <a:t>in conditions of minimal cloud or particulate cover</a:t>
            </a:r>
            <a:endParaRPr lang="id-ID"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UV Radiation and the skin </a:t>
            </a:r>
            <a:endParaRPr lang="id-ID" dirty="0"/>
          </a:p>
        </p:txBody>
      </p:sp>
      <p:sp>
        <p:nvSpPr>
          <p:cNvPr id="3" name="Content Placeholder 2"/>
          <p:cNvSpPr>
            <a:spLocks noGrp="1"/>
          </p:cNvSpPr>
          <p:nvPr>
            <p:ph idx="1"/>
          </p:nvPr>
        </p:nvSpPr>
        <p:spPr/>
        <p:txBody>
          <a:bodyPr>
            <a:normAutofit/>
          </a:bodyPr>
          <a:lstStyle/>
          <a:p>
            <a:r>
              <a:rPr lang="en-US" dirty="0" smtClean="0"/>
              <a:t>UV has many effects on skin physiology, with some consequences occurring acutely and others in a delayed manner </a:t>
            </a:r>
            <a:endParaRPr lang="id-ID" dirty="0" smtClean="0"/>
          </a:p>
          <a:p>
            <a:r>
              <a:rPr lang="en-US" dirty="0" smtClean="0"/>
              <a:t>One of the most obvious acute effects of UV on the skin is the induction of inflammation </a:t>
            </a:r>
            <a:endParaRPr lang="id-ID" dirty="0" smtClean="0"/>
          </a:p>
          <a:p>
            <a:r>
              <a:rPr lang="en-US" dirty="0" smtClean="0"/>
              <a:t>UVB induces a cascade of cytokines, </a:t>
            </a:r>
            <a:r>
              <a:rPr lang="en-US" dirty="0" err="1" smtClean="0"/>
              <a:t>vasoactive</a:t>
            </a:r>
            <a:r>
              <a:rPr lang="en-US" dirty="0" smtClean="0"/>
              <a:t> and </a:t>
            </a:r>
            <a:r>
              <a:rPr lang="en-US" dirty="0" err="1" smtClean="0"/>
              <a:t>neuroactive</a:t>
            </a:r>
            <a:r>
              <a:rPr lang="en-US" dirty="0" smtClean="0"/>
              <a:t> mediators in the skin that together result in an inflammatory response and causes </a:t>
            </a:r>
            <a:r>
              <a:rPr lang="en-US" dirty="0" err="1" smtClean="0"/>
              <a:t>sunbur</a:t>
            </a:r>
            <a:r>
              <a:rPr lang="id-ID" dirty="0" smtClean="0"/>
              <a:t>n </a:t>
            </a:r>
            <a:endParaRPr lang="id-ID"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UV Radiation and the skin </a:t>
            </a:r>
            <a:endParaRPr lang="id-ID" dirty="0"/>
          </a:p>
        </p:txBody>
      </p:sp>
      <p:sp>
        <p:nvSpPr>
          <p:cNvPr id="3" name="Content Placeholder 2"/>
          <p:cNvSpPr>
            <a:spLocks noGrp="1"/>
          </p:cNvSpPr>
          <p:nvPr>
            <p:ph idx="1"/>
          </p:nvPr>
        </p:nvSpPr>
        <p:spPr/>
        <p:txBody>
          <a:bodyPr>
            <a:normAutofit/>
          </a:bodyPr>
          <a:lstStyle/>
          <a:p>
            <a:r>
              <a:rPr lang="en-US" dirty="0" smtClean="0"/>
              <a:t>If the dose of UV exceeds a threshold damage response, </a:t>
            </a:r>
            <a:r>
              <a:rPr lang="en-US" dirty="0" err="1" smtClean="0"/>
              <a:t>keratinocytes</a:t>
            </a:r>
            <a:r>
              <a:rPr lang="en-US" dirty="0" smtClean="0"/>
              <a:t> activate apoptotic pathways and die </a:t>
            </a:r>
            <a:endParaRPr lang="id-ID" dirty="0" smtClean="0"/>
          </a:p>
          <a:p>
            <a:r>
              <a:rPr lang="en-US" dirty="0" smtClean="0"/>
              <a:t>Such apoptotic </a:t>
            </a:r>
            <a:r>
              <a:rPr lang="en-US" dirty="0" err="1" smtClean="0"/>
              <a:t>keratinocytes</a:t>
            </a:r>
            <a:r>
              <a:rPr lang="en-US" dirty="0" smtClean="0"/>
              <a:t> can be identified by their </a:t>
            </a:r>
            <a:r>
              <a:rPr lang="en-US" dirty="0" err="1" smtClean="0"/>
              <a:t>pyknotic</a:t>
            </a:r>
            <a:r>
              <a:rPr lang="en-US" dirty="0" smtClean="0"/>
              <a:t> nuclei and are known as sunburn cells</a:t>
            </a:r>
            <a:endParaRPr lang="id-ID" dirty="0" smtClean="0"/>
          </a:p>
          <a:p>
            <a:r>
              <a:rPr lang="en-US" dirty="0" smtClean="0"/>
              <a:t>UV also leads to an increase in epidermal thickness, termed hyperkeratosis</a:t>
            </a:r>
            <a:endParaRPr lang="id-ID" dirty="0" smtClean="0"/>
          </a:p>
          <a:p>
            <a:endParaRPr lang="id-ID"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UV Radiation and the skin </a:t>
            </a:r>
            <a:endParaRPr lang="id-ID" dirty="0"/>
          </a:p>
        </p:txBody>
      </p:sp>
      <p:sp>
        <p:nvSpPr>
          <p:cNvPr id="3" name="Content Placeholder 2"/>
          <p:cNvSpPr>
            <a:spLocks noGrp="1"/>
          </p:cNvSpPr>
          <p:nvPr>
            <p:ph idx="1"/>
          </p:nvPr>
        </p:nvSpPr>
        <p:spPr/>
        <p:txBody>
          <a:bodyPr>
            <a:normAutofit/>
          </a:bodyPr>
          <a:lstStyle/>
          <a:p>
            <a:r>
              <a:rPr lang="id-ID" dirty="0" smtClean="0"/>
              <a:t>By causing cell injury, UV induces damage response pathways in keratinocytes. Damage signals such as p53 activation profoundly alter keratinocyte physiology, mediating cell cycle arrest, activating DNA repair and inducing apoptosis if the damage is sufficiently great </a:t>
            </a:r>
          </a:p>
          <a:p>
            <a:r>
              <a:rPr lang="id-ID" dirty="0" smtClean="0"/>
              <a:t>Several h after UV exposure, however, and damage response signals abate, epidermal keratinocytes proliferate robustly, mediated by a variety of epidermal growth factors </a:t>
            </a:r>
            <a:endParaRPr lang="id-ID"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UV Radiation and the skin </a:t>
            </a:r>
            <a:endParaRPr lang="id-ID" dirty="0"/>
          </a:p>
        </p:txBody>
      </p:sp>
      <p:sp>
        <p:nvSpPr>
          <p:cNvPr id="3" name="Content Placeholder 2"/>
          <p:cNvSpPr>
            <a:spLocks noGrp="1"/>
          </p:cNvSpPr>
          <p:nvPr>
            <p:ph idx="1"/>
          </p:nvPr>
        </p:nvSpPr>
        <p:spPr/>
        <p:txBody>
          <a:bodyPr>
            <a:normAutofit/>
          </a:bodyPr>
          <a:lstStyle/>
          <a:p>
            <a:r>
              <a:rPr lang="id-ID" dirty="0" smtClean="0"/>
              <a:t>Increased keratinocyte cell division after UV exposure leads to accumulation of epidermal keratinocytes which increases epidermal thickness</a:t>
            </a:r>
          </a:p>
          <a:p>
            <a:r>
              <a:rPr lang="id-ID" dirty="0" smtClean="0"/>
              <a:t>Epidermal hyperplasia protects the skin better against UV penetration </a:t>
            </a:r>
          </a:p>
          <a:p>
            <a:endParaRPr lang="id-ID"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UV Radiation and the skin </a:t>
            </a:r>
            <a:endParaRPr lang="id-ID" dirty="0"/>
          </a:p>
        </p:txBody>
      </p:sp>
      <p:sp>
        <p:nvSpPr>
          <p:cNvPr id="3" name="Content Placeholder 2"/>
          <p:cNvSpPr>
            <a:spLocks noGrp="1"/>
          </p:cNvSpPr>
          <p:nvPr>
            <p:ph idx="1"/>
          </p:nvPr>
        </p:nvSpPr>
        <p:spPr/>
        <p:txBody>
          <a:bodyPr>
            <a:normAutofit/>
          </a:bodyPr>
          <a:lstStyle/>
          <a:p>
            <a:r>
              <a:rPr lang="en-US" dirty="0" smtClean="0"/>
              <a:t>Coupled with epidermal hyperkeratosis is adaptive </a:t>
            </a:r>
            <a:r>
              <a:rPr lang="en-US" dirty="0" err="1" smtClean="0"/>
              <a:t>melanization</a:t>
            </a:r>
            <a:r>
              <a:rPr lang="en-US" dirty="0" smtClean="0"/>
              <a:t> of the skin, also known as tanning </a:t>
            </a:r>
            <a:endParaRPr lang="id-ID" dirty="0" smtClean="0"/>
          </a:p>
          <a:p>
            <a:r>
              <a:rPr lang="en-US" dirty="0" smtClean="0"/>
              <a:t>UV up-regulates production and epidermal accumulation of melanin pigment in the skin </a:t>
            </a:r>
            <a:endParaRPr lang="id-ID" dirty="0" smtClean="0"/>
          </a:p>
          <a:p>
            <a:r>
              <a:rPr lang="en-US" dirty="0" smtClean="0"/>
              <a:t>This important physiologic response protects the skin against subsequent UV damage, and defects in this pathway are linked with cancer susceptibility </a:t>
            </a:r>
            <a:endParaRPr lang="id-ID" dirty="0" smtClean="0"/>
          </a:p>
          <a:p>
            <a:endParaRPr lang="id-ID"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640960" cy="6336704"/>
          </a:xfrm>
          <a:prstGeom prst="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94004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04664"/>
            <a:ext cx="8424936"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197516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UV Radiation and the skin </a:t>
            </a:r>
            <a:endParaRPr lang="id-ID" dirty="0"/>
          </a:p>
        </p:txBody>
      </p:sp>
      <p:sp>
        <p:nvSpPr>
          <p:cNvPr id="3" name="Content Placeholder 2"/>
          <p:cNvSpPr>
            <a:spLocks noGrp="1"/>
          </p:cNvSpPr>
          <p:nvPr>
            <p:ph idx="1"/>
          </p:nvPr>
        </p:nvSpPr>
        <p:spPr/>
        <p:txBody>
          <a:bodyPr>
            <a:normAutofit/>
          </a:bodyPr>
          <a:lstStyle/>
          <a:p>
            <a:r>
              <a:rPr lang="id-ID" dirty="0" smtClean="0"/>
              <a:t>UV-mediated skin darkening is actually biphasic, with initial skin darkening occurring from redistribution and/or molecular changes to existing epidermal melanin pigments</a:t>
            </a:r>
          </a:p>
          <a:p>
            <a:r>
              <a:rPr lang="id-ID" dirty="0" smtClean="0"/>
              <a:t>Delayed increases in skin darkening, mediated by actual up-regulation in melanin synthesis and transfer to keratinocytes, begin several h to days after UV exposure </a:t>
            </a:r>
            <a:endParaRPr lang="id-ID"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359" y="620688"/>
            <a:ext cx="8308975"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992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UV Radiation and the skin </a:t>
            </a:r>
            <a:endParaRPr lang="id-ID" dirty="0"/>
          </a:p>
        </p:txBody>
      </p:sp>
      <p:sp>
        <p:nvSpPr>
          <p:cNvPr id="3" name="Content Placeholder 2"/>
          <p:cNvSpPr>
            <a:spLocks noGrp="1"/>
          </p:cNvSpPr>
          <p:nvPr>
            <p:ph idx="1"/>
          </p:nvPr>
        </p:nvSpPr>
        <p:spPr/>
        <p:txBody>
          <a:bodyPr>
            <a:normAutofit fontScale="92500"/>
          </a:bodyPr>
          <a:lstStyle/>
          <a:p>
            <a:pPr>
              <a:buNone/>
            </a:pPr>
            <a:r>
              <a:rPr lang="en-US" dirty="0" smtClean="0"/>
              <a:t>Mechanisms of the physiologic tanning response</a:t>
            </a:r>
            <a:r>
              <a:rPr lang="id-ID" dirty="0" smtClean="0"/>
              <a:t>: </a:t>
            </a:r>
          </a:p>
          <a:p>
            <a:r>
              <a:rPr lang="id-ID" dirty="0" smtClean="0"/>
              <a:t>DNA and cellular damage in keratinocytes up-regulates transcription of the pro-opiomelanocortin (POMC) gene which encodes production and secretion of melanocyte stimulating hormone (</a:t>
            </a:r>
            <a:r>
              <a:rPr lang="el-GR" dirty="0" smtClean="0"/>
              <a:t>α-</a:t>
            </a:r>
            <a:r>
              <a:rPr lang="id-ID" dirty="0" smtClean="0"/>
              <a:t>MSH) </a:t>
            </a:r>
          </a:p>
          <a:p>
            <a:r>
              <a:rPr lang="el-GR" dirty="0" smtClean="0"/>
              <a:t>α-</a:t>
            </a:r>
            <a:r>
              <a:rPr lang="id-ID" dirty="0" smtClean="0"/>
              <a:t>MSH binding to melanocortin 1 receptor (MC1R) on melanocytes in the basal epidermis generates the second messenger cAMP via interactions between MC1R and adenylyl cyclase, and leads to activation of protein kinase A and the cAMP responsive binding element (CREB) and microphthalmia (Mitf) transcription factors </a:t>
            </a:r>
            <a:endParaRPr lang="id-ID"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UV Radiation and the skin </a:t>
            </a:r>
            <a:endParaRPr lang="id-ID" dirty="0"/>
          </a:p>
        </p:txBody>
      </p:sp>
      <p:sp>
        <p:nvSpPr>
          <p:cNvPr id="3" name="Content Placeholder 2"/>
          <p:cNvSpPr>
            <a:spLocks noGrp="1"/>
          </p:cNvSpPr>
          <p:nvPr>
            <p:ph idx="1"/>
          </p:nvPr>
        </p:nvSpPr>
        <p:spPr/>
        <p:txBody>
          <a:bodyPr>
            <a:normAutofit/>
          </a:bodyPr>
          <a:lstStyle/>
          <a:p>
            <a:r>
              <a:rPr lang="id-ID" dirty="0" smtClean="0"/>
              <a:t>CREB and Mitf directly enhance melanin production by raising levels of tyrosinase and other melanin biosynthetic enzymes</a:t>
            </a:r>
          </a:p>
          <a:p>
            <a:r>
              <a:rPr lang="id-ID" dirty="0" smtClean="0"/>
              <a:t>Thus, MSH-MC1R signaling leads to enhanced pigment synthesis by melanocytes and accumulation of melanin by epidermal keratinocytes </a:t>
            </a:r>
          </a:p>
          <a:p>
            <a:r>
              <a:rPr lang="id-ID" dirty="0" smtClean="0"/>
              <a:t>By this mechanism, the skin is better protected against UV insults </a:t>
            </a:r>
            <a:endParaRPr lang="id-ID"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62075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UV Radiation and the skin </a:t>
            </a:r>
            <a:endParaRPr lang="id-ID" dirty="0"/>
          </a:p>
        </p:txBody>
      </p:sp>
      <p:sp>
        <p:nvSpPr>
          <p:cNvPr id="3" name="Content Placeholder 2"/>
          <p:cNvSpPr>
            <a:spLocks noGrp="1"/>
          </p:cNvSpPr>
          <p:nvPr>
            <p:ph idx="1"/>
          </p:nvPr>
        </p:nvSpPr>
        <p:spPr/>
        <p:txBody>
          <a:bodyPr>
            <a:normAutofit/>
          </a:bodyPr>
          <a:lstStyle/>
          <a:p>
            <a:r>
              <a:rPr lang="en-US" dirty="0" smtClean="0"/>
              <a:t>Besides blocking UV penetration into the skin, melanin may have many other important physiologic</a:t>
            </a:r>
            <a:r>
              <a:rPr lang="id-ID" dirty="0" smtClean="0"/>
              <a:t> </a:t>
            </a:r>
            <a:r>
              <a:rPr lang="en-US" dirty="0" smtClean="0"/>
              <a:t>effects including</a:t>
            </a:r>
            <a:r>
              <a:rPr lang="id-ID" dirty="0" smtClean="0"/>
              <a:t>:</a:t>
            </a:r>
            <a:r>
              <a:rPr lang="en-US" dirty="0" smtClean="0"/>
              <a:t> </a:t>
            </a:r>
            <a:endParaRPr lang="id-ID" dirty="0" smtClean="0"/>
          </a:p>
          <a:p>
            <a:pPr lvl="1"/>
            <a:r>
              <a:rPr lang="en-US" dirty="0" smtClean="0"/>
              <a:t>regulatory influences over epidermal homeostasis</a:t>
            </a:r>
            <a:endParaRPr lang="id-ID" dirty="0" smtClean="0"/>
          </a:p>
          <a:p>
            <a:pPr lvl="1"/>
            <a:r>
              <a:rPr lang="en-US" dirty="0" smtClean="0"/>
              <a:t>free radical scavenging to protect</a:t>
            </a:r>
            <a:r>
              <a:rPr lang="id-ID" dirty="0" smtClean="0"/>
              <a:t> </a:t>
            </a:r>
            <a:r>
              <a:rPr lang="en-US" dirty="0" smtClean="0"/>
              <a:t>against oxidative injury</a:t>
            </a:r>
            <a:endParaRPr lang="id-ID" dirty="0" smtClean="0"/>
          </a:p>
          <a:p>
            <a:pPr lvl="1"/>
            <a:r>
              <a:rPr lang="en-US" dirty="0" smtClean="0"/>
              <a:t>antimicrobial activity</a:t>
            </a:r>
            <a:endParaRPr lang="id-ID"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8496943" cy="6264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23321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THE SKIN AS A BARRIER</a:t>
            </a:r>
            <a:endParaRPr lang="id-ID" dirty="0"/>
          </a:p>
        </p:txBody>
      </p:sp>
      <p:sp>
        <p:nvSpPr>
          <p:cNvPr id="3" name="Content Placeholder 2"/>
          <p:cNvSpPr>
            <a:spLocks noGrp="1"/>
          </p:cNvSpPr>
          <p:nvPr>
            <p:ph idx="1"/>
          </p:nvPr>
        </p:nvSpPr>
        <p:spPr/>
        <p:txBody>
          <a:bodyPr/>
          <a:lstStyle/>
          <a:p>
            <a:r>
              <a:rPr lang="en-US" dirty="0" smtClean="0"/>
              <a:t>The epidermis comprises</a:t>
            </a:r>
            <a:r>
              <a:rPr lang="id-ID" dirty="0" smtClean="0"/>
              <a:t>:</a:t>
            </a:r>
          </a:p>
          <a:p>
            <a:pPr lvl="1"/>
            <a:r>
              <a:rPr lang="en-US" dirty="0" smtClean="0"/>
              <a:t>the physical</a:t>
            </a:r>
            <a:r>
              <a:rPr lang="id-ID" dirty="0" smtClean="0"/>
              <a:t> barrier</a:t>
            </a:r>
          </a:p>
          <a:p>
            <a:pPr lvl="1"/>
            <a:r>
              <a:rPr lang="en-US" dirty="0" smtClean="0"/>
              <a:t>the</a:t>
            </a:r>
            <a:r>
              <a:rPr lang="id-ID" dirty="0" smtClean="0"/>
              <a:t> chemical ⁄ biochemical barrier</a:t>
            </a:r>
          </a:p>
          <a:p>
            <a:pPr lvl="1"/>
            <a:r>
              <a:rPr lang="en-US" dirty="0" smtClean="0"/>
              <a:t>the adaptive immunological barriers</a:t>
            </a:r>
            <a:endParaRPr lang="id-ID"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8424935"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47795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THE SKIN AS A BARRIER</a:t>
            </a:r>
            <a:endParaRPr lang="id-ID" dirty="0"/>
          </a:p>
        </p:txBody>
      </p:sp>
      <p:sp>
        <p:nvSpPr>
          <p:cNvPr id="3" name="Content Placeholder 2"/>
          <p:cNvSpPr>
            <a:spLocks noGrp="1"/>
          </p:cNvSpPr>
          <p:nvPr>
            <p:ph idx="1"/>
          </p:nvPr>
        </p:nvSpPr>
        <p:spPr/>
        <p:txBody>
          <a:bodyPr/>
          <a:lstStyle/>
          <a:p>
            <a:r>
              <a:rPr lang="en-US" dirty="0"/>
              <a:t>The skin barrier protects against extensive water loss </a:t>
            </a:r>
            <a:r>
              <a:rPr lang="en-US" dirty="0" smtClean="0"/>
              <a:t>in one </a:t>
            </a:r>
            <a:r>
              <a:rPr lang="en-US" dirty="0"/>
              <a:t>direction (inside-outside barrier) and against </a:t>
            </a:r>
            <a:r>
              <a:rPr lang="en-US" dirty="0" smtClean="0"/>
              <a:t>the invasion </a:t>
            </a:r>
            <a:r>
              <a:rPr lang="en-US" dirty="0"/>
              <a:t>of harmful substances from the </a:t>
            </a:r>
            <a:r>
              <a:rPr lang="en-US" dirty="0" smtClean="0"/>
              <a:t>environment (</a:t>
            </a:r>
            <a:r>
              <a:rPr lang="en-US" dirty="0"/>
              <a:t>outside-inside barrier</a:t>
            </a:r>
            <a:r>
              <a:rPr lang="en-US" dirty="0" smtClean="0"/>
              <a:t>) </a:t>
            </a:r>
          </a:p>
          <a:p>
            <a:r>
              <a:rPr lang="en-US" dirty="0" smtClean="0"/>
              <a:t>TEWL is </a:t>
            </a:r>
            <a:r>
              <a:rPr lang="en-US" dirty="0"/>
              <a:t>a marker for </a:t>
            </a:r>
            <a:r>
              <a:rPr lang="en-US" dirty="0" smtClean="0"/>
              <a:t>the inside-outside </a:t>
            </a:r>
            <a:r>
              <a:rPr lang="en-US" dirty="0"/>
              <a:t>barrier only</a:t>
            </a:r>
            <a:endParaRPr lang="id-ID"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THE SKIN AS A BARRIER</a:t>
            </a:r>
            <a:endParaRPr lang="id-ID" dirty="0"/>
          </a:p>
        </p:txBody>
      </p:sp>
      <p:sp>
        <p:nvSpPr>
          <p:cNvPr id="3" name="Content Placeholder 2"/>
          <p:cNvSpPr>
            <a:spLocks noGrp="1"/>
          </p:cNvSpPr>
          <p:nvPr>
            <p:ph idx="1"/>
          </p:nvPr>
        </p:nvSpPr>
        <p:spPr/>
        <p:txBody>
          <a:bodyPr/>
          <a:lstStyle/>
          <a:p>
            <a:r>
              <a:rPr lang="id-ID" dirty="0" smtClean="0"/>
              <a:t>The physical barrier </a:t>
            </a:r>
            <a:r>
              <a:rPr lang="en-US" dirty="0" smtClean="0"/>
              <a:t>consists mainly of the stratum </a:t>
            </a:r>
            <a:r>
              <a:rPr lang="en-US" dirty="0" err="1" smtClean="0"/>
              <a:t>corneum</a:t>
            </a:r>
            <a:r>
              <a:rPr lang="en-US" dirty="0" smtClean="0"/>
              <a:t> (SC)</a:t>
            </a:r>
            <a:r>
              <a:rPr lang="id-ID" dirty="0" smtClean="0"/>
              <a:t> and also </a:t>
            </a:r>
            <a:r>
              <a:rPr lang="en-US" dirty="0" smtClean="0"/>
              <a:t>the cell–cell junctions</a:t>
            </a:r>
            <a:r>
              <a:rPr lang="id-ID" dirty="0" smtClean="0"/>
              <a:t> and associated cytoskeletal proteins </a:t>
            </a:r>
          </a:p>
          <a:p>
            <a:r>
              <a:rPr lang="id-ID" dirty="0" smtClean="0"/>
              <a:t>The chemical ⁄ biochemical (antimicrobial, </a:t>
            </a:r>
            <a:r>
              <a:rPr lang="en-US" dirty="0" smtClean="0"/>
              <a:t>innate immunity) barrier consists of lipids, acids, hydrolytic</a:t>
            </a:r>
            <a:r>
              <a:rPr lang="id-ID" dirty="0" smtClean="0"/>
              <a:t> enzymes, antimicrobial peptides and macrophages</a:t>
            </a:r>
          </a:p>
          <a:p>
            <a:r>
              <a:rPr lang="en-US" dirty="0" smtClean="0"/>
              <a:t>The (adaptive) immunological barrier is composed of</a:t>
            </a:r>
            <a:r>
              <a:rPr lang="id-ID" dirty="0" smtClean="0"/>
              <a:t> </a:t>
            </a:r>
            <a:r>
              <a:rPr lang="en-US" dirty="0" err="1" smtClean="0"/>
              <a:t>humoral</a:t>
            </a:r>
            <a:r>
              <a:rPr lang="en-US" dirty="0" smtClean="0"/>
              <a:t> and cellular constituents of the immune system</a:t>
            </a:r>
            <a:endParaRPr lang="id-ID" dirty="0" smtClean="0"/>
          </a:p>
          <a:p>
            <a:endParaRPr lang="id-ID"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Components of the physical </a:t>
            </a:r>
            <a:r>
              <a:rPr lang="en-US" dirty="0" smtClean="0"/>
              <a:t>epidermal barrier</a:t>
            </a:r>
            <a:endParaRPr lang="id-ID" dirty="0"/>
          </a:p>
        </p:txBody>
      </p:sp>
      <p:sp>
        <p:nvSpPr>
          <p:cNvPr id="3" name="Content Placeholder 2"/>
          <p:cNvSpPr>
            <a:spLocks noGrp="1"/>
          </p:cNvSpPr>
          <p:nvPr>
            <p:ph idx="1"/>
          </p:nvPr>
        </p:nvSpPr>
        <p:spPr/>
        <p:txBody>
          <a:bodyPr/>
          <a:lstStyle/>
          <a:p>
            <a:pPr marL="114300" indent="0">
              <a:buNone/>
            </a:pPr>
            <a:r>
              <a:rPr lang="en-US" dirty="0"/>
              <a:t>Stratum </a:t>
            </a:r>
            <a:r>
              <a:rPr lang="en-US" dirty="0" err="1" smtClean="0"/>
              <a:t>corneum</a:t>
            </a:r>
            <a:endParaRPr lang="en-US" dirty="0" smtClean="0"/>
          </a:p>
          <a:p>
            <a:r>
              <a:rPr lang="en-US" dirty="0"/>
              <a:t>The SC serves as the principal barrier against </a:t>
            </a:r>
            <a:r>
              <a:rPr lang="en-US" dirty="0" smtClean="0"/>
              <a:t>the percutaneous </a:t>
            </a:r>
            <a:r>
              <a:rPr lang="en-US" dirty="0"/>
              <a:t>penetration of chemicals and microbes and </a:t>
            </a:r>
            <a:r>
              <a:rPr lang="en-US" dirty="0" smtClean="0"/>
              <a:t>is </a:t>
            </a:r>
            <a:r>
              <a:rPr lang="en-US" dirty="0"/>
              <a:t>capable of withstanding mechanical </a:t>
            </a:r>
            <a:r>
              <a:rPr lang="en-US" dirty="0" smtClean="0"/>
              <a:t>forces</a:t>
            </a:r>
          </a:p>
          <a:p>
            <a:r>
              <a:rPr lang="en-US" dirty="0"/>
              <a:t>It is </a:t>
            </a:r>
            <a:r>
              <a:rPr lang="en-US" dirty="0" smtClean="0"/>
              <a:t>further involved </a:t>
            </a:r>
            <a:r>
              <a:rPr lang="en-US" dirty="0"/>
              <a:t>in the regulation of water release from the </a:t>
            </a:r>
            <a:r>
              <a:rPr lang="en-US" dirty="0" smtClean="0"/>
              <a:t>organism and </a:t>
            </a:r>
            <a:r>
              <a:rPr lang="en-US" dirty="0"/>
              <a:t>into the atmosphere, known as </a:t>
            </a:r>
            <a:r>
              <a:rPr lang="en-US" dirty="0" err="1" smtClean="0"/>
              <a:t>transepidermal</a:t>
            </a:r>
            <a:r>
              <a:rPr lang="en-US" dirty="0" smtClean="0"/>
              <a:t> water </a:t>
            </a:r>
            <a:r>
              <a:rPr lang="en-US" dirty="0"/>
              <a:t>loss (TEWL)</a:t>
            </a:r>
            <a:endParaRPr lang="id-ID"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STRUCTURE OF THE </a:t>
            </a:r>
            <a:r>
              <a:rPr lang="en-US" dirty="0" smtClean="0"/>
              <a:t>SKIN</a:t>
            </a:r>
            <a:endParaRPr lang="en-US" dirty="0"/>
          </a:p>
        </p:txBody>
      </p:sp>
      <p:sp>
        <p:nvSpPr>
          <p:cNvPr id="3" name="Content Placeholder 2"/>
          <p:cNvSpPr>
            <a:spLocks noGrp="1"/>
          </p:cNvSpPr>
          <p:nvPr>
            <p:ph idx="1"/>
          </p:nvPr>
        </p:nvSpPr>
        <p:spPr/>
        <p:txBody>
          <a:bodyPr/>
          <a:lstStyle/>
          <a:p>
            <a:r>
              <a:rPr lang="en-US" dirty="0"/>
              <a:t>Structurally, the skin consists </a:t>
            </a:r>
            <a:r>
              <a:rPr lang="en-US" dirty="0" smtClean="0"/>
              <a:t>of two </a:t>
            </a:r>
            <a:r>
              <a:rPr lang="en-US" dirty="0"/>
              <a:t>main </a:t>
            </a:r>
            <a:r>
              <a:rPr lang="en-US" dirty="0" smtClean="0"/>
              <a:t>parts: </a:t>
            </a:r>
          </a:p>
          <a:p>
            <a:pPr lvl="1"/>
            <a:r>
              <a:rPr lang="en-US" dirty="0" smtClean="0"/>
              <a:t>The superficial</a:t>
            </a:r>
            <a:r>
              <a:rPr lang="en-US" dirty="0"/>
              <a:t>, thinner </a:t>
            </a:r>
            <a:r>
              <a:rPr lang="en-US" dirty="0" smtClean="0"/>
              <a:t>portion </a:t>
            </a:r>
            <a:r>
              <a:rPr lang="en-US" dirty="0"/>
              <a:t>which is composed of </a:t>
            </a:r>
            <a:r>
              <a:rPr lang="en-US" i="1" dirty="0"/>
              <a:t>epithelial tissue, </a:t>
            </a:r>
            <a:r>
              <a:rPr lang="en-US" dirty="0"/>
              <a:t>is the </a:t>
            </a:r>
            <a:r>
              <a:rPr lang="en-US" b="1" dirty="0"/>
              <a:t>epidermis </a:t>
            </a:r>
            <a:r>
              <a:rPr lang="en-US" dirty="0"/>
              <a:t>(</a:t>
            </a:r>
            <a:r>
              <a:rPr lang="en-US" dirty="0" err="1" smtClean="0"/>
              <a:t>ep</a:t>
            </a:r>
            <a:r>
              <a:rPr lang="en-US" dirty="0" smtClean="0"/>
              <a:t>-i-DERM-is</a:t>
            </a:r>
            <a:r>
              <a:rPr lang="en-US" dirty="0"/>
              <a:t>; </a:t>
            </a:r>
            <a:r>
              <a:rPr lang="en-US" i="1" dirty="0" err="1"/>
              <a:t>epi</a:t>
            </a:r>
            <a:r>
              <a:rPr lang="en-US" i="1" dirty="0"/>
              <a:t>- </a:t>
            </a:r>
            <a:r>
              <a:rPr lang="en-US" dirty="0"/>
              <a:t> above). </a:t>
            </a:r>
            <a:endParaRPr lang="en-US" dirty="0" smtClean="0"/>
          </a:p>
          <a:p>
            <a:pPr lvl="1"/>
            <a:r>
              <a:rPr lang="en-US" dirty="0" smtClean="0"/>
              <a:t>The </a:t>
            </a:r>
            <a:r>
              <a:rPr lang="en-US" dirty="0"/>
              <a:t>deeper, thicker </a:t>
            </a:r>
            <a:r>
              <a:rPr lang="en-US" i="1" dirty="0"/>
              <a:t>connective </a:t>
            </a:r>
            <a:r>
              <a:rPr lang="en-US" i="1" dirty="0" smtClean="0"/>
              <a:t>tissue </a:t>
            </a:r>
            <a:r>
              <a:rPr lang="en-US" dirty="0" smtClean="0"/>
              <a:t>portion </a:t>
            </a:r>
            <a:r>
              <a:rPr lang="en-US" dirty="0"/>
              <a:t>is the </a:t>
            </a:r>
            <a:r>
              <a:rPr lang="en-US" b="1" dirty="0" smtClean="0"/>
              <a:t>dermis</a:t>
            </a:r>
          </a:p>
          <a:p>
            <a:pPr lvl="1"/>
            <a:r>
              <a:rPr lang="en-US" dirty="0"/>
              <a:t>Deep to the dermis, but not part of the skin, is the </a:t>
            </a:r>
            <a:r>
              <a:rPr lang="en-US" b="1" dirty="0"/>
              <a:t>subcutaneous (</a:t>
            </a:r>
            <a:r>
              <a:rPr lang="en-US" b="1" dirty="0" err="1"/>
              <a:t>subQ</a:t>
            </a:r>
            <a:r>
              <a:rPr lang="en-US" b="1" dirty="0"/>
              <a:t>) layer. </a:t>
            </a:r>
            <a:r>
              <a:rPr lang="en-US" dirty="0"/>
              <a:t>Also called the </a:t>
            </a:r>
            <a:r>
              <a:rPr lang="en-US" b="1" dirty="0"/>
              <a:t>hypodermis </a:t>
            </a:r>
            <a:r>
              <a:rPr lang="en-US" dirty="0"/>
              <a:t>(</a:t>
            </a:r>
            <a:r>
              <a:rPr lang="en-US" i="1" dirty="0"/>
              <a:t>hypo- </a:t>
            </a:r>
            <a:r>
              <a:rPr lang="en-US" dirty="0"/>
              <a:t>below), this layer consists of areolar and adipose tissues</a:t>
            </a:r>
          </a:p>
          <a:p>
            <a:pPr lvl="1"/>
            <a:endParaRPr lang="en-US" b="1" dirty="0" smtClean="0"/>
          </a:p>
          <a:p>
            <a:pPr lvl="1"/>
            <a:endParaRPr lang="en-US" b="1" dirty="0"/>
          </a:p>
          <a:p>
            <a:pPr lvl="1"/>
            <a:endParaRPr lang="en-US" dirty="0"/>
          </a:p>
        </p:txBody>
      </p:sp>
    </p:spTree>
    <p:extLst>
      <p:ext uri="{BB962C8B-B14F-4D97-AF65-F5344CB8AC3E}">
        <p14:creationId xmlns:p14="http://schemas.microsoft.com/office/powerpoint/2010/main" val="112500649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Components of the physical </a:t>
            </a:r>
            <a:r>
              <a:rPr lang="en-US" dirty="0" smtClean="0"/>
              <a:t>epidermal barrier</a:t>
            </a:r>
            <a:endParaRPr lang="id-ID" dirty="0"/>
          </a:p>
        </p:txBody>
      </p:sp>
      <p:sp>
        <p:nvSpPr>
          <p:cNvPr id="3" name="Content Placeholder 2"/>
          <p:cNvSpPr>
            <a:spLocks noGrp="1"/>
          </p:cNvSpPr>
          <p:nvPr>
            <p:ph idx="1"/>
          </p:nvPr>
        </p:nvSpPr>
        <p:spPr/>
        <p:txBody>
          <a:bodyPr>
            <a:normAutofit/>
          </a:bodyPr>
          <a:lstStyle/>
          <a:p>
            <a:r>
              <a:rPr lang="en-US" dirty="0"/>
              <a:t>The SC forms a continuous sheet </a:t>
            </a:r>
            <a:r>
              <a:rPr lang="en-US" dirty="0" smtClean="0"/>
              <a:t>of protein-enriched </a:t>
            </a:r>
            <a:r>
              <a:rPr lang="en-US" dirty="0"/>
              <a:t>cells (</a:t>
            </a:r>
            <a:r>
              <a:rPr lang="en-US" dirty="0" err="1"/>
              <a:t>corneocytes</a:t>
            </a:r>
            <a:r>
              <a:rPr lang="en-US" dirty="0"/>
              <a:t>) connected by </a:t>
            </a:r>
            <a:r>
              <a:rPr lang="en-US" dirty="0" err="1" smtClean="0"/>
              <a:t>corneodesmosomes</a:t>
            </a:r>
            <a:r>
              <a:rPr lang="en-US" dirty="0" smtClean="0"/>
              <a:t> and </a:t>
            </a:r>
            <a:r>
              <a:rPr lang="en-US" dirty="0"/>
              <a:t>embedded in an intercellular </a:t>
            </a:r>
            <a:r>
              <a:rPr lang="en-US" dirty="0" smtClean="0"/>
              <a:t>matrix enriched </a:t>
            </a:r>
            <a:r>
              <a:rPr lang="en-US" dirty="0"/>
              <a:t>in non-polar lipids and organized as lamellar </a:t>
            </a:r>
            <a:r>
              <a:rPr lang="en-US" dirty="0" smtClean="0"/>
              <a:t>lipid layers</a:t>
            </a:r>
          </a:p>
        </p:txBody>
      </p:sp>
    </p:spTree>
    <p:extLst>
      <p:ext uri="{BB962C8B-B14F-4D97-AF65-F5344CB8AC3E}">
        <p14:creationId xmlns:p14="http://schemas.microsoft.com/office/powerpoint/2010/main" val="11676417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Components of the physical </a:t>
            </a:r>
            <a:r>
              <a:rPr lang="en-US" dirty="0" smtClean="0"/>
              <a:t>epidermal barrier</a:t>
            </a:r>
            <a:endParaRPr lang="id-ID" dirty="0"/>
          </a:p>
        </p:txBody>
      </p:sp>
      <p:sp>
        <p:nvSpPr>
          <p:cNvPr id="3" name="Content Placeholder 2"/>
          <p:cNvSpPr>
            <a:spLocks noGrp="1"/>
          </p:cNvSpPr>
          <p:nvPr>
            <p:ph idx="1"/>
          </p:nvPr>
        </p:nvSpPr>
        <p:spPr/>
        <p:txBody>
          <a:bodyPr/>
          <a:lstStyle/>
          <a:p>
            <a:r>
              <a:rPr lang="en-US" dirty="0"/>
              <a:t>The final steps in keratinocyte differentiation are associated with their transformation into the flat and </a:t>
            </a:r>
            <a:r>
              <a:rPr lang="en-US" dirty="0" err="1"/>
              <a:t>anucleated</a:t>
            </a:r>
            <a:r>
              <a:rPr lang="en-US" dirty="0"/>
              <a:t> </a:t>
            </a:r>
            <a:r>
              <a:rPr lang="en-US" dirty="0" err="1"/>
              <a:t>corneocytes</a:t>
            </a:r>
            <a:r>
              <a:rPr lang="en-US" dirty="0"/>
              <a:t> of the SC, which are loaded with keratin filaments and surrounded by a cell envelope composed of cross-linked proteins (</a:t>
            </a:r>
            <a:r>
              <a:rPr lang="en-US" dirty="0" err="1"/>
              <a:t>cornified</a:t>
            </a:r>
            <a:r>
              <a:rPr lang="en-US" dirty="0"/>
              <a:t> envelope proteins) as well as a covalently bound lipid envelope</a:t>
            </a:r>
            <a:endParaRPr lang="id-ID" dirty="0"/>
          </a:p>
          <a:p>
            <a:r>
              <a:rPr lang="en-US" dirty="0" smtClean="0"/>
              <a:t>Extracellular non-polar </a:t>
            </a:r>
            <a:r>
              <a:rPr lang="en-US" dirty="0"/>
              <a:t>lipids surround the </a:t>
            </a:r>
            <a:r>
              <a:rPr lang="en-US" dirty="0" err="1"/>
              <a:t>corneocytes</a:t>
            </a:r>
            <a:r>
              <a:rPr lang="en-US" dirty="0"/>
              <a:t> to form </a:t>
            </a:r>
            <a:r>
              <a:rPr lang="en-US" dirty="0" smtClean="0"/>
              <a:t>a hydrophobic </a:t>
            </a:r>
            <a:r>
              <a:rPr lang="en-US" dirty="0"/>
              <a:t>matrix</a:t>
            </a:r>
            <a:endParaRPr lang="id-ID" dirty="0"/>
          </a:p>
        </p:txBody>
      </p:sp>
    </p:spTree>
    <p:extLst>
      <p:ext uri="{BB962C8B-B14F-4D97-AF65-F5344CB8AC3E}">
        <p14:creationId xmlns:p14="http://schemas.microsoft.com/office/powerpoint/2010/main" val="23786078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44824"/>
            <a:ext cx="8640960" cy="46085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rmAutofit fontScale="90000"/>
          </a:bodyPr>
          <a:lstStyle/>
          <a:p>
            <a:r>
              <a:rPr lang="en-US" dirty="0" smtClean="0"/>
              <a:t>STRATUM CORNEUM AS </a:t>
            </a:r>
            <a:br>
              <a:rPr lang="en-US" dirty="0" smtClean="0"/>
            </a:br>
            <a:r>
              <a:rPr lang="en-US" dirty="0" smtClean="0"/>
              <a:t>A PHYSICAL BARRIER</a:t>
            </a:r>
            <a:endParaRPr lang="en-US" dirty="0"/>
          </a:p>
        </p:txBody>
      </p:sp>
    </p:spTree>
    <p:extLst>
      <p:ext uri="{BB962C8B-B14F-4D97-AF65-F5344CB8AC3E}">
        <p14:creationId xmlns:p14="http://schemas.microsoft.com/office/powerpoint/2010/main" val="34250830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77529"/>
            <a:ext cx="8352928"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64408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Components of the physical </a:t>
            </a:r>
            <a:r>
              <a:rPr lang="en-US" dirty="0" smtClean="0"/>
              <a:t>epidermal barrier</a:t>
            </a:r>
            <a:endParaRPr lang="id-ID" dirty="0"/>
          </a:p>
        </p:txBody>
      </p:sp>
      <p:sp>
        <p:nvSpPr>
          <p:cNvPr id="3" name="Content Placeholder 2"/>
          <p:cNvSpPr>
            <a:spLocks noGrp="1"/>
          </p:cNvSpPr>
          <p:nvPr>
            <p:ph idx="1"/>
          </p:nvPr>
        </p:nvSpPr>
        <p:spPr/>
        <p:txBody>
          <a:bodyPr/>
          <a:lstStyle/>
          <a:p>
            <a:pPr marL="114300" indent="0">
              <a:buNone/>
            </a:pPr>
            <a:r>
              <a:rPr lang="en-US" dirty="0"/>
              <a:t>Nucleated </a:t>
            </a:r>
            <a:r>
              <a:rPr lang="en-US" dirty="0" smtClean="0"/>
              <a:t>epidermis </a:t>
            </a:r>
          </a:p>
          <a:p>
            <a:r>
              <a:rPr lang="en-US" dirty="0"/>
              <a:t>Although the SC is recognized as the most important </a:t>
            </a:r>
            <a:r>
              <a:rPr lang="en-US" dirty="0" smtClean="0"/>
              <a:t>physical barrier</a:t>
            </a:r>
            <a:r>
              <a:rPr lang="en-US" dirty="0"/>
              <a:t>, the nucleated epidermal layers are also </a:t>
            </a:r>
            <a:r>
              <a:rPr lang="en-US" dirty="0" smtClean="0"/>
              <a:t>significant in </a:t>
            </a:r>
            <a:r>
              <a:rPr lang="en-US" dirty="0"/>
              <a:t>barrier </a:t>
            </a:r>
            <a:r>
              <a:rPr lang="en-US" dirty="0" smtClean="0"/>
              <a:t>function</a:t>
            </a:r>
          </a:p>
          <a:p>
            <a:r>
              <a:rPr lang="en-US" dirty="0"/>
              <a:t>A low to moderate increase </a:t>
            </a:r>
            <a:r>
              <a:rPr lang="en-US" dirty="0" smtClean="0"/>
              <a:t>in TEWL </a:t>
            </a:r>
            <a:r>
              <a:rPr lang="en-US" dirty="0"/>
              <a:t>occurs after removal of the SC by tape-stripping</a:t>
            </a:r>
            <a:r>
              <a:rPr lang="en-US" dirty="0" smtClean="0"/>
              <a:t>, whereas </a:t>
            </a:r>
            <a:r>
              <a:rPr lang="en-US" dirty="0"/>
              <a:t>loss of the entire epidermis leads to a severe </a:t>
            </a:r>
            <a:r>
              <a:rPr lang="en-US" dirty="0" smtClean="0"/>
              <a:t>disturbance in </a:t>
            </a:r>
            <a:r>
              <a:rPr lang="en-US" dirty="0"/>
              <a:t>barrier function</a:t>
            </a:r>
            <a:endParaRPr lang="id-ID" dirty="0"/>
          </a:p>
        </p:txBody>
      </p:sp>
    </p:spTree>
    <p:extLst>
      <p:ext uri="{BB962C8B-B14F-4D97-AF65-F5344CB8AC3E}">
        <p14:creationId xmlns:p14="http://schemas.microsoft.com/office/powerpoint/2010/main" val="24787258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Components of the physical </a:t>
            </a:r>
            <a:r>
              <a:rPr lang="en-US" dirty="0" smtClean="0"/>
              <a:t>epidermal barrier</a:t>
            </a:r>
            <a:endParaRPr lang="id-ID" dirty="0"/>
          </a:p>
        </p:txBody>
      </p:sp>
      <p:sp>
        <p:nvSpPr>
          <p:cNvPr id="3" name="Content Placeholder 2"/>
          <p:cNvSpPr>
            <a:spLocks noGrp="1"/>
          </p:cNvSpPr>
          <p:nvPr>
            <p:ph idx="1"/>
          </p:nvPr>
        </p:nvSpPr>
        <p:spPr/>
        <p:txBody>
          <a:bodyPr>
            <a:normAutofit/>
          </a:bodyPr>
          <a:lstStyle/>
          <a:p>
            <a:r>
              <a:rPr lang="en-US" dirty="0"/>
              <a:t>Loss of the SC and parts </a:t>
            </a:r>
            <a:r>
              <a:rPr lang="en-US" dirty="0" smtClean="0"/>
              <a:t>of the </a:t>
            </a:r>
            <a:r>
              <a:rPr lang="en-US" dirty="0"/>
              <a:t>granular layers in staphylococcal scalded skin </a:t>
            </a:r>
            <a:r>
              <a:rPr lang="en-US" dirty="0" smtClean="0"/>
              <a:t>syndrome are </a:t>
            </a:r>
            <a:r>
              <a:rPr lang="en-US" dirty="0"/>
              <a:t>not </a:t>
            </a:r>
            <a:r>
              <a:rPr lang="en-US" dirty="0" smtClean="0"/>
              <a:t>life-threatening. </a:t>
            </a:r>
          </a:p>
          <a:p>
            <a:r>
              <a:rPr lang="en-US" dirty="0" smtClean="0"/>
              <a:t>In </a:t>
            </a:r>
            <a:r>
              <a:rPr lang="en-US" dirty="0"/>
              <a:t>contrast, </a:t>
            </a:r>
            <a:r>
              <a:rPr lang="en-US" dirty="0" err="1"/>
              <a:t>suprabasal</a:t>
            </a:r>
            <a:r>
              <a:rPr lang="en-US" dirty="0"/>
              <a:t> </a:t>
            </a:r>
            <a:r>
              <a:rPr lang="en-US" dirty="0" smtClean="0"/>
              <a:t>and </a:t>
            </a:r>
            <a:r>
              <a:rPr lang="en-US" dirty="0" err="1" smtClean="0"/>
              <a:t>subepidermal</a:t>
            </a:r>
            <a:r>
              <a:rPr lang="en-US" dirty="0" smtClean="0"/>
              <a:t> </a:t>
            </a:r>
            <a:r>
              <a:rPr lang="en-US" dirty="0"/>
              <a:t>blistering diseases like pemphigus vulgaris</a:t>
            </a:r>
            <a:r>
              <a:rPr lang="en-US" dirty="0" smtClean="0"/>
              <a:t>, toxic </a:t>
            </a:r>
            <a:r>
              <a:rPr lang="en-US" dirty="0"/>
              <a:t>epidermal </a:t>
            </a:r>
            <a:r>
              <a:rPr lang="en-US" dirty="0" err="1"/>
              <a:t>necrolysis</a:t>
            </a:r>
            <a:r>
              <a:rPr lang="en-US" dirty="0"/>
              <a:t> (Lyell syndrome) and </a:t>
            </a:r>
            <a:r>
              <a:rPr lang="en-US" dirty="0" smtClean="0"/>
              <a:t>severe burns </a:t>
            </a:r>
            <a:r>
              <a:rPr lang="en-US" dirty="0"/>
              <a:t>(intra as well as </a:t>
            </a:r>
            <a:r>
              <a:rPr lang="en-US" dirty="0" err="1"/>
              <a:t>subepidermal</a:t>
            </a:r>
            <a:r>
              <a:rPr lang="en-US" dirty="0"/>
              <a:t> blistering) are </a:t>
            </a:r>
            <a:r>
              <a:rPr lang="en-US" dirty="0" err="1" smtClean="0"/>
              <a:t>lifethreatening</a:t>
            </a:r>
            <a:r>
              <a:rPr lang="en-US" dirty="0" smtClean="0"/>
              <a:t> when </a:t>
            </a:r>
            <a:r>
              <a:rPr lang="en-US" dirty="0"/>
              <a:t>large areas of the body are involved.</a:t>
            </a:r>
          </a:p>
          <a:p>
            <a:r>
              <a:rPr lang="en-US" dirty="0"/>
              <a:t>Patients die because of extensive water loss or </a:t>
            </a:r>
            <a:r>
              <a:rPr lang="en-US" dirty="0" smtClean="0"/>
              <a:t>sepsis induced </a:t>
            </a:r>
            <a:r>
              <a:rPr lang="en-US" dirty="0"/>
              <a:t>by external bacteria infection</a:t>
            </a:r>
            <a:endParaRPr lang="id-ID" dirty="0"/>
          </a:p>
        </p:txBody>
      </p:sp>
    </p:spTree>
    <p:extLst>
      <p:ext uri="{BB962C8B-B14F-4D97-AF65-F5344CB8AC3E}">
        <p14:creationId xmlns:p14="http://schemas.microsoft.com/office/powerpoint/2010/main" val="9149486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33400"/>
            <a:ext cx="7772399"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80560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My eBooks\The Cell\Art of MBoC5\JPEGs\Chapter 16\figure 16-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534400" cy="5932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9625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rtl="0">
              <a:spcBef>
                <a:spcPct val="0"/>
              </a:spcBef>
            </a:pPr>
            <a:r>
              <a:rPr lang="id-ID" sz="3200" dirty="0" smtClean="0">
                <a:solidFill>
                  <a:schemeClr val="accent1">
                    <a:lumMod val="75000"/>
                  </a:schemeClr>
                </a:solidFill>
                <a:latin typeface="+mj-lt"/>
              </a:rPr>
              <a:t>PHOTOCONVERSION OF VITAMIN D </a:t>
            </a:r>
            <a:endParaRPr lang="id-ID" sz="3200" dirty="0">
              <a:solidFill>
                <a:schemeClr val="accent1">
                  <a:lumMod val="75000"/>
                </a:schemeClr>
              </a:solidFill>
              <a:latin typeface="+mj-lt"/>
            </a:endParaRPr>
          </a:p>
        </p:txBody>
      </p:sp>
      <p:sp>
        <p:nvSpPr>
          <p:cNvPr id="3" name="Content Placeholder 2"/>
          <p:cNvSpPr>
            <a:spLocks noGrp="1"/>
          </p:cNvSpPr>
          <p:nvPr>
            <p:ph idx="1"/>
          </p:nvPr>
        </p:nvSpPr>
        <p:spPr/>
        <p:txBody>
          <a:bodyPr>
            <a:normAutofit/>
          </a:bodyPr>
          <a:lstStyle/>
          <a:p>
            <a:r>
              <a:rPr lang="en-US" dirty="0"/>
              <a:t>Vitamin D (represents either D2 or D3) is essential for maintaining healthy </a:t>
            </a:r>
            <a:r>
              <a:rPr lang="en-US" dirty="0" smtClean="0"/>
              <a:t>bone </a:t>
            </a:r>
          </a:p>
          <a:p>
            <a:r>
              <a:rPr lang="en-US" dirty="0" smtClean="0"/>
              <a:t>The </a:t>
            </a:r>
            <a:r>
              <a:rPr lang="en-US" dirty="0"/>
              <a:t>major source of vitamin D for most humans comes from the exposure of </a:t>
            </a:r>
            <a:r>
              <a:rPr lang="en-US" dirty="0" smtClean="0"/>
              <a:t>the skin </a:t>
            </a:r>
            <a:r>
              <a:rPr lang="en-US" dirty="0"/>
              <a:t>to </a:t>
            </a:r>
            <a:r>
              <a:rPr lang="en-US" dirty="0" smtClean="0"/>
              <a:t>sunlight </a:t>
            </a:r>
          </a:p>
          <a:p>
            <a:r>
              <a:rPr lang="en-US" dirty="0"/>
              <a:t>During exposure to sunlight, 7-dehydrocholesterol (</a:t>
            </a:r>
            <a:r>
              <a:rPr lang="en-US" dirty="0" err="1" smtClean="0"/>
              <a:t>provitamin</a:t>
            </a:r>
            <a:r>
              <a:rPr lang="en-US" dirty="0" smtClean="0"/>
              <a:t> D3</a:t>
            </a:r>
            <a:r>
              <a:rPr lang="en-US" dirty="0"/>
              <a:t>) in the skin absorbs high-energy solar ultraviolet B photons (UVB; 290–315 nm) </a:t>
            </a:r>
            <a:r>
              <a:rPr lang="en-US" dirty="0" smtClean="0"/>
              <a:t>and is </a:t>
            </a:r>
            <a:r>
              <a:rPr lang="en-US" dirty="0" err="1"/>
              <a:t>photolyzed</a:t>
            </a:r>
            <a:r>
              <a:rPr lang="en-US" dirty="0"/>
              <a:t> to </a:t>
            </a:r>
            <a:r>
              <a:rPr lang="en-US" dirty="0" err="1"/>
              <a:t>previtamin</a:t>
            </a:r>
            <a:r>
              <a:rPr lang="en-US" dirty="0"/>
              <a:t> D3 and then </a:t>
            </a:r>
            <a:r>
              <a:rPr lang="en-US" dirty="0" err="1" smtClean="0"/>
              <a:t>thermoisomerized</a:t>
            </a:r>
            <a:r>
              <a:rPr lang="en-US" dirty="0" smtClean="0"/>
              <a:t> </a:t>
            </a:r>
            <a:r>
              <a:rPr lang="en-US" dirty="0"/>
              <a:t>to vitamin D3 in the </a:t>
            </a:r>
            <a:r>
              <a:rPr lang="en-US" dirty="0" smtClean="0"/>
              <a:t>bilayer of </a:t>
            </a:r>
            <a:r>
              <a:rPr lang="en-US" dirty="0"/>
              <a:t>the plasma membrane</a:t>
            </a:r>
            <a:endParaRPr lang="en-US" dirty="0" smtClean="0"/>
          </a:p>
          <a:p>
            <a:endParaRPr lang="id-ID"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sz="3600" dirty="0"/>
              <a:t>PHOTOCONVERSION OF VITAMIN D </a:t>
            </a:r>
            <a:endParaRPr lang="en-US" dirty="0"/>
          </a:p>
        </p:txBody>
      </p:sp>
      <p:sp>
        <p:nvSpPr>
          <p:cNvPr id="3" name="Content Placeholder 2"/>
          <p:cNvSpPr>
            <a:spLocks noGrp="1"/>
          </p:cNvSpPr>
          <p:nvPr>
            <p:ph idx="1"/>
          </p:nvPr>
        </p:nvSpPr>
        <p:spPr/>
        <p:txBody>
          <a:bodyPr/>
          <a:lstStyle/>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72816"/>
            <a:ext cx="8496943"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0453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My eBooks\The Cell\Art of MBoC5\JPEGs\Chapter 23\figure 23-01a part 1 of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17638"/>
            <a:ext cx="8534400"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3072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rtl="0">
              <a:spcBef>
                <a:spcPct val="0"/>
              </a:spcBef>
            </a:pPr>
            <a:r>
              <a:rPr lang="id-ID" sz="3200" dirty="0" smtClean="0">
                <a:solidFill>
                  <a:schemeClr val="accent1">
                    <a:lumMod val="75000"/>
                  </a:schemeClr>
                </a:solidFill>
                <a:latin typeface="+mj-lt"/>
              </a:rPr>
              <a:t>PHOTOCONVERSION OF VITAMIN D </a:t>
            </a:r>
            <a:endParaRPr lang="id-ID" sz="3200" dirty="0">
              <a:solidFill>
                <a:schemeClr val="accent1">
                  <a:lumMod val="75000"/>
                </a:schemeClr>
              </a:solidFill>
              <a:latin typeface="+mj-lt"/>
            </a:endParaRPr>
          </a:p>
        </p:txBody>
      </p:sp>
      <p:sp>
        <p:nvSpPr>
          <p:cNvPr id="3" name="Content Placeholder 2"/>
          <p:cNvSpPr>
            <a:spLocks noGrp="1"/>
          </p:cNvSpPr>
          <p:nvPr>
            <p:ph idx="1"/>
          </p:nvPr>
        </p:nvSpPr>
        <p:spPr/>
        <p:txBody>
          <a:bodyPr/>
          <a:lstStyle/>
          <a:p>
            <a:r>
              <a:rPr lang="en-US" dirty="0"/>
              <a:t>After vitamin D is made in the skin or ingested in the diet, </a:t>
            </a:r>
            <a:r>
              <a:rPr lang="en-US" dirty="0" smtClean="0"/>
              <a:t>it is </a:t>
            </a:r>
            <a:r>
              <a:rPr lang="en-US" dirty="0"/>
              <a:t>transported to the liver where it is </a:t>
            </a:r>
            <a:r>
              <a:rPr lang="en-US" dirty="0" err="1"/>
              <a:t>hydroxylated</a:t>
            </a:r>
            <a:r>
              <a:rPr lang="en-US" dirty="0"/>
              <a:t> on C-25 to form </a:t>
            </a:r>
            <a:r>
              <a:rPr lang="en-US" dirty="0" smtClean="0"/>
              <a:t>25-hydroxyvitamin D </a:t>
            </a:r>
            <a:r>
              <a:rPr lang="en-US" dirty="0"/>
              <a:t>[25(OH)D], the major circulating form of vitamin D that has been used as an </a:t>
            </a:r>
            <a:r>
              <a:rPr lang="en-US" dirty="0" smtClean="0"/>
              <a:t>index to </a:t>
            </a:r>
            <a:r>
              <a:rPr lang="en-US" dirty="0"/>
              <a:t>determine vitamin D nutritional </a:t>
            </a:r>
            <a:r>
              <a:rPr lang="en-US" dirty="0" smtClean="0"/>
              <a:t>status </a:t>
            </a:r>
          </a:p>
          <a:p>
            <a:r>
              <a:rPr lang="en-US" dirty="0"/>
              <a:t>To become active, 25(OH)D is </a:t>
            </a:r>
            <a:r>
              <a:rPr lang="en-US" dirty="0" smtClean="0"/>
              <a:t>further </a:t>
            </a:r>
            <a:r>
              <a:rPr lang="en-US" dirty="0" err="1" smtClean="0"/>
              <a:t>hydroxylated</a:t>
            </a:r>
            <a:r>
              <a:rPr lang="en-US" dirty="0" smtClean="0"/>
              <a:t> </a:t>
            </a:r>
            <a:r>
              <a:rPr lang="en-US" dirty="0"/>
              <a:t>in the kidney to 1α,25-dihydroxyvitamin D </a:t>
            </a:r>
            <a:r>
              <a:rPr lang="en-US" dirty="0" smtClean="0"/>
              <a:t>[1,25(OH)2D]</a:t>
            </a:r>
          </a:p>
          <a:p>
            <a:endParaRPr lang="id-ID" dirty="0"/>
          </a:p>
        </p:txBody>
      </p:sp>
    </p:spTree>
    <p:extLst>
      <p:ext uri="{BB962C8B-B14F-4D97-AF65-F5344CB8AC3E}">
        <p14:creationId xmlns:p14="http://schemas.microsoft.com/office/powerpoint/2010/main" val="42863079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rtl="0">
              <a:spcBef>
                <a:spcPct val="0"/>
              </a:spcBef>
            </a:pPr>
            <a:r>
              <a:rPr lang="id-ID" sz="3200" dirty="0" smtClean="0">
                <a:solidFill>
                  <a:schemeClr val="accent1">
                    <a:lumMod val="75000"/>
                  </a:schemeClr>
                </a:solidFill>
                <a:latin typeface="+mj-lt"/>
              </a:rPr>
              <a:t>PHOTOCONVERSION OF VITAMIN D </a:t>
            </a:r>
            <a:endParaRPr lang="id-ID" sz="3200" dirty="0">
              <a:solidFill>
                <a:schemeClr val="accent1">
                  <a:lumMod val="75000"/>
                </a:schemeClr>
              </a:solidFill>
              <a:latin typeface="+mj-lt"/>
            </a:endParaRPr>
          </a:p>
        </p:txBody>
      </p:sp>
      <p:sp>
        <p:nvSpPr>
          <p:cNvPr id="3" name="Content Placeholder 2"/>
          <p:cNvSpPr>
            <a:spLocks noGrp="1"/>
          </p:cNvSpPr>
          <p:nvPr>
            <p:ph idx="1"/>
          </p:nvPr>
        </p:nvSpPr>
        <p:spPr/>
        <p:txBody>
          <a:bodyPr>
            <a:normAutofit lnSpcReduction="10000"/>
          </a:bodyPr>
          <a:lstStyle/>
          <a:p>
            <a:r>
              <a:rPr lang="en-US" dirty="0"/>
              <a:t>One of </a:t>
            </a:r>
            <a:r>
              <a:rPr lang="en-US" dirty="0" smtClean="0"/>
              <a:t>the major </a:t>
            </a:r>
            <a:r>
              <a:rPr lang="en-US" dirty="0"/>
              <a:t>functions of vitamin D is the stimulation of the small intestine to increase </a:t>
            </a:r>
            <a:r>
              <a:rPr lang="en-US" dirty="0" smtClean="0"/>
              <a:t>its absorption </a:t>
            </a:r>
            <a:r>
              <a:rPr lang="en-US" dirty="0"/>
              <a:t>of dietary calcium and phosphorus to maintain normal levels of calcium </a:t>
            </a:r>
            <a:r>
              <a:rPr lang="en-US" dirty="0" smtClean="0"/>
              <a:t>and </a:t>
            </a:r>
            <a:r>
              <a:rPr lang="en-US" dirty="0"/>
              <a:t>phosphorus in the </a:t>
            </a:r>
            <a:r>
              <a:rPr lang="en-US" dirty="0" smtClean="0"/>
              <a:t>circulation</a:t>
            </a:r>
          </a:p>
          <a:p>
            <a:r>
              <a:rPr lang="en-US" dirty="0"/>
              <a:t>When dietary calcium is inadequate to satisfy </a:t>
            </a:r>
            <a:r>
              <a:rPr lang="en-US" dirty="0" smtClean="0"/>
              <a:t>the body’s </a:t>
            </a:r>
            <a:r>
              <a:rPr lang="en-US" dirty="0"/>
              <a:t>calcium requirement, 1,25(OH)2D, in concert with </a:t>
            </a:r>
            <a:r>
              <a:rPr lang="en-US" dirty="0" smtClean="0"/>
              <a:t>parathyroid </a:t>
            </a:r>
            <a:r>
              <a:rPr lang="en-US" dirty="0"/>
              <a:t>hormone (PTH</a:t>
            </a:r>
            <a:r>
              <a:rPr lang="en-US" dirty="0" smtClean="0"/>
              <a:t>), mobilizes </a:t>
            </a:r>
            <a:r>
              <a:rPr lang="en-US" dirty="0" err="1"/>
              <a:t>monocytic</a:t>
            </a:r>
            <a:r>
              <a:rPr lang="en-US" dirty="0"/>
              <a:t> stem cells in the bone marrow to become mature </a:t>
            </a:r>
            <a:r>
              <a:rPr lang="en-US" dirty="0" smtClean="0"/>
              <a:t>osteoclasts -- &gt; to enhance </a:t>
            </a:r>
            <a:r>
              <a:rPr lang="en-US" dirty="0"/>
              <a:t>the removal of calcium from the bone into the circulation to </a:t>
            </a:r>
            <a:r>
              <a:rPr lang="en-US" dirty="0" smtClean="0"/>
              <a:t>maintain normal </a:t>
            </a:r>
            <a:r>
              <a:rPr lang="en-US" dirty="0"/>
              <a:t>serum calcium levels</a:t>
            </a:r>
            <a:endParaRPr lang="id-ID" dirty="0"/>
          </a:p>
        </p:txBody>
      </p:sp>
    </p:spTree>
    <p:extLst>
      <p:ext uri="{BB962C8B-B14F-4D97-AF65-F5344CB8AC3E}">
        <p14:creationId xmlns:p14="http://schemas.microsoft.com/office/powerpoint/2010/main" val="46143515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rtl="0">
              <a:spcBef>
                <a:spcPct val="0"/>
              </a:spcBef>
            </a:pPr>
            <a:r>
              <a:rPr lang="id-ID" sz="3200" dirty="0" smtClean="0">
                <a:solidFill>
                  <a:schemeClr val="accent1">
                    <a:lumMod val="75000"/>
                  </a:schemeClr>
                </a:solidFill>
                <a:latin typeface="+mj-lt"/>
              </a:rPr>
              <a:t>PHOTOCONVERSION OF VITAMIN D </a:t>
            </a:r>
            <a:endParaRPr lang="id-ID" sz="3200" dirty="0">
              <a:solidFill>
                <a:schemeClr val="accent1">
                  <a:lumMod val="75000"/>
                </a:schemeClr>
              </a:solidFill>
              <a:latin typeface="+mj-lt"/>
            </a:endParaRPr>
          </a:p>
        </p:txBody>
      </p:sp>
      <p:sp>
        <p:nvSpPr>
          <p:cNvPr id="3" name="Content Placeholder 2"/>
          <p:cNvSpPr>
            <a:spLocks noGrp="1"/>
          </p:cNvSpPr>
          <p:nvPr>
            <p:ph idx="1"/>
          </p:nvPr>
        </p:nvSpPr>
        <p:spPr/>
        <p:txBody>
          <a:bodyPr/>
          <a:lstStyle/>
          <a:p>
            <a:r>
              <a:rPr lang="en-US" dirty="0" smtClean="0"/>
              <a:t>1,25(OH)2D </a:t>
            </a:r>
            <a:r>
              <a:rPr lang="en-US" dirty="0"/>
              <a:t>has other biologic </a:t>
            </a:r>
            <a:r>
              <a:rPr lang="en-US" dirty="0" smtClean="0"/>
              <a:t>actions in </a:t>
            </a:r>
            <a:r>
              <a:rPr lang="en-US" dirty="0"/>
              <a:t>many tissues or cells that possess the </a:t>
            </a:r>
            <a:r>
              <a:rPr lang="en-US" dirty="0" smtClean="0"/>
              <a:t>1,25(OH)2D receptor, such as: </a:t>
            </a:r>
          </a:p>
          <a:p>
            <a:pPr lvl="1"/>
            <a:r>
              <a:rPr lang="en-US" dirty="0" smtClean="0"/>
              <a:t>enhancement </a:t>
            </a:r>
            <a:r>
              <a:rPr lang="en-US" dirty="0"/>
              <a:t>of cellular </a:t>
            </a:r>
            <a:r>
              <a:rPr lang="en-US" dirty="0" smtClean="0"/>
              <a:t>differentiation </a:t>
            </a:r>
          </a:p>
          <a:p>
            <a:pPr lvl="1"/>
            <a:r>
              <a:rPr lang="en-US" dirty="0" smtClean="0"/>
              <a:t>inhibition </a:t>
            </a:r>
            <a:r>
              <a:rPr lang="en-US" dirty="0"/>
              <a:t>of </a:t>
            </a:r>
            <a:r>
              <a:rPr lang="en-US" dirty="0" smtClean="0"/>
              <a:t>cellular proliferation</a:t>
            </a:r>
          </a:p>
          <a:p>
            <a:pPr lvl="1"/>
            <a:r>
              <a:rPr lang="en-US" dirty="0" smtClean="0"/>
              <a:t>maintenance </a:t>
            </a:r>
            <a:r>
              <a:rPr lang="en-US" dirty="0"/>
              <a:t>of normal neuromuscular, </a:t>
            </a:r>
            <a:r>
              <a:rPr lang="en-US" dirty="0" err="1"/>
              <a:t>immunomodulatory</a:t>
            </a:r>
            <a:r>
              <a:rPr lang="en-US" dirty="0"/>
              <a:t>, and </a:t>
            </a:r>
            <a:r>
              <a:rPr lang="en-US" dirty="0" smtClean="0"/>
              <a:t>cardiovascular function</a:t>
            </a:r>
            <a:endParaRPr lang="id-ID" dirty="0"/>
          </a:p>
        </p:txBody>
      </p:sp>
    </p:spTree>
    <p:extLst>
      <p:ext uri="{BB962C8B-B14F-4D97-AF65-F5344CB8AC3E}">
        <p14:creationId xmlns:p14="http://schemas.microsoft.com/office/powerpoint/2010/main" val="76880257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rtl="0">
              <a:spcBef>
                <a:spcPct val="0"/>
              </a:spcBef>
            </a:pPr>
            <a:r>
              <a:rPr lang="id-ID" sz="3200" dirty="0" smtClean="0">
                <a:solidFill>
                  <a:schemeClr val="accent1">
                    <a:lumMod val="75000"/>
                  </a:schemeClr>
                </a:solidFill>
                <a:latin typeface="+mj-lt"/>
              </a:rPr>
              <a:t>PHOTOCONVERSION OF VITAMIN D </a:t>
            </a:r>
            <a:endParaRPr lang="id-ID" sz="3200" dirty="0">
              <a:solidFill>
                <a:schemeClr val="accent1">
                  <a:lumMod val="75000"/>
                </a:schemeClr>
              </a:solidFill>
              <a:latin typeface="+mj-lt"/>
            </a:endParaRPr>
          </a:p>
        </p:txBody>
      </p:sp>
      <p:sp>
        <p:nvSpPr>
          <p:cNvPr id="3" name="Content Placeholder 2"/>
          <p:cNvSpPr>
            <a:spLocks noGrp="1"/>
          </p:cNvSpPr>
          <p:nvPr>
            <p:ph idx="1"/>
          </p:nvPr>
        </p:nvSpPr>
        <p:spPr/>
        <p:txBody>
          <a:bodyPr>
            <a:normAutofit/>
          </a:bodyPr>
          <a:lstStyle/>
          <a:p>
            <a:r>
              <a:rPr lang="en-US" dirty="0"/>
              <a:t>Interestingly, it has been shown that epidermal </a:t>
            </a:r>
            <a:r>
              <a:rPr lang="en-US" dirty="0" smtClean="0"/>
              <a:t>keratinocytes and </a:t>
            </a:r>
            <a:r>
              <a:rPr lang="en-US" dirty="0"/>
              <a:t>various other cell </a:t>
            </a:r>
            <a:r>
              <a:rPr lang="en-US" dirty="0" smtClean="0"/>
              <a:t>types </a:t>
            </a:r>
            <a:r>
              <a:rPr lang="en-US" dirty="0"/>
              <a:t>contain the </a:t>
            </a:r>
            <a:r>
              <a:rPr lang="en-US" dirty="0" smtClean="0"/>
              <a:t>enzymatic machinery </a:t>
            </a:r>
            <a:r>
              <a:rPr lang="en-US" dirty="0"/>
              <a:t>needed to produce </a:t>
            </a:r>
            <a:r>
              <a:rPr lang="en-US" dirty="0" smtClean="0"/>
              <a:t>1,25(OH)2D3</a:t>
            </a:r>
          </a:p>
          <a:p>
            <a:r>
              <a:rPr lang="en-US" dirty="0"/>
              <a:t>The vitamin D3 pathway in human skin is </a:t>
            </a:r>
            <a:r>
              <a:rPr lang="en-US" dirty="0" smtClean="0"/>
              <a:t>complex and </a:t>
            </a:r>
            <a:r>
              <a:rPr lang="en-US" dirty="0"/>
              <a:t>characterized by photochemical activation of </a:t>
            </a:r>
            <a:r>
              <a:rPr lang="en-US" dirty="0" smtClean="0"/>
              <a:t>7-dehydrocholesterol (</a:t>
            </a:r>
            <a:r>
              <a:rPr lang="en-US" dirty="0"/>
              <a:t>7-DHC), formation of </a:t>
            </a:r>
            <a:r>
              <a:rPr lang="en-US" dirty="0" err="1"/>
              <a:t>previtamin</a:t>
            </a:r>
            <a:r>
              <a:rPr lang="en-US" dirty="0"/>
              <a:t> </a:t>
            </a:r>
            <a:r>
              <a:rPr lang="en-US" dirty="0" smtClean="0"/>
              <a:t>D3, isomerization </a:t>
            </a:r>
            <a:r>
              <a:rPr lang="en-US" dirty="0"/>
              <a:t>to vitamin D3, enzymatic production </a:t>
            </a:r>
            <a:r>
              <a:rPr lang="en-US" dirty="0" smtClean="0"/>
              <a:t>of 25OHD3</a:t>
            </a:r>
            <a:r>
              <a:rPr lang="en-US" dirty="0"/>
              <a:t>, enzymatic generation of 1,25(OH)2D3, </a:t>
            </a:r>
            <a:r>
              <a:rPr lang="en-US" dirty="0" smtClean="0"/>
              <a:t>and finally</a:t>
            </a:r>
            <a:r>
              <a:rPr lang="en-US" dirty="0"/>
              <a:t>, catabolic degradation of 1,25(OH)2D3</a:t>
            </a:r>
            <a:endParaRPr lang="en-US" dirty="0" smtClean="0"/>
          </a:p>
        </p:txBody>
      </p:sp>
    </p:spTree>
    <p:extLst>
      <p:ext uri="{BB962C8B-B14F-4D97-AF65-F5344CB8AC3E}">
        <p14:creationId xmlns:p14="http://schemas.microsoft.com/office/powerpoint/2010/main" val="352045778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8208911" cy="5476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868143" y="5915025"/>
            <a:ext cx="2808312" cy="369332"/>
          </a:xfrm>
          <a:prstGeom prst="rect">
            <a:avLst/>
          </a:prstGeom>
          <a:noFill/>
        </p:spPr>
        <p:txBody>
          <a:bodyPr wrap="square" rtlCol="0">
            <a:spAutoFit/>
          </a:bodyPr>
          <a:lstStyle/>
          <a:p>
            <a:pPr algn="r"/>
            <a:r>
              <a:rPr lang="en-US" dirty="0" smtClean="0">
                <a:solidFill>
                  <a:schemeClr val="bg1"/>
                </a:solidFill>
              </a:rPr>
              <a:t>(</a:t>
            </a:r>
            <a:r>
              <a:rPr lang="en-US" dirty="0" err="1" smtClean="0">
                <a:solidFill>
                  <a:schemeClr val="bg1"/>
                </a:solidFill>
              </a:rPr>
              <a:t>Reichrat</a:t>
            </a:r>
            <a:r>
              <a:rPr lang="en-US" dirty="0" smtClean="0">
                <a:solidFill>
                  <a:schemeClr val="bg1"/>
                </a:solidFill>
              </a:rPr>
              <a:t>, 2007)</a:t>
            </a:r>
            <a:endParaRPr lang="en-US" dirty="0">
              <a:solidFill>
                <a:schemeClr val="bg1"/>
              </a:solidFill>
            </a:endParaRPr>
          </a:p>
        </p:txBody>
      </p:sp>
    </p:spTree>
    <p:extLst>
      <p:ext uri="{BB962C8B-B14F-4D97-AF65-F5344CB8AC3E}">
        <p14:creationId xmlns:p14="http://schemas.microsoft.com/office/powerpoint/2010/main" val="166207826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rtl="0">
              <a:spcBef>
                <a:spcPct val="0"/>
              </a:spcBef>
            </a:pPr>
            <a:r>
              <a:rPr lang="id-ID" sz="2600" b="1" dirty="0" smtClean="0">
                <a:solidFill>
                  <a:schemeClr val="accent1">
                    <a:lumMod val="75000"/>
                  </a:schemeClr>
                </a:solidFill>
                <a:latin typeface="+mj-lt"/>
              </a:rPr>
              <a:t>THE SKIN AS A PART OF THE IMMUNE SYSTEM </a:t>
            </a:r>
            <a:endParaRPr lang="id-ID" sz="2600" b="1" dirty="0">
              <a:solidFill>
                <a:schemeClr val="accent1">
                  <a:lumMod val="75000"/>
                </a:schemeClr>
              </a:solidFill>
              <a:latin typeface="+mj-lt"/>
            </a:endParaRPr>
          </a:p>
        </p:txBody>
      </p:sp>
      <p:sp>
        <p:nvSpPr>
          <p:cNvPr id="3" name="Content Placeholder 2"/>
          <p:cNvSpPr>
            <a:spLocks noGrp="1"/>
          </p:cNvSpPr>
          <p:nvPr>
            <p:ph idx="1"/>
          </p:nvPr>
        </p:nvSpPr>
        <p:spPr/>
        <p:txBody>
          <a:bodyPr>
            <a:normAutofit fontScale="92500" lnSpcReduction="20000"/>
          </a:bodyPr>
          <a:lstStyle/>
          <a:p>
            <a:r>
              <a:rPr lang="en-US" sz="2800" dirty="0"/>
              <a:t>Briefly, the two strands of the immune response are represented by the basic effector: </a:t>
            </a:r>
          </a:p>
          <a:p>
            <a:r>
              <a:rPr lang="en-US" sz="2800" b="1" dirty="0"/>
              <a:t>INNATE RESPONSE </a:t>
            </a:r>
            <a:r>
              <a:rPr lang="en-US" sz="2800" dirty="0"/>
              <a:t>- mediated by phagocytes, namely macrophages, dendritic cells, </a:t>
            </a:r>
            <a:r>
              <a:rPr lang="en-US" sz="2800" dirty="0" err="1"/>
              <a:t>polymorphonuclear</a:t>
            </a:r>
            <a:r>
              <a:rPr lang="en-US" sz="2800" dirty="0"/>
              <a:t>, Langerhans cells, the Antigen Presenting Cells [APC], cytokines such as </a:t>
            </a:r>
            <a:r>
              <a:rPr lang="en-US" sz="2800" dirty="0" err="1"/>
              <a:t>interferons</a:t>
            </a:r>
            <a:r>
              <a:rPr lang="en-US" sz="2800" dirty="0"/>
              <a:t> [INF], the tumor necrosis factors [TNF], and a series of interleukins [IL- 1, IL-2, IL-4, IL-6, IL-10, IL-12]. Also, a series of interrelated proteins named Complement System, among them the C1a, C1q, C2, C4, C3a, C3b, C5a, C5b… C9, are essential against pathogens and tumor progression </a:t>
            </a:r>
            <a:endParaRPr lang="id-ID" sz="2800" dirty="0">
              <a:solidFill>
                <a:schemeClr val="accent1">
                  <a:lumMod val="75000"/>
                </a:schemeClr>
              </a:solidFill>
              <a:latin typeface="+mj-lt"/>
            </a:endParaRPr>
          </a:p>
        </p:txBody>
      </p:sp>
    </p:spTree>
    <p:extLst>
      <p:ext uri="{BB962C8B-B14F-4D97-AF65-F5344CB8AC3E}">
        <p14:creationId xmlns:p14="http://schemas.microsoft.com/office/powerpoint/2010/main" val="269741517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rtl="0">
              <a:spcBef>
                <a:spcPct val="0"/>
              </a:spcBef>
            </a:pPr>
            <a:r>
              <a:rPr lang="id-ID" sz="2600" b="1" dirty="0" smtClean="0">
                <a:solidFill>
                  <a:schemeClr val="accent1">
                    <a:lumMod val="75000"/>
                  </a:schemeClr>
                </a:solidFill>
                <a:latin typeface="+mj-lt"/>
              </a:rPr>
              <a:t>THE SKIN AS A PART OF THE IMMUNE SYSTEM </a:t>
            </a:r>
            <a:endParaRPr lang="id-ID" sz="2600" b="1" dirty="0">
              <a:solidFill>
                <a:schemeClr val="accent1">
                  <a:lumMod val="75000"/>
                </a:schemeClr>
              </a:solidFill>
              <a:latin typeface="+mj-lt"/>
            </a:endParaRPr>
          </a:p>
        </p:txBody>
      </p:sp>
      <p:sp>
        <p:nvSpPr>
          <p:cNvPr id="3" name="Content Placeholder 2"/>
          <p:cNvSpPr>
            <a:spLocks noGrp="1"/>
          </p:cNvSpPr>
          <p:nvPr>
            <p:ph idx="1"/>
          </p:nvPr>
        </p:nvSpPr>
        <p:spPr/>
        <p:txBody>
          <a:bodyPr>
            <a:normAutofit lnSpcReduction="10000"/>
          </a:bodyPr>
          <a:lstStyle/>
          <a:p>
            <a:r>
              <a:rPr lang="en-US" sz="2800" b="1" dirty="0"/>
              <a:t>ACQUIRED RESPONSE </a:t>
            </a:r>
            <a:r>
              <a:rPr lang="en-US" sz="2800" dirty="0"/>
              <a:t>– Memory, is the main characteristic. B cells, cytotoxic T cells [CTL] and its products. The helper T lymphocytes [TH] TH1-type produce IL-2 and INF-γ that increase cell-mediated responses, activate macrophages, recruit other lymphocytes that recognize bacterial antigens, and stimulate the clonal expansion of other antigen-specific T cells, and cooperate with B lymphocytes to differentiate, producing and secreting antibodies of distinct classes </a:t>
            </a:r>
            <a:endParaRPr lang="id-ID" sz="2800" dirty="0">
              <a:solidFill>
                <a:schemeClr val="accent1">
                  <a:lumMod val="75000"/>
                </a:schemeClr>
              </a:solidFill>
              <a:latin typeface="+mj-lt"/>
            </a:endParaRPr>
          </a:p>
        </p:txBody>
      </p:sp>
    </p:spTree>
    <p:extLst>
      <p:ext uri="{BB962C8B-B14F-4D97-AF65-F5344CB8AC3E}">
        <p14:creationId xmlns:p14="http://schemas.microsoft.com/office/powerpoint/2010/main" val="181017431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rtl="0">
              <a:spcBef>
                <a:spcPct val="0"/>
              </a:spcBef>
            </a:pPr>
            <a:r>
              <a:rPr lang="id-ID" sz="2600" b="1" dirty="0" smtClean="0">
                <a:solidFill>
                  <a:schemeClr val="accent1">
                    <a:lumMod val="75000"/>
                  </a:schemeClr>
                </a:solidFill>
                <a:latin typeface="+mj-lt"/>
              </a:rPr>
              <a:t>THE SKIN AS A PART OF THE IMMUNE SYSTEM </a:t>
            </a:r>
            <a:endParaRPr lang="id-ID" sz="2600" b="1" dirty="0">
              <a:solidFill>
                <a:schemeClr val="accent1">
                  <a:lumMod val="75000"/>
                </a:schemeClr>
              </a:solidFill>
              <a:latin typeface="+mj-lt"/>
            </a:endParaRPr>
          </a:p>
        </p:txBody>
      </p:sp>
      <p:sp>
        <p:nvSpPr>
          <p:cNvPr id="3" name="Content Placeholder 2"/>
          <p:cNvSpPr>
            <a:spLocks noGrp="1"/>
          </p:cNvSpPr>
          <p:nvPr>
            <p:ph idx="1"/>
          </p:nvPr>
        </p:nvSpPr>
        <p:spPr/>
        <p:txBody>
          <a:bodyPr>
            <a:normAutofit fontScale="92500" lnSpcReduction="10000"/>
          </a:bodyPr>
          <a:lstStyle/>
          <a:p>
            <a:r>
              <a:rPr lang="en-US" sz="2800" dirty="0"/>
              <a:t>DC </a:t>
            </a:r>
            <a:r>
              <a:rPr lang="en-US" sz="2800" dirty="0" err="1"/>
              <a:t>recognise</a:t>
            </a:r>
            <a:r>
              <a:rPr lang="en-US" sz="2800" dirty="0"/>
              <a:t> whether to initiate an immunogenic </a:t>
            </a:r>
            <a:r>
              <a:rPr lang="en-US" sz="2800" dirty="0" smtClean="0"/>
              <a:t>immune response </a:t>
            </a:r>
            <a:r>
              <a:rPr lang="en-US" sz="2800" dirty="0"/>
              <a:t>(to pathogenic antigens) or </a:t>
            </a:r>
            <a:r>
              <a:rPr lang="en-US" sz="2800" dirty="0" err="1"/>
              <a:t>tolerogenic</a:t>
            </a:r>
            <a:r>
              <a:rPr lang="en-US" sz="2800" dirty="0"/>
              <a:t> immune </a:t>
            </a:r>
            <a:r>
              <a:rPr lang="en-US" sz="2800" dirty="0" smtClean="0"/>
              <a:t>response (</a:t>
            </a:r>
            <a:r>
              <a:rPr lang="en-US" sz="2800" dirty="0"/>
              <a:t>to self antigen or commensal </a:t>
            </a:r>
            <a:r>
              <a:rPr lang="en-US" sz="2800" dirty="0" err="1"/>
              <a:t>microbiota</a:t>
            </a:r>
            <a:r>
              <a:rPr lang="en-US" sz="2800" dirty="0"/>
              <a:t>) via antigen </a:t>
            </a:r>
            <a:r>
              <a:rPr lang="en-US" sz="2800" dirty="0" smtClean="0"/>
              <a:t>recognition involving </a:t>
            </a:r>
            <a:r>
              <a:rPr lang="en-US" sz="2800" dirty="0"/>
              <a:t>PAMP recognitions by PRRs and presence of cytokines </a:t>
            </a:r>
            <a:r>
              <a:rPr lang="en-US" sz="2800" dirty="0" smtClean="0"/>
              <a:t>or other </a:t>
            </a:r>
            <a:r>
              <a:rPr lang="en-US" sz="2800" dirty="0"/>
              <a:t>inflammatory/non-inflammatory </a:t>
            </a:r>
            <a:r>
              <a:rPr lang="en-US" sz="2800" dirty="0" smtClean="0"/>
              <a:t>mediators</a:t>
            </a:r>
          </a:p>
          <a:p>
            <a:r>
              <a:rPr lang="en-US" sz="2800" dirty="0" smtClean="0"/>
              <a:t>There </a:t>
            </a:r>
            <a:r>
              <a:rPr lang="en-US" sz="2800" dirty="0"/>
              <a:t>are </a:t>
            </a:r>
            <a:r>
              <a:rPr lang="en-US" sz="2800" dirty="0" smtClean="0"/>
              <a:t>three subsets </a:t>
            </a:r>
            <a:r>
              <a:rPr lang="en-US" sz="2800" dirty="0"/>
              <a:t>of human skin DC in the steady state; Langerhans’ cells (LC</a:t>
            </a:r>
            <a:r>
              <a:rPr lang="en-US" sz="2800" dirty="0" smtClean="0"/>
              <a:t>), dermal </a:t>
            </a:r>
            <a:r>
              <a:rPr lang="en-US" sz="2800" dirty="0"/>
              <a:t>DC (</a:t>
            </a:r>
            <a:r>
              <a:rPr lang="en-US" sz="2800" dirty="0" err="1"/>
              <a:t>dDC</a:t>
            </a:r>
            <a:r>
              <a:rPr lang="en-US" sz="2800" dirty="0"/>
              <a:t>) and </a:t>
            </a:r>
            <a:r>
              <a:rPr lang="en-US" sz="2800" dirty="0" err="1"/>
              <a:t>plasmacytoid</a:t>
            </a:r>
            <a:r>
              <a:rPr lang="en-US" sz="2800" dirty="0"/>
              <a:t> DC</a:t>
            </a:r>
            <a:endParaRPr lang="id-ID" sz="2800" dirty="0">
              <a:solidFill>
                <a:schemeClr val="accent1">
                  <a:lumMod val="75000"/>
                </a:schemeClr>
              </a:solidFill>
              <a:latin typeface="+mj-lt"/>
            </a:endParaRPr>
          </a:p>
        </p:txBody>
      </p:sp>
    </p:spTree>
    <p:extLst>
      <p:ext uri="{BB962C8B-B14F-4D97-AF65-F5344CB8AC3E}">
        <p14:creationId xmlns:p14="http://schemas.microsoft.com/office/powerpoint/2010/main" val="65314865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id-ID" dirty="0" smtClean="0"/>
              <a:t>Langerhans </a:t>
            </a:r>
            <a:r>
              <a:rPr lang="en-US" dirty="0" smtClean="0"/>
              <a:t>cells </a:t>
            </a:r>
            <a:endParaRPr lang="id-ID" dirty="0"/>
          </a:p>
        </p:txBody>
      </p:sp>
      <p:pic>
        <p:nvPicPr>
          <p:cNvPr id="3074" name="Picture 2" descr="I:\Pendidikan\Kuliah S1\2013-05 (Mei)\scan0007.jpg"/>
          <p:cNvPicPr>
            <a:picLocks noGrp="1" noChangeAspect="1" noChangeArrowheads="1"/>
          </p:cNvPicPr>
          <p:nvPr>
            <p:ph idx="1"/>
          </p:nvPr>
        </p:nvPicPr>
        <p:blipFill>
          <a:blip r:embed="rId2" cstate="print"/>
          <a:srcRect/>
          <a:stretch>
            <a:fillRect/>
          </a:stretch>
        </p:blipFill>
        <p:spPr bwMode="auto">
          <a:xfrm>
            <a:off x="827584" y="1772816"/>
            <a:ext cx="7450832" cy="4680520"/>
          </a:xfrm>
          <a:prstGeom prst="rect">
            <a:avLst/>
          </a:prstGeom>
          <a:noFill/>
        </p:spPr>
      </p:pic>
    </p:spTree>
    <p:extLst>
      <p:ext uri="{BB962C8B-B14F-4D97-AF65-F5344CB8AC3E}">
        <p14:creationId xmlns:p14="http://schemas.microsoft.com/office/powerpoint/2010/main" val="284350425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rtl="0">
              <a:spcBef>
                <a:spcPct val="0"/>
              </a:spcBef>
            </a:pPr>
            <a:r>
              <a:rPr lang="id-ID" sz="2600" b="1" dirty="0" smtClean="0">
                <a:solidFill>
                  <a:schemeClr val="accent1">
                    <a:lumMod val="75000"/>
                  </a:schemeClr>
                </a:solidFill>
                <a:latin typeface="+mj-lt"/>
              </a:rPr>
              <a:t>THE SKIN AS A PART OF THE IMMUNE SYSTEM </a:t>
            </a:r>
            <a:endParaRPr lang="id-ID" sz="2600" b="1" dirty="0">
              <a:solidFill>
                <a:schemeClr val="accent1">
                  <a:lumMod val="75000"/>
                </a:schemeClr>
              </a:solidFill>
              <a:latin typeface="+mj-lt"/>
            </a:endParaRPr>
          </a:p>
        </p:txBody>
      </p:sp>
      <p:sp>
        <p:nvSpPr>
          <p:cNvPr id="3" name="Content Placeholder 2"/>
          <p:cNvSpPr>
            <a:spLocks noGrp="1"/>
          </p:cNvSpPr>
          <p:nvPr>
            <p:ph idx="1"/>
          </p:nvPr>
        </p:nvSpPr>
        <p:spPr/>
        <p:txBody>
          <a:bodyPr>
            <a:normAutofit fontScale="92500"/>
          </a:bodyPr>
          <a:lstStyle/>
          <a:p>
            <a:pPr marL="114300" indent="0">
              <a:buNone/>
            </a:pPr>
            <a:r>
              <a:rPr lang="en-US" sz="2800" b="1" dirty="0"/>
              <a:t>IMMUNOLOGIC PROPERTIES OF LANGERHANS CELLS </a:t>
            </a:r>
            <a:endParaRPr lang="en-US" sz="2800" b="1" dirty="0" smtClean="0"/>
          </a:p>
          <a:p>
            <a:r>
              <a:rPr lang="en-US" sz="2800" dirty="0"/>
              <a:t>Langerhans cells were shown to express receptors for the Fc fragment of antibody molecules and the Complement fragment </a:t>
            </a:r>
            <a:r>
              <a:rPr lang="en-US" sz="2800" dirty="0" smtClean="0"/>
              <a:t>C3b</a:t>
            </a:r>
          </a:p>
          <a:p>
            <a:r>
              <a:rPr lang="en-US" sz="2800" dirty="0" smtClean="0"/>
              <a:t>In humans, </a:t>
            </a:r>
            <a:r>
              <a:rPr lang="en-US" sz="2800" dirty="0"/>
              <a:t>these cells bear B cell </a:t>
            </a:r>
            <a:r>
              <a:rPr lang="en-US" sz="2800" dirty="0" err="1"/>
              <a:t>alloantigens</a:t>
            </a:r>
            <a:r>
              <a:rPr lang="en-US" sz="2800" dirty="0"/>
              <a:t> on their </a:t>
            </a:r>
            <a:r>
              <a:rPr lang="en-US" sz="2800" dirty="0" smtClean="0"/>
              <a:t>surface, </a:t>
            </a:r>
          </a:p>
          <a:p>
            <a:r>
              <a:rPr lang="en-US" sz="2800" dirty="0" smtClean="0"/>
              <a:t>In guinea </a:t>
            </a:r>
            <a:r>
              <a:rPr lang="en-US" sz="2800" dirty="0"/>
              <a:t>pig and </a:t>
            </a:r>
            <a:r>
              <a:rPr lang="en-US" sz="2800" dirty="0" smtClean="0"/>
              <a:t>mouse, they express </a:t>
            </a:r>
            <a:r>
              <a:rPr lang="en-US" sz="2800" dirty="0"/>
              <a:t>the histocompatibility Class II genes products [</a:t>
            </a:r>
            <a:r>
              <a:rPr lang="en-US" sz="2800" dirty="0" err="1"/>
              <a:t>Ia</a:t>
            </a:r>
            <a:r>
              <a:rPr lang="en-US" sz="2800" dirty="0"/>
              <a:t> antigens] </a:t>
            </a:r>
            <a:endParaRPr lang="en-US" sz="2800" dirty="0" smtClean="0"/>
          </a:p>
        </p:txBody>
      </p:sp>
    </p:spTree>
    <p:extLst>
      <p:ext uri="{BB962C8B-B14F-4D97-AF65-F5344CB8AC3E}">
        <p14:creationId xmlns:p14="http://schemas.microsoft.com/office/powerpoint/2010/main" val="953971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EPIDERMIS </a:t>
            </a:r>
            <a:endParaRPr lang="en-US" dirty="0"/>
          </a:p>
        </p:txBody>
      </p:sp>
      <p:sp>
        <p:nvSpPr>
          <p:cNvPr id="3" name="Content Placeholder 2"/>
          <p:cNvSpPr>
            <a:spLocks noGrp="1"/>
          </p:cNvSpPr>
          <p:nvPr>
            <p:ph idx="1"/>
          </p:nvPr>
        </p:nvSpPr>
        <p:spPr/>
        <p:txBody>
          <a:bodyPr>
            <a:normAutofit/>
          </a:bodyPr>
          <a:lstStyle/>
          <a:p>
            <a:r>
              <a:rPr lang="en-US" b="1" dirty="0" smtClean="0"/>
              <a:t>Keratinocytes </a:t>
            </a:r>
            <a:r>
              <a:rPr lang="en-US" dirty="0" smtClean="0"/>
              <a:t>(</a:t>
            </a:r>
            <a:r>
              <a:rPr lang="en-US" dirty="0" err="1" smtClean="0"/>
              <a:t>ker</a:t>
            </a:r>
            <a:r>
              <a:rPr lang="en-US" dirty="0" smtClean="0"/>
              <a:t>-a-TIN-o</a:t>
            </a:r>
            <a:r>
              <a:rPr lang="en-US" dirty="0"/>
              <a:t>¯-</a:t>
            </a:r>
            <a:r>
              <a:rPr lang="en-US" dirty="0" err="1"/>
              <a:t>sı¯ts</a:t>
            </a:r>
            <a:r>
              <a:rPr lang="en-US" dirty="0"/>
              <a:t>; </a:t>
            </a:r>
            <a:r>
              <a:rPr lang="en-US" i="1" dirty="0" err="1"/>
              <a:t>keratino</a:t>
            </a:r>
            <a:r>
              <a:rPr lang="en-US" i="1" dirty="0"/>
              <a:t>- </a:t>
            </a:r>
            <a:r>
              <a:rPr lang="en-US" dirty="0"/>
              <a:t> hornlike; </a:t>
            </a:r>
            <a:r>
              <a:rPr lang="en-US" i="1" dirty="0"/>
              <a:t>-</a:t>
            </a:r>
            <a:r>
              <a:rPr lang="en-US" i="1" dirty="0" err="1"/>
              <a:t>cytes</a:t>
            </a:r>
            <a:r>
              <a:rPr lang="en-US" i="1" dirty="0"/>
              <a:t> </a:t>
            </a:r>
            <a:r>
              <a:rPr lang="en-US" dirty="0"/>
              <a:t> </a:t>
            </a:r>
            <a:r>
              <a:rPr lang="en-US" dirty="0" smtClean="0"/>
              <a:t>cells) produce keratin, a tough</a:t>
            </a:r>
            <a:r>
              <a:rPr lang="en-US" dirty="0"/>
              <a:t>, fibrous protein that helps protect the skin and </a:t>
            </a:r>
            <a:r>
              <a:rPr lang="en-US" dirty="0" smtClean="0"/>
              <a:t>underlying tissues </a:t>
            </a:r>
            <a:r>
              <a:rPr lang="en-US" dirty="0"/>
              <a:t>from heat, microbes, and </a:t>
            </a:r>
            <a:r>
              <a:rPr lang="en-US" dirty="0" smtClean="0"/>
              <a:t>chemicals</a:t>
            </a:r>
          </a:p>
          <a:p>
            <a:r>
              <a:rPr lang="en-US" dirty="0" smtClean="0"/>
              <a:t>Keratinocytes also produce </a:t>
            </a:r>
            <a:r>
              <a:rPr lang="en-US" dirty="0"/>
              <a:t>lamellar granules, which release a </a:t>
            </a:r>
            <a:r>
              <a:rPr lang="en-US" dirty="0" smtClean="0"/>
              <a:t>water-repellent sealant </a:t>
            </a:r>
            <a:r>
              <a:rPr lang="en-US" dirty="0"/>
              <a:t>that decreases water entry and loss and inhibits the </a:t>
            </a:r>
            <a:r>
              <a:rPr lang="en-US" dirty="0" smtClean="0"/>
              <a:t>entry of </a:t>
            </a:r>
            <a:r>
              <a:rPr lang="en-US" dirty="0"/>
              <a:t>foreign </a:t>
            </a:r>
            <a:r>
              <a:rPr lang="en-US" dirty="0" smtClean="0"/>
              <a:t>materials</a:t>
            </a:r>
          </a:p>
          <a:p>
            <a:r>
              <a:rPr lang="en-US" dirty="0"/>
              <a:t>Several distinct layers of keratinocytes in various stages of development form the epidermis</a:t>
            </a:r>
          </a:p>
          <a:p>
            <a:endParaRPr lang="en-US" dirty="0"/>
          </a:p>
        </p:txBody>
      </p:sp>
    </p:spTree>
    <p:extLst>
      <p:ext uri="{BB962C8B-B14F-4D97-AF65-F5344CB8AC3E}">
        <p14:creationId xmlns:p14="http://schemas.microsoft.com/office/powerpoint/2010/main" val="178002183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rtl="0">
              <a:spcBef>
                <a:spcPct val="0"/>
              </a:spcBef>
            </a:pPr>
            <a:r>
              <a:rPr lang="id-ID" sz="2600" b="1" dirty="0" smtClean="0">
                <a:solidFill>
                  <a:schemeClr val="accent1">
                    <a:lumMod val="75000"/>
                  </a:schemeClr>
                </a:solidFill>
                <a:latin typeface="+mj-lt"/>
              </a:rPr>
              <a:t>THE SKIN AS A PART OF THE IMMUNE SYSTEM </a:t>
            </a:r>
            <a:endParaRPr lang="id-ID" sz="2600" b="1" dirty="0">
              <a:solidFill>
                <a:schemeClr val="accent1">
                  <a:lumMod val="75000"/>
                </a:schemeClr>
              </a:solidFill>
              <a:latin typeface="+mj-lt"/>
            </a:endParaRPr>
          </a:p>
        </p:txBody>
      </p:sp>
      <p:sp>
        <p:nvSpPr>
          <p:cNvPr id="3" name="Content Placeholder 2"/>
          <p:cNvSpPr>
            <a:spLocks noGrp="1"/>
          </p:cNvSpPr>
          <p:nvPr>
            <p:ph idx="1"/>
          </p:nvPr>
        </p:nvSpPr>
        <p:spPr/>
        <p:txBody>
          <a:bodyPr>
            <a:normAutofit fontScale="92500" lnSpcReduction="10000"/>
          </a:bodyPr>
          <a:lstStyle/>
          <a:p>
            <a:pPr marL="114300" indent="0">
              <a:buNone/>
            </a:pPr>
            <a:r>
              <a:rPr lang="en-US" sz="2800" b="1" dirty="0"/>
              <a:t>IMMUNOLOGIC PROPERTIES OF LANGERHANS CELLS </a:t>
            </a:r>
            <a:endParaRPr lang="en-US" sz="2800" b="1" dirty="0" smtClean="0"/>
          </a:p>
          <a:p>
            <a:r>
              <a:rPr lang="en-US" sz="2800" dirty="0"/>
              <a:t>It was demonstrated that contact allergens applied to skin accumulate preferentially within Langerhans cells --&gt;  T cells exposed to antigen-pulsed Langerhans-cell-enriched epidermal cell preparations are induced to proliferate </a:t>
            </a:r>
            <a:endParaRPr lang="id-ID" sz="2800" dirty="0">
              <a:solidFill>
                <a:schemeClr val="accent1">
                  <a:lumMod val="75000"/>
                </a:schemeClr>
              </a:solidFill>
            </a:endParaRPr>
          </a:p>
          <a:p>
            <a:r>
              <a:rPr lang="en-US" sz="2800" dirty="0" smtClean="0"/>
              <a:t>Increased </a:t>
            </a:r>
            <a:r>
              <a:rPr lang="en-US" sz="2800" dirty="0"/>
              <a:t>numbers of Langerhans cells were observed in dermal lymphatic and in draining lymph nodes at sites sustaining contact </a:t>
            </a:r>
            <a:r>
              <a:rPr lang="en-US" sz="2800" dirty="0" smtClean="0"/>
              <a:t>hypersensitivity</a:t>
            </a:r>
          </a:p>
        </p:txBody>
      </p:sp>
    </p:spTree>
    <p:extLst>
      <p:ext uri="{BB962C8B-B14F-4D97-AF65-F5344CB8AC3E}">
        <p14:creationId xmlns:p14="http://schemas.microsoft.com/office/powerpoint/2010/main" val="144318496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rtl="0">
              <a:spcBef>
                <a:spcPct val="0"/>
              </a:spcBef>
            </a:pPr>
            <a:r>
              <a:rPr lang="id-ID" sz="2600" b="1" dirty="0" smtClean="0">
                <a:solidFill>
                  <a:schemeClr val="accent1">
                    <a:lumMod val="75000"/>
                  </a:schemeClr>
                </a:solidFill>
                <a:latin typeface="+mj-lt"/>
              </a:rPr>
              <a:t>THE SKIN AS A PART OF THE IMMUNE SYSTEM </a:t>
            </a:r>
            <a:endParaRPr lang="id-ID" sz="2600" b="1" dirty="0">
              <a:solidFill>
                <a:schemeClr val="accent1">
                  <a:lumMod val="75000"/>
                </a:schemeClr>
              </a:solidFill>
              <a:latin typeface="+mj-lt"/>
            </a:endParaRPr>
          </a:p>
        </p:txBody>
      </p:sp>
      <p:sp>
        <p:nvSpPr>
          <p:cNvPr id="3" name="Content Placeholder 2"/>
          <p:cNvSpPr>
            <a:spLocks noGrp="1"/>
          </p:cNvSpPr>
          <p:nvPr>
            <p:ph idx="1"/>
          </p:nvPr>
        </p:nvSpPr>
        <p:spPr/>
        <p:txBody>
          <a:bodyPr>
            <a:normAutofit fontScale="92500" lnSpcReduction="20000"/>
          </a:bodyPr>
          <a:lstStyle/>
          <a:p>
            <a:r>
              <a:rPr lang="en-US" sz="2800" dirty="0"/>
              <a:t>Keratinocytes produce antimicrobial </a:t>
            </a:r>
            <a:r>
              <a:rPr lang="en-US" sz="2800" dirty="0" smtClean="0"/>
              <a:t>peptides (</a:t>
            </a:r>
            <a:r>
              <a:rPr lang="en-US" sz="2800" dirty="0"/>
              <a:t>AMPs) in response to infection, including human β-</a:t>
            </a:r>
            <a:r>
              <a:rPr lang="en-US" sz="2800" dirty="0" err="1"/>
              <a:t>defensins</a:t>
            </a:r>
            <a:r>
              <a:rPr lang="en-US" sz="2800" dirty="0" smtClean="0"/>
              <a:t>, </a:t>
            </a:r>
            <a:r>
              <a:rPr lang="en-US" sz="2800" dirty="0" err="1" smtClean="0"/>
              <a:t>cathelicidins</a:t>
            </a:r>
            <a:r>
              <a:rPr lang="en-US" sz="2800" dirty="0" smtClean="0"/>
              <a:t> </a:t>
            </a:r>
            <a:r>
              <a:rPr lang="en-US" sz="2800" dirty="0"/>
              <a:t>and </a:t>
            </a:r>
            <a:r>
              <a:rPr lang="en-US" sz="2800" dirty="0" err="1" smtClean="0"/>
              <a:t>RNases</a:t>
            </a:r>
            <a:r>
              <a:rPr lang="en-US" sz="2800" dirty="0" smtClean="0"/>
              <a:t>, </a:t>
            </a:r>
            <a:r>
              <a:rPr lang="en-US" sz="2800" dirty="0"/>
              <a:t>which can be found in the </a:t>
            </a:r>
            <a:r>
              <a:rPr lang="en-US" sz="2800" dirty="0" smtClean="0"/>
              <a:t>corneal layer</a:t>
            </a:r>
          </a:p>
          <a:p>
            <a:r>
              <a:rPr lang="en-US" sz="2800" dirty="0"/>
              <a:t>Beneath the corneal layer of the epidermis are the </a:t>
            </a:r>
            <a:r>
              <a:rPr lang="en-US" sz="2800" dirty="0" smtClean="0"/>
              <a:t>granular, </a:t>
            </a:r>
            <a:r>
              <a:rPr lang="en-US" sz="2800" dirty="0" err="1" smtClean="0"/>
              <a:t>spinous</a:t>
            </a:r>
            <a:r>
              <a:rPr lang="en-US" sz="2800" dirty="0" smtClean="0"/>
              <a:t> </a:t>
            </a:r>
            <a:r>
              <a:rPr lang="en-US" sz="2800" dirty="0"/>
              <a:t>and basal </a:t>
            </a:r>
            <a:r>
              <a:rPr lang="en-US" sz="2800" dirty="0" smtClean="0"/>
              <a:t>layers, that consist </a:t>
            </a:r>
            <a:r>
              <a:rPr lang="en-US" sz="2800" dirty="0"/>
              <a:t>of </a:t>
            </a:r>
            <a:r>
              <a:rPr lang="en-US" sz="2800" dirty="0" smtClean="0"/>
              <a:t>keratinocytes expressing </a:t>
            </a:r>
            <a:r>
              <a:rPr lang="en-US" sz="2800" dirty="0"/>
              <a:t>pattern recognition receptors (PRRs) which can </a:t>
            </a:r>
            <a:r>
              <a:rPr lang="en-US" sz="2800" dirty="0" smtClean="0"/>
              <a:t>detect invading </a:t>
            </a:r>
            <a:r>
              <a:rPr lang="en-US" sz="2800" dirty="0"/>
              <a:t>microorganisms via pathogen-associated molecular </a:t>
            </a:r>
            <a:r>
              <a:rPr lang="en-US" sz="2800" dirty="0" smtClean="0"/>
              <a:t>patterns (</a:t>
            </a:r>
            <a:r>
              <a:rPr lang="en-US" sz="2800" dirty="0"/>
              <a:t>PAMPs) expressed on the invading microorganism cell surface; </a:t>
            </a:r>
            <a:r>
              <a:rPr lang="en-US" sz="2800" dirty="0" smtClean="0"/>
              <a:t>this interaction </a:t>
            </a:r>
            <a:r>
              <a:rPr lang="en-US" sz="2800" dirty="0"/>
              <a:t>initiates early immune responses in the skin</a:t>
            </a:r>
            <a:endParaRPr lang="id-ID" sz="2800" dirty="0">
              <a:solidFill>
                <a:schemeClr val="accent1">
                  <a:lumMod val="75000"/>
                </a:schemeClr>
              </a:solidFill>
              <a:latin typeface="+mj-lt"/>
            </a:endParaRPr>
          </a:p>
        </p:txBody>
      </p:sp>
    </p:spTree>
    <p:extLst>
      <p:ext uri="{BB962C8B-B14F-4D97-AF65-F5344CB8AC3E}">
        <p14:creationId xmlns:p14="http://schemas.microsoft.com/office/powerpoint/2010/main" val="15710432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rtl="0">
              <a:spcBef>
                <a:spcPct val="0"/>
              </a:spcBef>
            </a:pPr>
            <a:r>
              <a:rPr lang="id-ID" sz="2600" b="1" dirty="0" smtClean="0">
                <a:solidFill>
                  <a:schemeClr val="accent1">
                    <a:lumMod val="75000"/>
                  </a:schemeClr>
                </a:solidFill>
                <a:latin typeface="+mj-lt"/>
              </a:rPr>
              <a:t>THE SKIN AS A PART OF THE IMMUNE SYSTEM </a:t>
            </a:r>
            <a:endParaRPr lang="id-ID" sz="2600" b="1" dirty="0">
              <a:solidFill>
                <a:schemeClr val="accent1">
                  <a:lumMod val="75000"/>
                </a:schemeClr>
              </a:solidFill>
              <a:latin typeface="+mj-lt"/>
            </a:endParaRPr>
          </a:p>
        </p:txBody>
      </p:sp>
      <p:sp>
        <p:nvSpPr>
          <p:cNvPr id="3" name="Content Placeholder 2"/>
          <p:cNvSpPr>
            <a:spLocks noGrp="1"/>
          </p:cNvSpPr>
          <p:nvPr>
            <p:ph idx="1"/>
          </p:nvPr>
        </p:nvSpPr>
        <p:spPr/>
        <p:txBody>
          <a:bodyPr>
            <a:normAutofit fontScale="92500"/>
          </a:bodyPr>
          <a:lstStyle/>
          <a:p>
            <a:pPr marL="114300" indent="0">
              <a:buNone/>
            </a:pPr>
            <a:r>
              <a:rPr lang="en-US" sz="2800" b="1" dirty="0"/>
              <a:t>EVIDENCES FOR SKIN-ASSOCIATED LYMPHOID TISSUES [SALT] </a:t>
            </a:r>
            <a:endParaRPr lang="en-US" sz="2800" b="1" dirty="0" smtClean="0"/>
          </a:p>
          <a:p>
            <a:r>
              <a:rPr lang="en-US" sz="2800" dirty="0"/>
              <a:t>In analogy with the mucosa-associated lymphoid tissue [MALT], SALT would work as a specific sentinel for invading pathogens. In this context, skin would play not only a barrier role but also be a component of the lymphatic system. Therefore, SALT should be constituted by lymphoid follicles, vessels, antigen presenting cells [APC], and lymphocytes </a:t>
            </a:r>
            <a:endParaRPr lang="id-ID" sz="2800" dirty="0">
              <a:solidFill>
                <a:schemeClr val="accent1">
                  <a:lumMod val="75000"/>
                </a:schemeClr>
              </a:solidFill>
              <a:latin typeface="+mj-lt"/>
            </a:endParaRPr>
          </a:p>
        </p:txBody>
      </p:sp>
    </p:spTree>
    <p:extLst>
      <p:ext uri="{BB962C8B-B14F-4D97-AF65-F5344CB8AC3E}">
        <p14:creationId xmlns:p14="http://schemas.microsoft.com/office/powerpoint/2010/main" val="271547796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fontScale="90000"/>
          </a:bodyPr>
          <a:lstStyle/>
          <a:p>
            <a:pPr eaLnBrk="1" hangingPunct="1">
              <a:defRPr/>
            </a:pPr>
            <a:r>
              <a:rPr lang="en-US" smtClean="0"/>
              <a:t>Regulation of body temperature</a:t>
            </a:r>
          </a:p>
        </p:txBody>
      </p:sp>
      <p:sp>
        <p:nvSpPr>
          <p:cNvPr id="3075" name="Rectangle 3"/>
          <p:cNvSpPr>
            <a:spLocks noGrp="1" noChangeArrowheads="1"/>
          </p:cNvSpPr>
          <p:nvPr>
            <p:ph type="body" idx="1"/>
          </p:nvPr>
        </p:nvSpPr>
        <p:spPr/>
        <p:txBody>
          <a:bodyPr/>
          <a:lstStyle/>
          <a:p>
            <a:pPr eaLnBrk="1" hangingPunct="1">
              <a:defRPr/>
            </a:pPr>
            <a:r>
              <a:rPr lang="en-US" dirty="0" smtClean="0"/>
              <a:t>Balance between </a:t>
            </a:r>
            <a:r>
              <a:rPr lang="en-US" u="sng" dirty="0" smtClean="0"/>
              <a:t>heat production</a:t>
            </a:r>
            <a:r>
              <a:rPr lang="en-US" dirty="0" smtClean="0"/>
              <a:t> and </a:t>
            </a:r>
            <a:r>
              <a:rPr lang="en-US" u="sng" dirty="0" smtClean="0"/>
              <a:t>heat loss</a:t>
            </a:r>
            <a:r>
              <a:rPr lang="en-US" dirty="0" smtClean="0"/>
              <a:t> </a:t>
            </a:r>
            <a:endParaRPr lang="en-US" u="sng" dirty="0" smtClean="0"/>
          </a:p>
          <a:p>
            <a:pPr lvl="1" eaLnBrk="1" hangingPunct="1">
              <a:defRPr/>
            </a:pPr>
            <a:r>
              <a:rPr lang="en-US" dirty="0" smtClean="0">
                <a:sym typeface="Wingdings" pitchFamily="2" charset="2"/>
              </a:rPr>
              <a:t>Heat production  chemical reaction  </a:t>
            </a:r>
            <a:r>
              <a:rPr lang="en-US" dirty="0" smtClean="0">
                <a:solidFill>
                  <a:srgbClr val="7030A0"/>
                </a:solidFill>
              </a:rPr>
              <a:t>chemical</a:t>
            </a:r>
            <a:r>
              <a:rPr lang="en-US" dirty="0" smtClean="0"/>
              <a:t> heat</a:t>
            </a:r>
            <a:r>
              <a:rPr lang="en-US" dirty="0" smtClean="0">
                <a:sym typeface="Wingdings" pitchFamily="2" charset="2"/>
              </a:rPr>
              <a:t> regulation</a:t>
            </a:r>
          </a:p>
          <a:p>
            <a:pPr lvl="1" eaLnBrk="1" hangingPunct="1">
              <a:defRPr/>
            </a:pPr>
            <a:r>
              <a:rPr lang="en-US" dirty="0" smtClean="0"/>
              <a:t>Heat loss </a:t>
            </a:r>
            <a:r>
              <a:rPr lang="en-US" dirty="0" smtClean="0">
                <a:sym typeface="Wingdings" pitchFamily="2" charset="2"/>
              </a:rPr>
              <a:t> physical in nature  </a:t>
            </a:r>
            <a:r>
              <a:rPr lang="en-US" dirty="0" smtClean="0">
                <a:solidFill>
                  <a:srgbClr val="FF0000"/>
                </a:solidFill>
                <a:sym typeface="Wingdings" pitchFamily="2" charset="2"/>
              </a:rPr>
              <a:t>physical</a:t>
            </a:r>
            <a:r>
              <a:rPr lang="en-US" dirty="0" smtClean="0">
                <a:solidFill>
                  <a:srgbClr val="00FF00"/>
                </a:solidFill>
                <a:sym typeface="Wingdings" pitchFamily="2" charset="2"/>
              </a:rPr>
              <a:t> </a:t>
            </a:r>
            <a:r>
              <a:rPr lang="en-US" dirty="0" smtClean="0">
                <a:sym typeface="Wingdings" pitchFamily="2" charset="2"/>
              </a:rPr>
              <a:t>heat regulation</a:t>
            </a:r>
          </a:p>
        </p:txBody>
      </p:sp>
    </p:spTree>
    <p:extLst>
      <p:ext uri="{BB962C8B-B14F-4D97-AF65-F5344CB8AC3E}">
        <p14:creationId xmlns:p14="http://schemas.microsoft.com/office/powerpoint/2010/main" val="2272257915"/>
      </p:ext>
    </p:extLst>
  </p:cSld>
  <p:clrMapOvr>
    <a:masterClrMapping/>
  </p:clrMapOvr>
  <p:transition spd="slow"/>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lstStyle/>
          <a:p>
            <a:pPr eaLnBrk="1" hangingPunct="1">
              <a:defRPr/>
            </a:pPr>
            <a:r>
              <a:rPr lang="en-US" smtClean="0"/>
              <a:t>Modes of heat loss</a:t>
            </a:r>
          </a:p>
        </p:txBody>
      </p:sp>
      <p:sp>
        <p:nvSpPr>
          <p:cNvPr id="271363" name="Rectangle 3"/>
          <p:cNvSpPr>
            <a:spLocks noGrp="1" noChangeArrowheads="1"/>
          </p:cNvSpPr>
          <p:nvPr>
            <p:ph type="body" idx="1"/>
          </p:nvPr>
        </p:nvSpPr>
        <p:spPr/>
        <p:txBody>
          <a:bodyPr/>
          <a:lstStyle/>
          <a:p>
            <a:pPr eaLnBrk="1" hangingPunct="1">
              <a:defRPr/>
            </a:pPr>
            <a:r>
              <a:rPr lang="en-US" smtClean="0"/>
              <a:t>Radiation</a:t>
            </a:r>
          </a:p>
          <a:p>
            <a:pPr eaLnBrk="1" hangingPunct="1">
              <a:defRPr/>
            </a:pPr>
            <a:r>
              <a:rPr lang="en-US" smtClean="0"/>
              <a:t>Conduction </a:t>
            </a:r>
          </a:p>
          <a:p>
            <a:pPr eaLnBrk="1" hangingPunct="1">
              <a:defRPr/>
            </a:pPr>
            <a:r>
              <a:rPr lang="en-US" smtClean="0"/>
              <a:t>Convection</a:t>
            </a:r>
          </a:p>
          <a:p>
            <a:pPr eaLnBrk="1" hangingPunct="1">
              <a:defRPr/>
            </a:pPr>
            <a:r>
              <a:rPr lang="en-US" smtClean="0"/>
              <a:t>Evaporation</a:t>
            </a:r>
          </a:p>
          <a:p>
            <a:pPr eaLnBrk="1" hangingPunct="1">
              <a:defRPr/>
            </a:pPr>
            <a:endParaRPr lang="en-US" smtClean="0"/>
          </a:p>
        </p:txBody>
      </p:sp>
    </p:spTree>
    <p:extLst>
      <p:ext uri="{BB962C8B-B14F-4D97-AF65-F5344CB8AC3E}">
        <p14:creationId xmlns:p14="http://schemas.microsoft.com/office/powerpoint/2010/main" val="1666284261"/>
      </p:ext>
    </p:extLst>
  </p:cSld>
  <p:clrMapOvr>
    <a:masterClrMapping/>
  </p:clrMapOvr>
  <p:transition spd="slow"/>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p:txBody>
          <a:bodyPr/>
          <a:lstStyle/>
          <a:p>
            <a:pPr eaLnBrk="1" hangingPunct="1">
              <a:defRPr/>
            </a:pPr>
            <a:r>
              <a:rPr lang="en-US" smtClean="0"/>
              <a:t>Radiation</a:t>
            </a:r>
          </a:p>
        </p:txBody>
      </p:sp>
      <p:sp>
        <p:nvSpPr>
          <p:cNvPr id="272387" name="Rectangle 3"/>
          <p:cNvSpPr>
            <a:spLocks noGrp="1" noChangeArrowheads="1"/>
          </p:cNvSpPr>
          <p:nvPr>
            <p:ph type="body" idx="1"/>
          </p:nvPr>
        </p:nvSpPr>
        <p:spPr>
          <a:xfrm>
            <a:off x="457200" y="1752600"/>
            <a:ext cx="8229600" cy="4648200"/>
          </a:xfrm>
        </p:spPr>
        <p:txBody>
          <a:bodyPr/>
          <a:lstStyle/>
          <a:p>
            <a:pPr lvl="1" eaLnBrk="1" hangingPunct="1">
              <a:defRPr/>
            </a:pPr>
            <a:r>
              <a:rPr lang="en-US" dirty="0" smtClean="0"/>
              <a:t>Heat passes from the body by invisible infrared rays</a:t>
            </a:r>
          </a:p>
          <a:p>
            <a:pPr lvl="1" eaLnBrk="1" hangingPunct="1">
              <a:defRPr/>
            </a:pPr>
            <a:r>
              <a:rPr lang="en-US" dirty="0" smtClean="0"/>
              <a:t>It occurs when temperature of surrounding objects (walls, furniture, etc.) is lower than temperature of the body</a:t>
            </a:r>
          </a:p>
          <a:p>
            <a:pPr lvl="1" eaLnBrk="1" hangingPunct="1">
              <a:defRPr/>
            </a:pPr>
            <a:r>
              <a:rPr lang="en-US" dirty="0" smtClean="0"/>
              <a:t>When many people are in the same room, they irradiate each other, their body temperature rises, and discomfort is felt</a:t>
            </a:r>
          </a:p>
          <a:p>
            <a:pPr lvl="1" eaLnBrk="1" hangingPunct="1">
              <a:defRPr/>
            </a:pPr>
            <a:endParaRPr lang="en-US" dirty="0" smtClean="0"/>
          </a:p>
        </p:txBody>
      </p:sp>
    </p:spTree>
    <p:extLst>
      <p:ext uri="{BB962C8B-B14F-4D97-AF65-F5344CB8AC3E}">
        <p14:creationId xmlns:p14="http://schemas.microsoft.com/office/powerpoint/2010/main" val="3671646038"/>
      </p:ext>
    </p:extLst>
  </p:cSld>
  <p:clrMapOvr>
    <a:masterClrMapping/>
  </p:clrMapOvr>
  <p:transition spd="slow"/>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p:txBody>
          <a:bodyPr/>
          <a:lstStyle/>
          <a:p>
            <a:pPr eaLnBrk="1" hangingPunct="1">
              <a:defRPr/>
            </a:pPr>
            <a:r>
              <a:rPr lang="en-US" smtClean="0"/>
              <a:t>Convection</a:t>
            </a:r>
          </a:p>
        </p:txBody>
      </p:sp>
      <p:sp>
        <p:nvSpPr>
          <p:cNvPr id="276483" name="Rectangle 3"/>
          <p:cNvSpPr>
            <a:spLocks noGrp="1" noChangeArrowheads="1"/>
          </p:cNvSpPr>
          <p:nvPr>
            <p:ph type="body" idx="1"/>
          </p:nvPr>
        </p:nvSpPr>
        <p:spPr>
          <a:xfrm>
            <a:off x="457200" y="1752600"/>
            <a:ext cx="8229600" cy="4648200"/>
          </a:xfrm>
        </p:spPr>
        <p:txBody>
          <a:bodyPr/>
          <a:lstStyle/>
          <a:p>
            <a:pPr eaLnBrk="1" hangingPunct="1">
              <a:defRPr/>
            </a:pPr>
            <a:r>
              <a:rPr lang="en-US" dirty="0" smtClean="0">
                <a:effectLst/>
              </a:rPr>
              <a:t>The removal of heat from the body by convection air</a:t>
            </a:r>
          </a:p>
          <a:p>
            <a:pPr lvl="1" eaLnBrk="1" hangingPunct="1">
              <a:defRPr/>
            </a:pPr>
            <a:r>
              <a:rPr lang="en-US" dirty="0" smtClean="0"/>
              <a:t>The heat is conducted to the air first, the warm air becomes lighter and rises, thus replaced by cold air</a:t>
            </a:r>
          </a:p>
          <a:p>
            <a:pPr lvl="1" eaLnBrk="1" hangingPunct="1">
              <a:defRPr/>
            </a:pPr>
            <a:r>
              <a:rPr lang="en-US" dirty="0" smtClean="0"/>
              <a:t>The current of air</a:t>
            </a:r>
          </a:p>
        </p:txBody>
      </p:sp>
    </p:spTree>
    <p:extLst>
      <p:ext uri="{BB962C8B-B14F-4D97-AF65-F5344CB8AC3E}">
        <p14:creationId xmlns:p14="http://schemas.microsoft.com/office/powerpoint/2010/main" val="4046879512"/>
      </p:ext>
    </p:extLst>
  </p:cSld>
  <p:clrMapOvr>
    <a:masterClrMapping/>
  </p:clrMapOvr>
  <p:transition spd="slow"/>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p:txBody>
          <a:bodyPr/>
          <a:lstStyle/>
          <a:p>
            <a:pPr eaLnBrk="1" hangingPunct="1">
              <a:defRPr/>
            </a:pPr>
            <a:r>
              <a:rPr lang="en-US" smtClean="0"/>
              <a:t>Conduction</a:t>
            </a:r>
          </a:p>
        </p:txBody>
      </p:sp>
      <p:sp>
        <p:nvSpPr>
          <p:cNvPr id="273411" name="Rectangle 3"/>
          <p:cNvSpPr>
            <a:spLocks noGrp="1" noChangeArrowheads="1"/>
          </p:cNvSpPr>
          <p:nvPr>
            <p:ph type="body" idx="1"/>
          </p:nvPr>
        </p:nvSpPr>
        <p:spPr>
          <a:xfrm>
            <a:off x="457200" y="1752600"/>
            <a:ext cx="8229600" cy="4648200"/>
          </a:xfrm>
        </p:spPr>
        <p:txBody>
          <a:bodyPr/>
          <a:lstStyle/>
          <a:p>
            <a:pPr eaLnBrk="1" hangingPunct="1">
              <a:defRPr/>
            </a:pPr>
            <a:r>
              <a:rPr lang="en-US" smtClean="0"/>
              <a:t>Conduction to solid objects</a:t>
            </a:r>
          </a:p>
          <a:p>
            <a:pPr lvl="1" eaLnBrk="1" hangingPunct="1">
              <a:defRPr/>
            </a:pPr>
            <a:r>
              <a:rPr lang="en-US" smtClean="0"/>
              <a:t>Heat loss after the skin contacts directly with  cold objects</a:t>
            </a:r>
          </a:p>
          <a:p>
            <a:pPr eaLnBrk="1" hangingPunct="1">
              <a:defRPr/>
            </a:pPr>
            <a:r>
              <a:rPr lang="en-US" smtClean="0"/>
              <a:t>Conduction to the air</a:t>
            </a:r>
          </a:p>
          <a:p>
            <a:pPr eaLnBrk="1" hangingPunct="1">
              <a:defRPr/>
            </a:pPr>
            <a:r>
              <a:rPr lang="en-US" smtClean="0"/>
              <a:t>Conduction to the water</a:t>
            </a:r>
          </a:p>
          <a:p>
            <a:pPr eaLnBrk="1" hangingPunct="1">
              <a:defRPr/>
            </a:pPr>
            <a:endParaRPr lang="en-US" smtClean="0"/>
          </a:p>
        </p:txBody>
      </p:sp>
    </p:spTree>
    <p:extLst>
      <p:ext uri="{BB962C8B-B14F-4D97-AF65-F5344CB8AC3E}">
        <p14:creationId xmlns:p14="http://schemas.microsoft.com/office/powerpoint/2010/main" val="858859286"/>
      </p:ext>
    </p:extLst>
  </p:cSld>
  <p:clrMapOvr>
    <a:masterClrMapping/>
  </p:clrMapOvr>
  <p:transition spd="slow"/>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p:txBody>
          <a:bodyPr/>
          <a:lstStyle/>
          <a:p>
            <a:pPr eaLnBrk="1" hangingPunct="1">
              <a:defRPr/>
            </a:pPr>
            <a:r>
              <a:rPr lang="en-US" smtClean="0"/>
              <a:t>Evaporation</a:t>
            </a:r>
          </a:p>
        </p:txBody>
      </p:sp>
      <p:sp>
        <p:nvSpPr>
          <p:cNvPr id="277507" name="Rectangle 3"/>
          <p:cNvSpPr>
            <a:spLocks noGrp="1" noChangeArrowheads="1"/>
          </p:cNvSpPr>
          <p:nvPr>
            <p:ph type="body" idx="1"/>
          </p:nvPr>
        </p:nvSpPr>
        <p:spPr>
          <a:xfrm>
            <a:off x="457200" y="1752600"/>
            <a:ext cx="8229600" cy="4648200"/>
          </a:xfrm>
        </p:spPr>
        <p:txBody>
          <a:bodyPr/>
          <a:lstStyle/>
          <a:p>
            <a:pPr eaLnBrk="1" hangingPunct="1">
              <a:defRPr/>
            </a:pPr>
            <a:r>
              <a:rPr lang="en-US" smtClean="0"/>
              <a:t>Insensible perspiration</a:t>
            </a:r>
          </a:p>
          <a:p>
            <a:pPr lvl="1" eaLnBrk="1" hangingPunct="1">
              <a:defRPr/>
            </a:pPr>
            <a:r>
              <a:rPr lang="en-US" smtClean="0"/>
              <a:t>600 – 700 ml/ day</a:t>
            </a:r>
          </a:p>
          <a:p>
            <a:pPr lvl="1" eaLnBrk="1" hangingPunct="1">
              <a:defRPr/>
            </a:pPr>
            <a:r>
              <a:rPr lang="en-US" smtClean="0"/>
              <a:t>occurred in:</a:t>
            </a:r>
          </a:p>
          <a:p>
            <a:pPr lvl="2" eaLnBrk="1" hangingPunct="1">
              <a:defRPr/>
            </a:pPr>
            <a:r>
              <a:rPr lang="en-US" smtClean="0"/>
              <a:t>The skin</a:t>
            </a:r>
          </a:p>
          <a:p>
            <a:pPr lvl="2" eaLnBrk="1" hangingPunct="1">
              <a:defRPr/>
            </a:pPr>
            <a:r>
              <a:rPr lang="en-US" smtClean="0"/>
              <a:t>The lungs (respiratory tract) </a:t>
            </a:r>
            <a:r>
              <a:rPr lang="en-US" smtClean="0">
                <a:sym typeface="Wingdings" pitchFamily="2" charset="2"/>
              </a:rPr>
              <a:t> water vapor</a:t>
            </a:r>
            <a:endParaRPr lang="en-US" smtClean="0"/>
          </a:p>
          <a:p>
            <a:pPr eaLnBrk="1" hangingPunct="1">
              <a:defRPr/>
            </a:pPr>
            <a:r>
              <a:rPr lang="en-US" smtClean="0"/>
              <a:t>Sweating </a:t>
            </a:r>
          </a:p>
        </p:txBody>
      </p:sp>
    </p:spTree>
    <p:extLst>
      <p:ext uri="{BB962C8B-B14F-4D97-AF65-F5344CB8AC3E}">
        <p14:creationId xmlns:p14="http://schemas.microsoft.com/office/powerpoint/2010/main" val="4259123489"/>
      </p:ext>
    </p:extLst>
  </p:cSld>
  <p:clrMapOvr>
    <a:masterClrMapping/>
  </p:clrMapOvr>
  <p:transition spd="slow"/>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US" smtClean="0">
                <a:solidFill>
                  <a:srgbClr val="00FF00"/>
                </a:solidFill>
              </a:rPr>
              <a:t>Channels of heat loss</a:t>
            </a:r>
            <a:endParaRPr lang="en-US" smtClean="0"/>
          </a:p>
        </p:txBody>
      </p:sp>
      <p:sp>
        <p:nvSpPr>
          <p:cNvPr id="5123" name="Rectangle 3"/>
          <p:cNvSpPr>
            <a:spLocks noGrp="1" noChangeArrowheads="1"/>
          </p:cNvSpPr>
          <p:nvPr>
            <p:ph type="body" idx="1"/>
          </p:nvPr>
        </p:nvSpPr>
        <p:spPr/>
        <p:txBody>
          <a:bodyPr/>
          <a:lstStyle/>
          <a:p>
            <a:pPr eaLnBrk="1" hangingPunct="1">
              <a:lnSpc>
                <a:spcPct val="90000"/>
              </a:lnSpc>
              <a:defRPr/>
            </a:pPr>
            <a:r>
              <a:rPr lang="en-US" smtClean="0"/>
              <a:t>Skin (85%)</a:t>
            </a:r>
          </a:p>
          <a:p>
            <a:pPr lvl="1" eaLnBrk="1" hangingPunct="1">
              <a:lnSpc>
                <a:spcPct val="90000"/>
              </a:lnSpc>
              <a:defRPr/>
            </a:pPr>
            <a:r>
              <a:rPr lang="en-US" smtClean="0"/>
              <a:t>Perspiration insensibilis</a:t>
            </a:r>
          </a:p>
          <a:p>
            <a:pPr lvl="1" eaLnBrk="1" hangingPunct="1">
              <a:lnSpc>
                <a:spcPct val="90000"/>
              </a:lnSpc>
              <a:defRPr/>
            </a:pPr>
            <a:r>
              <a:rPr lang="en-US" smtClean="0"/>
              <a:t>Changes in cutaneous blood flow</a:t>
            </a:r>
          </a:p>
          <a:p>
            <a:pPr lvl="1" eaLnBrk="1" hangingPunct="1">
              <a:lnSpc>
                <a:spcPct val="90000"/>
              </a:lnSpc>
              <a:defRPr/>
            </a:pPr>
            <a:r>
              <a:rPr lang="en-US" smtClean="0"/>
              <a:t>Sweating</a:t>
            </a:r>
          </a:p>
          <a:p>
            <a:pPr eaLnBrk="1" hangingPunct="1">
              <a:lnSpc>
                <a:spcPct val="90000"/>
              </a:lnSpc>
              <a:defRPr/>
            </a:pPr>
            <a:r>
              <a:rPr lang="en-US" smtClean="0"/>
              <a:t>Lungs</a:t>
            </a:r>
          </a:p>
          <a:p>
            <a:pPr lvl="1" eaLnBrk="1" hangingPunct="1">
              <a:lnSpc>
                <a:spcPct val="90000"/>
              </a:lnSpc>
              <a:defRPr/>
            </a:pPr>
            <a:r>
              <a:rPr lang="en-US" smtClean="0"/>
              <a:t>Water vapor</a:t>
            </a:r>
          </a:p>
          <a:p>
            <a:pPr eaLnBrk="1" hangingPunct="1">
              <a:lnSpc>
                <a:spcPct val="90000"/>
              </a:lnSpc>
              <a:defRPr/>
            </a:pPr>
            <a:r>
              <a:rPr lang="en-US" smtClean="0"/>
              <a:t>Excreta</a:t>
            </a:r>
          </a:p>
          <a:p>
            <a:pPr lvl="1" eaLnBrk="1" hangingPunct="1">
              <a:lnSpc>
                <a:spcPct val="90000"/>
              </a:lnSpc>
              <a:defRPr/>
            </a:pPr>
            <a:r>
              <a:rPr lang="en-US" smtClean="0"/>
              <a:t>Gastrointestinal tract</a:t>
            </a:r>
          </a:p>
          <a:p>
            <a:pPr lvl="1" eaLnBrk="1" hangingPunct="1">
              <a:lnSpc>
                <a:spcPct val="90000"/>
              </a:lnSpc>
              <a:defRPr/>
            </a:pPr>
            <a:r>
              <a:rPr lang="en-US" smtClean="0"/>
              <a:t>Genitourinary tract</a:t>
            </a:r>
          </a:p>
        </p:txBody>
      </p:sp>
    </p:spTree>
    <p:extLst>
      <p:ext uri="{BB962C8B-B14F-4D97-AF65-F5344CB8AC3E}">
        <p14:creationId xmlns:p14="http://schemas.microsoft.com/office/powerpoint/2010/main" val="2882412974"/>
      </p:ext>
    </p:extLst>
  </p:cSld>
  <p:clrMapOvr>
    <a:masterClrMapping/>
  </p:clrMapOvr>
  <p:transition spd="slow"/>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886</TotalTime>
  <Words>5293</Words>
  <Application>Microsoft Office PowerPoint</Application>
  <PresentationFormat>On-screen Show (4:3)</PresentationFormat>
  <Paragraphs>469</Paragraphs>
  <Slides>131</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131</vt:i4>
      </vt:variant>
    </vt:vector>
  </HeadingPairs>
  <TitlesOfParts>
    <vt:vector size="140" baseType="lpstr">
      <vt:lpstr>Arial</vt:lpstr>
      <vt:lpstr>Arial Black</vt:lpstr>
      <vt:lpstr>Book Antiqua</vt:lpstr>
      <vt:lpstr>Calibri</vt:lpstr>
      <vt:lpstr>Century Gothic</vt:lpstr>
      <vt:lpstr>Showcard Gothic</vt:lpstr>
      <vt:lpstr>Trebuchet MS</vt:lpstr>
      <vt:lpstr>Wingdings</vt:lpstr>
      <vt:lpstr>Apothecary</vt:lpstr>
      <vt:lpstr>SOME ASPECTS OF THE FUNCTIONS OF THE SKIN </vt:lpstr>
      <vt:lpstr>Introduction</vt:lpstr>
      <vt:lpstr>Introduction</vt:lpstr>
      <vt:lpstr>Goals </vt:lpstr>
      <vt:lpstr>STRUCTURE OF THE SKIN</vt:lpstr>
      <vt:lpstr>PowerPoint Presentation</vt:lpstr>
      <vt:lpstr>STRUCTURE OF THE SKIN</vt:lpstr>
      <vt:lpstr>PowerPoint Presentation</vt:lpstr>
      <vt:lpstr>EPIDERMIS </vt:lpstr>
      <vt:lpstr>EPIDERMIS </vt:lpstr>
      <vt:lpstr>Stratum Basale </vt:lpstr>
      <vt:lpstr>Stratum Basale </vt:lpstr>
      <vt:lpstr>Stratum Basale </vt:lpstr>
      <vt:lpstr>Stratum SPINOSUM</vt:lpstr>
      <vt:lpstr>Stratum SPINOSUM</vt:lpstr>
      <vt:lpstr>Stratum GRANULOSUM</vt:lpstr>
      <vt:lpstr>Stratum GRANULOSUM</vt:lpstr>
      <vt:lpstr>Stratum GRANULOSUM</vt:lpstr>
      <vt:lpstr>Stratum GRANULOSUM</vt:lpstr>
      <vt:lpstr>Stratum LUCIDUM</vt:lpstr>
      <vt:lpstr>Stratum CORNEUM</vt:lpstr>
      <vt:lpstr>Stratum CORNEUM</vt:lpstr>
      <vt:lpstr>PowerPoint Presentation</vt:lpstr>
      <vt:lpstr>PowerPoint Presentation</vt:lpstr>
      <vt:lpstr>PowerPoint Presentation</vt:lpstr>
      <vt:lpstr>DERMIS </vt:lpstr>
      <vt:lpstr>DERMIS </vt:lpstr>
      <vt:lpstr>DERMIS </vt:lpstr>
      <vt:lpstr>papillary region </vt:lpstr>
      <vt:lpstr>papillary region </vt:lpstr>
      <vt:lpstr>papillary region</vt:lpstr>
      <vt:lpstr>papillary region</vt:lpstr>
      <vt:lpstr>papillary region</vt:lpstr>
      <vt:lpstr>papillary region</vt:lpstr>
      <vt:lpstr>reticular region</vt:lpstr>
      <vt:lpstr>reticular region</vt:lpstr>
      <vt:lpstr>PowerPoint Presentation</vt:lpstr>
      <vt:lpstr>UV Radiation and the skin </vt:lpstr>
      <vt:lpstr>UV Radiation and the skin </vt:lpstr>
      <vt:lpstr>PowerPoint Presentation</vt:lpstr>
      <vt:lpstr>UV Radiation and the skin </vt:lpstr>
      <vt:lpstr>PowerPoint Presentation</vt:lpstr>
      <vt:lpstr>UV Radiation and the skin </vt:lpstr>
      <vt:lpstr>PowerPoint Presentation</vt:lpstr>
      <vt:lpstr>UV Radiation and the skin </vt:lpstr>
      <vt:lpstr>UV Radiation and the skin </vt:lpstr>
      <vt:lpstr>UV Radiation and the skin </vt:lpstr>
      <vt:lpstr>UV Radiation and the skin </vt:lpstr>
      <vt:lpstr>UV Radiation and the skin </vt:lpstr>
      <vt:lpstr>PowerPoint Presentation</vt:lpstr>
      <vt:lpstr>UV Radiation and the skin </vt:lpstr>
      <vt:lpstr>UV Radiation and the skin </vt:lpstr>
      <vt:lpstr>UV Radiation and the skin </vt:lpstr>
      <vt:lpstr>UV Radiation and the skin </vt:lpstr>
      <vt:lpstr>UV Radiation and the skin </vt:lpstr>
      <vt:lpstr>UV Radiation and the skin </vt:lpstr>
      <vt:lpstr>PowerPoint Presentation</vt:lpstr>
      <vt:lpstr>PowerPoint Presentation</vt:lpstr>
      <vt:lpstr>UV Radiation and the skin </vt:lpstr>
      <vt:lpstr>UV Radiation and the skin </vt:lpstr>
      <vt:lpstr>UV Radiation and the skin </vt:lpstr>
      <vt:lpstr>PowerPoint Presentation</vt:lpstr>
      <vt:lpstr>UV Radiation and the skin </vt:lpstr>
      <vt:lpstr>PowerPoint Presentation</vt:lpstr>
      <vt:lpstr>THE SKIN AS A BARRIER</vt:lpstr>
      <vt:lpstr>PowerPoint Presentation</vt:lpstr>
      <vt:lpstr>THE SKIN AS A BARRIER</vt:lpstr>
      <vt:lpstr>THE SKIN AS A BARRIER</vt:lpstr>
      <vt:lpstr>Components of the physical epidermal barrier</vt:lpstr>
      <vt:lpstr>Components of the physical epidermal barrier</vt:lpstr>
      <vt:lpstr>Components of the physical epidermal barrier</vt:lpstr>
      <vt:lpstr>STRATUM CORNEUM AS  A PHYSICAL BARRIER</vt:lpstr>
      <vt:lpstr>PowerPoint Presentation</vt:lpstr>
      <vt:lpstr>Components of the physical epidermal barrier</vt:lpstr>
      <vt:lpstr>Components of the physical epidermal barrier</vt:lpstr>
      <vt:lpstr>PowerPoint Presentation</vt:lpstr>
      <vt:lpstr>PowerPoint Presentation</vt:lpstr>
      <vt:lpstr>PHOTOCONVERSION OF VITAMIN D </vt:lpstr>
      <vt:lpstr>PHOTOCONVERSION OF VITAMIN D </vt:lpstr>
      <vt:lpstr>PHOTOCONVERSION OF VITAMIN D </vt:lpstr>
      <vt:lpstr>PHOTOCONVERSION OF VITAMIN D </vt:lpstr>
      <vt:lpstr>PHOTOCONVERSION OF VITAMIN D </vt:lpstr>
      <vt:lpstr>PHOTOCONVERSION OF VITAMIN D </vt:lpstr>
      <vt:lpstr>PowerPoint Presentation</vt:lpstr>
      <vt:lpstr>THE SKIN AS A PART OF THE IMMUNE SYSTEM </vt:lpstr>
      <vt:lpstr>THE SKIN AS A PART OF THE IMMUNE SYSTEM </vt:lpstr>
      <vt:lpstr>THE SKIN AS A PART OF THE IMMUNE SYSTEM </vt:lpstr>
      <vt:lpstr>Langerhans cells </vt:lpstr>
      <vt:lpstr>THE SKIN AS A PART OF THE IMMUNE SYSTEM </vt:lpstr>
      <vt:lpstr>THE SKIN AS A PART OF THE IMMUNE SYSTEM </vt:lpstr>
      <vt:lpstr>THE SKIN AS A PART OF THE IMMUNE SYSTEM </vt:lpstr>
      <vt:lpstr>THE SKIN AS A PART OF THE IMMUNE SYSTEM </vt:lpstr>
      <vt:lpstr>Regulation of body temperature</vt:lpstr>
      <vt:lpstr>Modes of heat loss</vt:lpstr>
      <vt:lpstr>Radiation</vt:lpstr>
      <vt:lpstr>Convection</vt:lpstr>
      <vt:lpstr>Conduction</vt:lpstr>
      <vt:lpstr>Evaporation</vt:lpstr>
      <vt:lpstr>Channels of heat loss</vt:lpstr>
      <vt:lpstr>Body’s heat loss at moderate environmental temperature  (at a 250 C)</vt:lpstr>
      <vt:lpstr>Modes of heat loss in low to moderate  environmental temperature</vt:lpstr>
      <vt:lpstr>Heat loss by convection and radiation</vt:lpstr>
      <vt:lpstr>Vasodilatation </vt:lpstr>
      <vt:lpstr>Cutaneous blood vessels</vt:lpstr>
      <vt:lpstr>Sympathetic Innervations of  Blood Vessels</vt:lpstr>
      <vt:lpstr>The effect of vasodilatation and  vasoconstriction of cutaneous blood vessels to heat conductance</vt:lpstr>
      <vt:lpstr>Mechanism of vasodilatation</vt:lpstr>
      <vt:lpstr>Body’s heat loss at  high environmental temperature</vt:lpstr>
      <vt:lpstr>Body’s heat loss at high environmental temperature</vt:lpstr>
      <vt:lpstr>Body’s heat loss at high environmental temperature</vt:lpstr>
      <vt:lpstr>Body’s heat loss at high environmental temperature</vt:lpstr>
      <vt:lpstr>Sweat gland</vt:lpstr>
      <vt:lpstr>PowerPoint Presentation</vt:lpstr>
      <vt:lpstr>PowerPoint Presentation</vt:lpstr>
      <vt:lpstr>Sweat gland</vt:lpstr>
      <vt:lpstr>Mechanism of sweating</vt:lpstr>
      <vt:lpstr>Unacclimatization </vt:lpstr>
      <vt:lpstr>Acclimatization</vt:lpstr>
      <vt:lpstr>Sweat secretion is stimulated by…</vt:lpstr>
      <vt:lpstr>In cold environment</vt:lpstr>
      <vt:lpstr>Mechanism of vasoconstriction</vt:lpstr>
      <vt:lpstr>Horripilation</vt:lpstr>
      <vt:lpstr>Thermoreceptors</vt:lpstr>
      <vt:lpstr>Skin thermoreceptors</vt:lpstr>
      <vt:lpstr>Skin thermoreceptors</vt:lpstr>
      <vt:lpstr>Central thermoreceptors</vt:lpstr>
      <vt:lpstr>Central thermoreceptors</vt:lpstr>
      <vt:lpstr>Thermoregulatory center</vt:lpstr>
      <vt:lpstr>Heat regulation</vt:lpstr>
      <vt:lpstr>The response exerted by  the thermoregulatory center when the body is too hot</vt:lpstr>
      <vt:lpstr>The response exerted by  the thermoregulatory center when the body is too cold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 INTEGUMENTUM </dc:title>
  <dc:creator>Owner</dc:creator>
  <cp:lastModifiedBy>fkik penmaru</cp:lastModifiedBy>
  <cp:revision>65</cp:revision>
  <dcterms:created xsi:type="dcterms:W3CDTF">2006-08-16T00:00:00Z</dcterms:created>
  <dcterms:modified xsi:type="dcterms:W3CDTF">2021-02-09T07:41:11Z</dcterms:modified>
</cp:coreProperties>
</file>