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57"/>
  </p:notesMasterIdLst>
  <p:sldIdLst>
    <p:sldId id="257" r:id="rId3"/>
    <p:sldId id="351" r:id="rId4"/>
    <p:sldId id="386" r:id="rId5"/>
    <p:sldId id="418" r:id="rId6"/>
    <p:sldId id="419" r:id="rId7"/>
    <p:sldId id="420" r:id="rId8"/>
    <p:sldId id="422" r:id="rId9"/>
    <p:sldId id="421" r:id="rId10"/>
    <p:sldId id="423" r:id="rId11"/>
    <p:sldId id="446" r:id="rId12"/>
    <p:sldId id="424" r:id="rId13"/>
    <p:sldId id="425" r:id="rId14"/>
    <p:sldId id="447" r:id="rId15"/>
    <p:sldId id="426" r:id="rId16"/>
    <p:sldId id="427" r:id="rId17"/>
    <p:sldId id="428" r:id="rId18"/>
    <p:sldId id="430" r:id="rId19"/>
    <p:sldId id="431" r:id="rId20"/>
    <p:sldId id="429" r:id="rId21"/>
    <p:sldId id="432" r:id="rId22"/>
    <p:sldId id="433" r:id="rId23"/>
    <p:sldId id="434" r:id="rId24"/>
    <p:sldId id="435" r:id="rId25"/>
    <p:sldId id="436" r:id="rId26"/>
    <p:sldId id="437" r:id="rId27"/>
    <p:sldId id="438" r:id="rId28"/>
    <p:sldId id="439" r:id="rId29"/>
    <p:sldId id="441" r:id="rId30"/>
    <p:sldId id="442" r:id="rId31"/>
    <p:sldId id="443" r:id="rId32"/>
    <p:sldId id="444" r:id="rId33"/>
    <p:sldId id="445" r:id="rId34"/>
    <p:sldId id="449" r:id="rId35"/>
    <p:sldId id="450" r:id="rId36"/>
    <p:sldId id="453" r:id="rId37"/>
    <p:sldId id="455" r:id="rId38"/>
    <p:sldId id="454" r:id="rId39"/>
    <p:sldId id="451" r:id="rId40"/>
    <p:sldId id="456" r:id="rId41"/>
    <p:sldId id="457" r:id="rId42"/>
    <p:sldId id="459" r:id="rId43"/>
    <p:sldId id="458" r:id="rId44"/>
    <p:sldId id="460" r:id="rId45"/>
    <p:sldId id="462" r:id="rId46"/>
    <p:sldId id="463" r:id="rId47"/>
    <p:sldId id="464" r:id="rId48"/>
    <p:sldId id="465" r:id="rId49"/>
    <p:sldId id="466" r:id="rId50"/>
    <p:sldId id="467" r:id="rId51"/>
    <p:sldId id="468" r:id="rId52"/>
    <p:sldId id="469" r:id="rId53"/>
    <p:sldId id="470" r:id="rId54"/>
    <p:sldId id="471" r:id="rId55"/>
    <p:sldId id="413" r:id="rId5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14" autoAdjust="0"/>
    <p:restoredTop sz="94660"/>
  </p:normalViewPr>
  <p:slideViewPr>
    <p:cSldViewPr snapToGrid="0">
      <p:cViewPr varScale="1">
        <p:scale>
          <a:sx n="70" d="100"/>
          <a:sy n="70" d="100"/>
        </p:scale>
        <p:origin x="508" y="3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presProps" Target="presProps.xml"/><Relationship Id="rId5" Type="http://schemas.openxmlformats.org/officeDocument/2006/relationships/slide" Target="slides/slide3.xml"/><Relationship Id="rId61" Type="http://schemas.openxmlformats.org/officeDocument/2006/relationships/tableStyles" Target="tableStyles.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notesMaster" Target="notesMasters/notesMaster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0511C7-F5BD-4578-9D36-516568DC5BDF}"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774DEF2F-4955-4237-8204-2D09FC22DB74}">
      <dgm:prSet phldrT="[Text]"/>
      <dgm:spPr/>
      <dgm:t>
        <a:bodyPr/>
        <a:lstStyle/>
        <a:p>
          <a:r>
            <a:rPr lang="en-ID" dirty="0" smtClean="0"/>
            <a:t>SOUR </a:t>
          </a:r>
          <a:endParaRPr lang="en-US" dirty="0"/>
        </a:p>
      </dgm:t>
    </dgm:pt>
    <dgm:pt modelId="{E9012B42-F83B-4ED8-9540-E7BB6E22F110}" type="parTrans" cxnId="{2CC0A8B2-4BFA-4820-8969-B5040B35F5D4}">
      <dgm:prSet/>
      <dgm:spPr/>
      <dgm:t>
        <a:bodyPr/>
        <a:lstStyle/>
        <a:p>
          <a:endParaRPr lang="en-US"/>
        </a:p>
      </dgm:t>
    </dgm:pt>
    <dgm:pt modelId="{B0739D39-02DB-4490-87CC-6A8E575A21D9}" type="sibTrans" cxnId="{2CC0A8B2-4BFA-4820-8969-B5040B35F5D4}">
      <dgm:prSet/>
      <dgm:spPr/>
      <dgm:t>
        <a:bodyPr/>
        <a:lstStyle/>
        <a:p>
          <a:endParaRPr lang="en-US"/>
        </a:p>
      </dgm:t>
    </dgm:pt>
    <dgm:pt modelId="{DE68BFA9-9071-4F2F-96F0-9E742DDA6D6A}">
      <dgm:prSet phldrT="[Text]"/>
      <dgm:spPr/>
      <dgm:t>
        <a:bodyPr/>
        <a:lstStyle/>
        <a:p>
          <a:r>
            <a:rPr lang="en-ID" dirty="0" smtClean="0"/>
            <a:t>SALTY </a:t>
          </a:r>
          <a:endParaRPr lang="en-US" dirty="0"/>
        </a:p>
      </dgm:t>
    </dgm:pt>
    <dgm:pt modelId="{1975BCB2-1B12-4261-88FB-1D38424D3003}" type="parTrans" cxnId="{419A9F82-86EB-498B-AAF7-EFF28EF1F635}">
      <dgm:prSet/>
      <dgm:spPr/>
      <dgm:t>
        <a:bodyPr/>
        <a:lstStyle/>
        <a:p>
          <a:endParaRPr lang="en-US"/>
        </a:p>
      </dgm:t>
    </dgm:pt>
    <dgm:pt modelId="{03DDACB6-958F-41F1-B592-CD75EB2A7E27}" type="sibTrans" cxnId="{419A9F82-86EB-498B-AAF7-EFF28EF1F635}">
      <dgm:prSet/>
      <dgm:spPr/>
      <dgm:t>
        <a:bodyPr/>
        <a:lstStyle/>
        <a:p>
          <a:endParaRPr lang="en-US"/>
        </a:p>
      </dgm:t>
    </dgm:pt>
    <dgm:pt modelId="{5C1227FD-F227-4CB7-A612-F3D86814B58E}">
      <dgm:prSet phldrT="[Text]"/>
      <dgm:spPr/>
      <dgm:t>
        <a:bodyPr/>
        <a:lstStyle/>
        <a:p>
          <a:r>
            <a:rPr lang="en-ID" dirty="0" smtClean="0"/>
            <a:t>SWEET </a:t>
          </a:r>
          <a:endParaRPr lang="en-US" dirty="0"/>
        </a:p>
      </dgm:t>
    </dgm:pt>
    <dgm:pt modelId="{528805EC-5D5D-4D35-A7F3-B3C14F12E8B6}" type="parTrans" cxnId="{FDE8A3FD-9F96-48AC-8EC2-93115579A54C}">
      <dgm:prSet/>
      <dgm:spPr/>
      <dgm:t>
        <a:bodyPr/>
        <a:lstStyle/>
        <a:p>
          <a:endParaRPr lang="en-US"/>
        </a:p>
      </dgm:t>
    </dgm:pt>
    <dgm:pt modelId="{33CEE1C9-FBC1-4370-9C56-6943DF1359A4}" type="sibTrans" cxnId="{FDE8A3FD-9F96-48AC-8EC2-93115579A54C}">
      <dgm:prSet/>
      <dgm:spPr/>
      <dgm:t>
        <a:bodyPr/>
        <a:lstStyle/>
        <a:p>
          <a:endParaRPr lang="en-US"/>
        </a:p>
      </dgm:t>
    </dgm:pt>
    <dgm:pt modelId="{C89B6EF2-0961-45FE-ABF3-9A543DC5CE00}">
      <dgm:prSet phldrT="[Text]"/>
      <dgm:spPr/>
      <dgm:t>
        <a:bodyPr/>
        <a:lstStyle/>
        <a:p>
          <a:r>
            <a:rPr lang="en-ID" dirty="0" smtClean="0"/>
            <a:t>BITTER </a:t>
          </a:r>
          <a:endParaRPr lang="en-US" dirty="0"/>
        </a:p>
      </dgm:t>
    </dgm:pt>
    <dgm:pt modelId="{83D7AA94-4E5B-4E56-B6C7-19F1DF55F5FC}" type="parTrans" cxnId="{ABD729F6-3B66-4BFD-A832-20FA1D10FD8A}">
      <dgm:prSet/>
      <dgm:spPr/>
      <dgm:t>
        <a:bodyPr/>
        <a:lstStyle/>
        <a:p>
          <a:endParaRPr lang="en-US"/>
        </a:p>
      </dgm:t>
    </dgm:pt>
    <dgm:pt modelId="{0CF0AAE3-4F68-4E77-84AC-123ED5DE90AF}" type="sibTrans" cxnId="{ABD729F6-3B66-4BFD-A832-20FA1D10FD8A}">
      <dgm:prSet/>
      <dgm:spPr/>
      <dgm:t>
        <a:bodyPr/>
        <a:lstStyle/>
        <a:p>
          <a:endParaRPr lang="en-US"/>
        </a:p>
      </dgm:t>
    </dgm:pt>
    <dgm:pt modelId="{2FFC1B3C-1141-48BA-8751-20DD57D6F3A6}">
      <dgm:prSet phldrT="[Text]"/>
      <dgm:spPr/>
      <dgm:t>
        <a:bodyPr/>
        <a:lstStyle/>
        <a:p>
          <a:r>
            <a:rPr lang="en-ID" dirty="0" smtClean="0"/>
            <a:t>UMAMI </a:t>
          </a:r>
          <a:endParaRPr lang="en-US" dirty="0"/>
        </a:p>
      </dgm:t>
    </dgm:pt>
    <dgm:pt modelId="{30807D41-16A4-4A93-9730-C7F342DF4571}" type="parTrans" cxnId="{E1120F1A-4225-4C67-813D-323F3F5D38BF}">
      <dgm:prSet/>
      <dgm:spPr/>
      <dgm:t>
        <a:bodyPr/>
        <a:lstStyle/>
        <a:p>
          <a:endParaRPr lang="en-US"/>
        </a:p>
      </dgm:t>
    </dgm:pt>
    <dgm:pt modelId="{FF4611F7-7CFF-47EF-A2A0-D9CF1EC15C8D}" type="sibTrans" cxnId="{E1120F1A-4225-4C67-813D-323F3F5D38BF}">
      <dgm:prSet/>
      <dgm:spPr/>
      <dgm:t>
        <a:bodyPr/>
        <a:lstStyle/>
        <a:p>
          <a:endParaRPr lang="en-US"/>
        </a:p>
      </dgm:t>
    </dgm:pt>
    <dgm:pt modelId="{F0077839-A682-4A90-980B-B45BC547D946}" type="pres">
      <dgm:prSet presAssocID="{3A0511C7-F5BD-4578-9D36-516568DC5BDF}" presName="diagram" presStyleCnt="0">
        <dgm:presLayoutVars>
          <dgm:dir/>
          <dgm:resizeHandles val="exact"/>
        </dgm:presLayoutVars>
      </dgm:prSet>
      <dgm:spPr/>
    </dgm:pt>
    <dgm:pt modelId="{6CB44EFB-0CE2-4DAC-B1E1-6E04B2E19736}" type="pres">
      <dgm:prSet presAssocID="{774DEF2F-4955-4237-8204-2D09FC22DB74}" presName="node" presStyleLbl="node1" presStyleIdx="0" presStyleCnt="5">
        <dgm:presLayoutVars>
          <dgm:bulletEnabled val="1"/>
        </dgm:presLayoutVars>
      </dgm:prSet>
      <dgm:spPr/>
    </dgm:pt>
    <dgm:pt modelId="{DCA98188-C776-456F-B5DC-8A78CB2CBBCD}" type="pres">
      <dgm:prSet presAssocID="{B0739D39-02DB-4490-87CC-6A8E575A21D9}" presName="sibTrans" presStyleCnt="0"/>
      <dgm:spPr/>
    </dgm:pt>
    <dgm:pt modelId="{6F240234-5789-41C2-A685-1BD6FC514DEB}" type="pres">
      <dgm:prSet presAssocID="{DE68BFA9-9071-4F2F-96F0-9E742DDA6D6A}" presName="node" presStyleLbl="node1" presStyleIdx="1" presStyleCnt="5">
        <dgm:presLayoutVars>
          <dgm:bulletEnabled val="1"/>
        </dgm:presLayoutVars>
      </dgm:prSet>
      <dgm:spPr/>
    </dgm:pt>
    <dgm:pt modelId="{2F60C358-25DC-455A-965E-D678443F75C5}" type="pres">
      <dgm:prSet presAssocID="{03DDACB6-958F-41F1-B592-CD75EB2A7E27}" presName="sibTrans" presStyleCnt="0"/>
      <dgm:spPr/>
    </dgm:pt>
    <dgm:pt modelId="{4CDDBB3E-FE1D-4E8C-9BA2-9B7538E52EE5}" type="pres">
      <dgm:prSet presAssocID="{5C1227FD-F227-4CB7-A612-F3D86814B58E}" presName="node" presStyleLbl="node1" presStyleIdx="2" presStyleCnt="5">
        <dgm:presLayoutVars>
          <dgm:bulletEnabled val="1"/>
        </dgm:presLayoutVars>
      </dgm:prSet>
      <dgm:spPr/>
    </dgm:pt>
    <dgm:pt modelId="{388D10D4-3C52-4980-B3EB-C9B945DD0061}" type="pres">
      <dgm:prSet presAssocID="{33CEE1C9-FBC1-4370-9C56-6943DF1359A4}" presName="sibTrans" presStyleCnt="0"/>
      <dgm:spPr/>
    </dgm:pt>
    <dgm:pt modelId="{74371B8F-A4F9-4713-B526-524F3751606A}" type="pres">
      <dgm:prSet presAssocID="{C89B6EF2-0961-45FE-ABF3-9A543DC5CE00}" presName="node" presStyleLbl="node1" presStyleIdx="3" presStyleCnt="5">
        <dgm:presLayoutVars>
          <dgm:bulletEnabled val="1"/>
        </dgm:presLayoutVars>
      </dgm:prSet>
      <dgm:spPr/>
      <dgm:t>
        <a:bodyPr/>
        <a:lstStyle/>
        <a:p>
          <a:endParaRPr lang="en-US"/>
        </a:p>
      </dgm:t>
    </dgm:pt>
    <dgm:pt modelId="{74384902-5066-4CE0-A8F1-E2ACA7D11B8C}" type="pres">
      <dgm:prSet presAssocID="{0CF0AAE3-4F68-4E77-84AC-123ED5DE90AF}" presName="sibTrans" presStyleCnt="0"/>
      <dgm:spPr/>
    </dgm:pt>
    <dgm:pt modelId="{07E82D80-D5CD-4E12-836F-8F7BE985A191}" type="pres">
      <dgm:prSet presAssocID="{2FFC1B3C-1141-48BA-8751-20DD57D6F3A6}" presName="node" presStyleLbl="node1" presStyleIdx="4" presStyleCnt="5">
        <dgm:presLayoutVars>
          <dgm:bulletEnabled val="1"/>
        </dgm:presLayoutVars>
      </dgm:prSet>
      <dgm:spPr/>
    </dgm:pt>
  </dgm:ptLst>
  <dgm:cxnLst>
    <dgm:cxn modelId="{E1120F1A-4225-4C67-813D-323F3F5D38BF}" srcId="{3A0511C7-F5BD-4578-9D36-516568DC5BDF}" destId="{2FFC1B3C-1141-48BA-8751-20DD57D6F3A6}" srcOrd="4" destOrd="0" parTransId="{30807D41-16A4-4A93-9730-C7F342DF4571}" sibTransId="{FF4611F7-7CFF-47EF-A2A0-D9CF1EC15C8D}"/>
    <dgm:cxn modelId="{2CC0A8B2-4BFA-4820-8969-B5040B35F5D4}" srcId="{3A0511C7-F5BD-4578-9D36-516568DC5BDF}" destId="{774DEF2F-4955-4237-8204-2D09FC22DB74}" srcOrd="0" destOrd="0" parTransId="{E9012B42-F83B-4ED8-9540-E7BB6E22F110}" sibTransId="{B0739D39-02DB-4490-87CC-6A8E575A21D9}"/>
    <dgm:cxn modelId="{181B3E1C-7092-4B0F-8509-4EDD3DCE453D}" type="presOf" srcId="{774DEF2F-4955-4237-8204-2D09FC22DB74}" destId="{6CB44EFB-0CE2-4DAC-B1E1-6E04B2E19736}" srcOrd="0" destOrd="0" presId="urn:microsoft.com/office/officeart/2005/8/layout/default"/>
    <dgm:cxn modelId="{FDE8A3FD-9F96-48AC-8EC2-93115579A54C}" srcId="{3A0511C7-F5BD-4578-9D36-516568DC5BDF}" destId="{5C1227FD-F227-4CB7-A612-F3D86814B58E}" srcOrd="2" destOrd="0" parTransId="{528805EC-5D5D-4D35-A7F3-B3C14F12E8B6}" sibTransId="{33CEE1C9-FBC1-4370-9C56-6943DF1359A4}"/>
    <dgm:cxn modelId="{7D5A7E24-CFE1-4ABA-AF2A-177920F4F126}" type="presOf" srcId="{DE68BFA9-9071-4F2F-96F0-9E742DDA6D6A}" destId="{6F240234-5789-41C2-A685-1BD6FC514DEB}" srcOrd="0" destOrd="0" presId="urn:microsoft.com/office/officeart/2005/8/layout/default"/>
    <dgm:cxn modelId="{DC8E0CF5-69B3-441E-85CA-9769536B0AA2}" type="presOf" srcId="{C89B6EF2-0961-45FE-ABF3-9A543DC5CE00}" destId="{74371B8F-A4F9-4713-B526-524F3751606A}" srcOrd="0" destOrd="0" presId="urn:microsoft.com/office/officeart/2005/8/layout/default"/>
    <dgm:cxn modelId="{70720881-DAD6-4811-B9B2-8A8C521064DB}" type="presOf" srcId="{2FFC1B3C-1141-48BA-8751-20DD57D6F3A6}" destId="{07E82D80-D5CD-4E12-836F-8F7BE985A191}" srcOrd="0" destOrd="0" presId="urn:microsoft.com/office/officeart/2005/8/layout/default"/>
    <dgm:cxn modelId="{419A9F82-86EB-498B-AAF7-EFF28EF1F635}" srcId="{3A0511C7-F5BD-4578-9D36-516568DC5BDF}" destId="{DE68BFA9-9071-4F2F-96F0-9E742DDA6D6A}" srcOrd="1" destOrd="0" parTransId="{1975BCB2-1B12-4261-88FB-1D38424D3003}" sibTransId="{03DDACB6-958F-41F1-B592-CD75EB2A7E27}"/>
    <dgm:cxn modelId="{ABD729F6-3B66-4BFD-A832-20FA1D10FD8A}" srcId="{3A0511C7-F5BD-4578-9D36-516568DC5BDF}" destId="{C89B6EF2-0961-45FE-ABF3-9A543DC5CE00}" srcOrd="3" destOrd="0" parTransId="{83D7AA94-4E5B-4E56-B6C7-19F1DF55F5FC}" sibTransId="{0CF0AAE3-4F68-4E77-84AC-123ED5DE90AF}"/>
    <dgm:cxn modelId="{D48AF61D-7A66-4623-A70A-EA8625B7FBED}" type="presOf" srcId="{5C1227FD-F227-4CB7-A612-F3D86814B58E}" destId="{4CDDBB3E-FE1D-4E8C-9BA2-9B7538E52EE5}" srcOrd="0" destOrd="0" presId="urn:microsoft.com/office/officeart/2005/8/layout/default"/>
    <dgm:cxn modelId="{A7245062-0693-4C89-AB27-138802A5F712}" type="presOf" srcId="{3A0511C7-F5BD-4578-9D36-516568DC5BDF}" destId="{F0077839-A682-4A90-980B-B45BC547D946}" srcOrd="0" destOrd="0" presId="urn:microsoft.com/office/officeart/2005/8/layout/default"/>
    <dgm:cxn modelId="{A664F703-F505-46AB-BBF3-F1C8F115DBC8}" type="presParOf" srcId="{F0077839-A682-4A90-980B-B45BC547D946}" destId="{6CB44EFB-0CE2-4DAC-B1E1-6E04B2E19736}" srcOrd="0" destOrd="0" presId="urn:microsoft.com/office/officeart/2005/8/layout/default"/>
    <dgm:cxn modelId="{D6147652-1B9E-4066-A29D-56A7BB31DD7F}" type="presParOf" srcId="{F0077839-A682-4A90-980B-B45BC547D946}" destId="{DCA98188-C776-456F-B5DC-8A78CB2CBBCD}" srcOrd="1" destOrd="0" presId="urn:microsoft.com/office/officeart/2005/8/layout/default"/>
    <dgm:cxn modelId="{CFB8AA36-7511-4629-A8B9-27FD38548FD9}" type="presParOf" srcId="{F0077839-A682-4A90-980B-B45BC547D946}" destId="{6F240234-5789-41C2-A685-1BD6FC514DEB}" srcOrd="2" destOrd="0" presId="urn:microsoft.com/office/officeart/2005/8/layout/default"/>
    <dgm:cxn modelId="{B56F52FB-1F28-4994-9D39-EC040654507B}" type="presParOf" srcId="{F0077839-A682-4A90-980B-B45BC547D946}" destId="{2F60C358-25DC-455A-965E-D678443F75C5}" srcOrd="3" destOrd="0" presId="urn:microsoft.com/office/officeart/2005/8/layout/default"/>
    <dgm:cxn modelId="{79ABE032-7AA1-44F7-A1FA-96023D080E15}" type="presParOf" srcId="{F0077839-A682-4A90-980B-B45BC547D946}" destId="{4CDDBB3E-FE1D-4E8C-9BA2-9B7538E52EE5}" srcOrd="4" destOrd="0" presId="urn:microsoft.com/office/officeart/2005/8/layout/default"/>
    <dgm:cxn modelId="{BD16B803-243F-4985-9CBD-30D453AAD3AE}" type="presParOf" srcId="{F0077839-A682-4A90-980B-B45BC547D946}" destId="{388D10D4-3C52-4980-B3EB-C9B945DD0061}" srcOrd="5" destOrd="0" presId="urn:microsoft.com/office/officeart/2005/8/layout/default"/>
    <dgm:cxn modelId="{83945441-0B33-411F-8E9A-9EC158897C7F}" type="presParOf" srcId="{F0077839-A682-4A90-980B-B45BC547D946}" destId="{74371B8F-A4F9-4713-B526-524F3751606A}" srcOrd="6" destOrd="0" presId="urn:microsoft.com/office/officeart/2005/8/layout/default"/>
    <dgm:cxn modelId="{483B48DE-FE6A-4AC2-A9BF-2B387DE76D5E}" type="presParOf" srcId="{F0077839-A682-4A90-980B-B45BC547D946}" destId="{74384902-5066-4CE0-A8F1-E2ACA7D11B8C}" srcOrd="7" destOrd="0" presId="urn:microsoft.com/office/officeart/2005/8/layout/default"/>
    <dgm:cxn modelId="{DAE5191A-7941-4F8E-972A-FD03E641B353}" type="presParOf" srcId="{F0077839-A682-4A90-980B-B45BC547D946}" destId="{07E82D80-D5CD-4E12-836F-8F7BE985A191}"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B44EFB-0CE2-4DAC-B1E1-6E04B2E19736}">
      <dsp:nvSpPr>
        <dsp:cNvPr id="0" name=""/>
        <dsp:cNvSpPr/>
      </dsp:nvSpPr>
      <dsp:spPr>
        <a:xfrm>
          <a:off x="128420" y="2685"/>
          <a:ext cx="3344272" cy="2006563"/>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ID" sz="6500" kern="1200" dirty="0" smtClean="0"/>
            <a:t>SOUR </a:t>
          </a:r>
          <a:endParaRPr lang="en-US" sz="6500" kern="1200" dirty="0"/>
        </a:p>
      </dsp:txBody>
      <dsp:txXfrm>
        <a:off x="128420" y="2685"/>
        <a:ext cx="3344272" cy="2006563"/>
      </dsp:txXfrm>
    </dsp:sp>
    <dsp:sp modelId="{6F240234-5789-41C2-A685-1BD6FC514DEB}">
      <dsp:nvSpPr>
        <dsp:cNvPr id="0" name=""/>
        <dsp:cNvSpPr/>
      </dsp:nvSpPr>
      <dsp:spPr>
        <a:xfrm>
          <a:off x="3807119" y="2685"/>
          <a:ext cx="3344272" cy="2006563"/>
        </a:xfrm>
        <a:prstGeom prst="rect">
          <a:avLst/>
        </a:prstGeom>
        <a:solidFill>
          <a:schemeClr val="accent2">
            <a:hueOff val="1170380"/>
            <a:satOff val="-1460"/>
            <a:lumOff val="34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ID" sz="6500" kern="1200" dirty="0" smtClean="0"/>
            <a:t>SALTY </a:t>
          </a:r>
          <a:endParaRPr lang="en-US" sz="6500" kern="1200" dirty="0"/>
        </a:p>
      </dsp:txBody>
      <dsp:txXfrm>
        <a:off x="3807119" y="2685"/>
        <a:ext cx="3344272" cy="2006563"/>
      </dsp:txXfrm>
    </dsp:sp>
    <dsp:sp modelId="{4CDDBB3E-FE1D-4E8C-9BA2-9B7538E52EE5}">
      <dsp:nvSpPr>
        <dsp:cNvPr id="0" name=""/>
        <dsp:cNvSpPr/>
      </dsp:nvSpPr>
      <dsp:spPr>
        <a:xfrm>
          <a:off x="7485819" y="2685"/>
          <a:ext cx="3344272" cy="2006563"/>
        </a:xfrm>
        <a:prstGeom prst="rect">
          <a:avLst/>
        </a:prstGeom>
        <a:solidFill>
          <a:schemeClr val="accent2">
            <a:hueOff val="2340759"/>
            <a:satOff val="-2919"/>
            <a:lumOff val="68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ID" sz="6500" kern="1200" dirty="0" smtClean="0"/>
            <a:t>SWEET </a:t>
          </a:r>
          <a:endParaRPr lang="en-US" sz="6500" kern="1200" dirty="0"/>
        </a:p>
      </dsp:txBody>
      <dsp:txXfrm>
        <a:off x="7485819" y="2685"/>
        <a:ext cx="3344272" cy="2006563"/>
      </dsp:txXfrm>
    </dsp:sp>
    <dsp:sp modelId="{74371B8F-A4F9-4713-B526-524F3751606A}">
      <dsp:nvSpPr>
        <dsp:cNvPr id="0" name=""/>
        <dsp:cNvSpPr/>
      </dsp:nvSpPr>
      <dsp:spPr>
        <a:xfrm>
          <a:off x="1967769" y="2343676"/>
          <a:ext cx="3344272" cy="2006563"/>
        </a:xfrm>
        <a:prstGeom prst="rect">
          <a:avLst/>
        </a:prstGeom>
        <a:solidFill>
          <a:schemeClr val="accent2">
            <a:hueOff val="3511139"/>
            <a:satOff val="-4379"/>
            <a:lumOff val="103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ID" sz="6500" kern="1200" dirty="0" smtClean="0"/>
            <a:t>BITTER </a:t>
          </a:r>
          <a:endParaRPr lang="en-US" sz="6500" kern="1200" dirty="0"/>
        </a:p>
      </dsp:txBody>
      <dsp:txXfrm>
        <a:off x="1967769" y="2343676"/>
        <a:ext cx="3344272" cy="2006563"/>
      </dsp:txXfrm>
    </dsp:sp>
    <dsp:sp modelId="{07E82D80-D5CD-4E12-836F-8F7BE985A191}">
      <dsp:nvSpPr>
        <dsp:cNvPr id="0" name=""/>
        <dsp:cNvSpPr/>
      </dsp:nvSpPr>
      <dsp:spPr>
        <a:xfrm>
          <a:off x="5646469" y="2343676"/>
          <a:ext cx="3344272" cy="2006563"/>
        </a:xfrm>
        <a:prstGeom prst="rect">
          <a:avLst/>
        </a:prstGeom>
        <a:solidFill>
          <a:schemeClr val="accent2">
            <a:hueOff val="4681519"/>
            <a:satOff val="-5839"/>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lvl="0" algn="ctr" defTabSz="2889250">
            <a:lnSpc>
              <a:spcPct val="90000"/>
            </a:lnSpc>
            <a:spcBef>
              <a:spcPct val="0"/>
            </a:spcBef>
            <a:spcAft>
              <a:spcPct val="35000"/>
            </a:spcAft>
          </a:pPr>
          <a:r>
            <a:rPr lang="en-ID" sz="6500" kern="1200" dirty="0" smtClean="0"/>
            <a:t>UMAMI </a:t>
          </a:r>
          <a:endParaRPr lang="en-US" sz="6500" kern="1200" dirty="0"/>
        </a:p>
      </dsp:txBody>
      <dsp:txXfrm>
        <a:off x="5646469" y="2343676"/>
        <a:ext cx="3344272" cy="200656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7DE6271-D3A8-435B-828B-4E4FAB77FD88}" type="datetimeFigureOut">
              <a:rPr lang="en-US" smtClean="0"/>
              <a:t>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AFCB11-C497-4CAE-BF7B-0571B6DF96BC}" type="slidenum">
              <a:rPr lang="en-US" smtClean="0"/>
              <a:t>‹#›</a:t>
            </a:fld>
            <a:endParaRPr lang="en-US"/>
          </a:p>
        </p:txBody>
      </p:sp>
    </p:spTree>
    <p:extLst>
      <p:ext uri="{BB962C8B-B14F-4D97-AF65-F5344CB8AC3E}">
        <p14:creationId xmlns:p14="http://schemas.microsoft.com/office/powerpoint/2010/main" val="2728192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A228914-7DEB-4DE5-BB84-C4B002DA7E1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5025784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8914-7DEB-4DE5-BB84-C4B002DA7E1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39491811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8914-7DEB-4DE5-BB84-C4B002DA7E1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6818201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screen image and text 4">
    <p:spTree>
      <p:nvGrpSpPr>
        <p:cNvPr id="1" name=""/>
        <p:cNvGrpSpPr/>
        <p:nvPr/>
      </p:nvGrpSpPr>
      <p:grpSpPr>
        <a:xfrm>
          <a:off x="0" y="0"/>
          <a:ext cx="0" cy="0"/>
          <a:chOff x="0" y="0"/>
          <a:chExt cx="0" cy="0"/>
        </a:xfrm>
      </p:grpSpPr>
      <p:sp>
        <p:nvSpPr>
          <p:cNvPr id="3" name="Picture Placeholder 6"/>
          <p:cNvSpPr>
            <a:spLocks noGrp="1"/>
          </p:cNvSpPr>
          <p:nvPr>
            <p:ph type="pic" sz="quarter" idx="13"/>
          </p:nvPr>
        </p:nvSpPr>
        <p:spPr>
          <a:xfrm>
            <a:off x="0" y="0"/>
            <a:ext cx="12192000" cy="6858000"/>
          </a:xfrm>
          <a:solidFill>
            <a:schemeClr val="accent5">
              <a:lumMod val="40000"/>
              <a:lumOff val="60000"/>
            </a:schemeClr>
          </a:solidFill>
        </p:spPr>
        <p:txBody>
          <a:bodyPr/>
          <a:lstStyle>
            <a:lvl1pPr marL="0" marR="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lvl1pPr>
          </a:lstStyle>
          <a:p>
            <a:pPr marL="0" marR="0" lvl="0" indent="0" algn="l" defTabSz="914324" rtl="0" eaLnBrk="1" fontAlgn="auto" latinLnBrk="0" hangingPunct="1">
              <a:lnSpc>
                <a:spcPct val="160000"/>
              </a:lnSpc>
              <a:spcBef>
                <a:spcPts val="0"/>
              </a:spcBef>
              <a:spcAft>
                <a:spcPts val="0"/>
              </a:spcAft>
              <a:buClrTx/>
              <a:buSzTx/>
              <a:buFont typeface="Arial" panose="020B0604020202020204" pitchFamily="34" charset="0"/>
              <a:buNone/>
              <a:tabLst/>
              <a:defRPr/>
            </a:pPr>
            <a:r>
              <a:rPr kumimoji="1" lang="en-US" altLang="ja-JP" dirty="0"/>
              <a:t>Click icon to add picture</a:t>
            </a:r>
            <a:endParaRPr kumimoji="1" lang="ja-JP" altLang="en-US" dirty="0"/>
          </a:p>
        </p:txBody>
      </p:sp>
      <p:sp>
        <p:nvSpPr>
          <p:cNvPr id="13" name="Text Placeholder 5"/>
          <p:cNvSpPr>
            <a:spLocks noGrp="1"/>
          </p:cNvSpPr>
          <p:nvPr>
            <p:ph type="body" sz="quarter" idx="16" hasCustomPrompt="1"/>
          </p:nvPr>
        </p:nvSpPr>
        <p:spPr>
          <a:xfrm rot="10800000">
            <a:off x="-5" y="3611265"/>
            <a:ext cx="12192001" cy="3246732"/>
          </a:xfrm>
          <a:gradFill flip="none" rotWithShape="1">
            <a:gsLst>
              <a:gs pos="0">
                <a:srgbClr val="000000">
                  <a:alpha val="70000"/>
                </a:srgbClr>
              </a:gs>
              <a:gs pos="100000">
                <a:srgbClr val="000000">
                  <a:alpha val="0"/>
                </a:srgbClr>
              </a:gs>
            </a:gsLst>
            <a:lin ang="5400000" scaled="1"/>
            <a:tileRect/>
          </a:gradFill>
        </p:spPr>
        <p:txBody>
          <a:bodyPr anchor="t"/>
          <a:lstStyle>
            <a:lvl1pPr marL="0" indent="0" algn="just">
              <a:spcBef>
                <a:spcPts val="0"/>
              </a:spcBef>
              <a:buFontTx/>
              <a:buNone/>
              <a:defRPr>
                <a:solidFill>
                  <a:schemeClr val="bg1"/>
                </a:solidFill>
              </a:defRPr>
            </a:lvl1pPr>
            <a:lvl2pPr marL="457162" indent="0">
              <a:buNone/>
              <a:defRPr sz="1200"/>
            </a:lvl2pPr>
            <a:lvl3pPr marL="914324" indent="0">
              <a:buNone/>
              <a:defRPr sz="1200"/>
            </a:lvl3pPr>
            <a:lvl4pPr marL="1371486" indent="0">
              <a:buNone/>
              <a:defRPr sz="1200"/>
            </a:lvl4pPr>
            <a:lvl5pPr marL="1828648" indent="0">
              <a:buNone/>
              <a:defRPr sz="1200"/>
            </a:lvl5pPr>
          </a:lstStyle>
          <a:p>
            <a:pPr lvl="0"/>
            <a:r>
              <a:rPr kumimoji="1" lang="en-US" altLang="ja-JP" dirty="0"/>
              <a:t> </a:t>
            </a:r>
            <a:endParaRPr kumimoji="1" lang="ja-JP" altLang="en-US" dirty="0"/>
          </a:p>
        </p:txBody>
      </p:sp>
      <p:sp>
        <p:nvSpPr>
          <p:cNvPr id="5" name="Title 1"/>
          <p:cNvSpPr>
            <a:spLocks noGrp="1"/>
          </p:cNvSpPr>
          <p:nvPr>
            <p:ph type="title" hasCustomPrompt="1"/>
          </p:nvPr>
        </p:nvSpPr>
        <p:spPr>
          <a:xfrm>
            <a:off x="2015067" y="4443908"/>
            <a:ext cx="8161867" cy="1458269"/>
          </a:xfrm>
        </p:spPr>
        <p:txBody>
          <a:bodyPr anchor="b"/>
          <a:lstStyle>
            <a:lvl1pPr algn="ctr">
              <a:defRPr>
                <a:solidFill>
                  <a:schemeClr val="bg1"/>
                </a:solidFill>
              </a:defRPr>
            </a:lvl1pPr>
          </a:lstStyle>
          <a:p>
            <a:r>
              <a:rPr kumimoji="1" lang="en-US" altLang="ja-JP" dirty="0"/>
              <a:t>Slide title</a:t>
            </a:r>
            <a:br>
              <a:rPr kumimoji="1" lang="en-US" altLang="ja-JP" dirty="0"/>
            </a:br>
            <a:r>
              <a:rPr kumimoji="1" lang="en-US" altLang="ja-JP" dirty="0"/>
              <a:t>goes here</a:t>
            </a:r>
            <a:endParaRPr kumimoji="1" lang="ja-JP" altLang="en-US" dirty="0"/>
          </a:p>
        </p:txBody>
      </p:sp>
    </p:spTree>
    <p:extLst>
      <p:ext uri="{BB962C8B-B14F-4D97-AF65-F5344CB8AC3E}">
        <p14:creationId xmlns:p14="http://schemas.microsoft.com/office/powerpoint/2010/main" val="2420883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75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750"/>
                                        <p:tgtEl>
                                          <p:spTgt spid="13"/>
                                        </p:tgtEl>
                                      </p:cBhvr>
                                    </p:animEffect>
                                  </p:childTnLst>
                                </p:cTn>
                              </p:par>
                            </p:childTnLst>
                          </p:cTn>
                        </p:par>
                        <p:par>
                          <p:cTn id="11" fill="hold">
                            <p:stCondLst>
                              <p:cond delay="750"/>
                            </p:stCondLst>
                            <p:childTnLst>
                              <p:par>
                                <p:cTn id="12" presetID="2" presetClass="entr" presetSubtype="4" decel="100000" fill="hold" grpId="0" nodeType="afterEffect">
                                  <p:stCondLst>
                                    <p:cond delay="500"/>
                                  </p:stCondLst>
                                  <p:iterate type="wd">
                                    <p:tmPct val="10000"/>
                                  </p:iterate>
                                  <p:childTnLst>
                                    <p:set>
                                      <p:cBhvr>
                                        <p:cTn id="13" dur="1" fill="hold">
                                          <p:stCondLst>
                                            <p:cond delay="0"/>
                                          </p:stCondLst>
                                        </p:cTn>
                                        <p:tgtEl>
                                          <p:spTgt spid="5"/>
                                        </p:tgtEl>
                                        <p:attrNameLst>
                                          <p:attrName>style.visibility</p:attrName>
                                        </p:attrNameLst>
                                      </p:cBhvr>
                                      <p:to>
                                        <p:strVal val="visible"/>
                                      </p:to>
                                    </p:set>
                                    <p:anim calcmode="lin" valueType="num">
                                      <p:cBhvr additive="base">
                                        <p:cTn id="14" dur="1000" fill="hold"/>
                                        <p:tgtEl>
                                          <p:spTgt spid="5"/>
                                        </p:tgtEl>
                                        <p:attrNameLst>
                                          <p:attrName>ppt_x</p:attrName>
                                        </p:attrNameLst>
                                      </p:cBhvr>
                                      <p:tavLst>
                                        <p:tav tm="0">
                                          <p:val>
                                            <p:strVal val="#ppt_x"/>
                                          </p:val>
                                        </p:tav>
                                        <p:tav tm="100000">
                                          <p:val>
                                            <p:strVal val="#ppt_x"/>
                                          </p:val>
                                        </p:tav>
                                      </p:tavLst>
                                    </p:anim>
                                    <p:anim calcmode="lin" valueType="num">
                                      <p:cBhvr additive="base">
                                        <p:cTn id="15"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3" grpId="0" animBg="1">
        <p:tmplLst>
          <p:tmpl>
            <p:tnLst>
              <p:par>
                <p:cTn presetID="10" presetClass="entr" presetSubtype="0" fill="hold" nodeType="with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fade">
                      <p:cBhvr>
                        <p:cTn dur="750"/>
                        <p:tgtEl>
                          <p:spTgt spid="13"/>
                        </p:tgtEl>
                      </p:cBhvr>
                    </p:animEffect>
                  </p:childTnLst>
                </p:cTn>
              </p:par>
            </p:tnLst>
          </p:tmpl>
        </p:tmplLst>
      </p:bldP>
      <p:bldP spid="5"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07435" y="2204865"/>
            <a:ext cx="10363200" cy="1470025"/>
          </a:xfrm>
          <a:prstGeom prst="rect">
            <a:avLst/>
          </a:prstGeom>
        </p:spPr>
        <p:txBody>
          <a:bodyPr anchor="ctr"/>
          <a:lstStyle>
            <a:lvl1pPr>
              <a:defRPr b="1"/>
            </a:lvl1pPr>
          </a:lstStyle>
          <a:p>
            <a:r>
              <a:rPr lang="en-US"/>
              <a:t>Click to edit Master title style</a:t>
            </a:r>
            <a:endParaRPr lang="id-ID" dirty="0"/>
          </a:p>
        </p:txBody>
      </p:sp>
      <p:sp>
        <p:nvSpPr>
          <p:cNvPr id="3" name="Subtitle 2"/>
          <p:cNvSpPr>
            <a:spLocks noGrp="1"/>
          </p:cNvSpPr>
          <p:nvPr>
            <p:ph type="subTitle" idx="1"/>
          </p:nvPr>
        </p:nvSpPr>
        <p:spPr>
          <a:xfrm>
            <a:off x="1967541" y="4005064"/>
            <a:ext cx="8534400" cy="1080120"/>
          </a:xfrm>
        </p:spPr>
        <p:txBody>
          <a:bodyPr/>
          <a:lstStyle>
            <a:lvl1pPr marL="0" indent="0" algn="ctr">
              <a:buNone/>
              <a:defRPr>
                <a:solidFill>
                  <a:srgbClr val="0066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id-ID" dirty="0"/>
          </a:p>
        </p:txBody>
      </p:sp>
    </p:spTree>
    <p:extLst>
      <p:ext uri="{BB962C8B-B14F-4D97-AF65-F5344CB8AC3E}">
        <p14:creationId xmlns:p14="http://schemas.microsoft.com/office/powerpoint/2010/main" val="101415493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764704"/>
            <a:ext cx="10945216" cy="864096"/>
          </a:xfrm>
          <a:prstGeom prst="rect">
            <a:avLst/>
          </a:prstGeom>
        </p:spPr>
        <p:txBody>
          <a:bodyPr anchor="ctr">
            <a:noAutofit/>
          </a:bodyPr>
          <a:lstStyle>
            <a:lvl1pPr algn="ctr">
              <a:defRPr sz="3600" b="1">
                <a:solidFill>
                  <a:schemeClr val="tx1"/>
                </a:solidFill>
              </a:defRPr>
            </a:lvl1pPr>
          </a:lstStyle>
          <a:p>
            <a:r>
              <a:rPr lang="en-US"/>
              <a:t>Click to edit Master title style</a:t>
            </a:r>
            <a:endParaRPr lang="id-ID" dirty="0"/>
          </a:p>
        </p:txBody>
      </p:sp>
      <p:sp>
        <p:nvSpPr>
          <p:cNvPr id="3" name="Content Placeholder 2"/>
          <p:cNvSpPr>
            <a:spLocks noGrp="1"/>
          </p:cNvSpPr>
          <p:nvPr>
            <p:ph idx="1"/>
          </p:nvPr>
        </p:nvSpPr>
        <p:spPr>
          <a:xfrm>
            <a:off x="623392" y="1772816"/>
            <a:ext cx="10959008" cy="4353347"/>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Tree>
    <p:extLst>
      <p:ext uri="{BB962C8B-B14F-4D97-AF65-F5344CB8AC3E}">
        <p14:creationId xmlns:p14="http://schemas.microsoft.com/office/powerpoint/2010/main" val="7735869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07968" y="111770"/>
            <a:ext cx="5774432" cy="940966"/>
          </a:xfrm>
          <a:prstGeom prst="rect">
            <a:avLst/>
          </a:prstGeom>
        </p:spPr>
        <p:txBody>
          <a:bodyPr anchor="ctr">
            <a:noAutofit/>
          </a:bodyPr>
          <a:lstStyle>
            <a:lvl1pPr algn="ctr">
              <a:defRPr sz="3600" b="1">
                <a:solidFill>
                  <a:schemeClr val="tx1"/>
                </a:solidFill>
              </a:defRPr>
            </a:lvl1pPr>
          </a:lstStyle>
          <a:p>
            <a:r>
              <a:rPr lang="en-US"/>
              <a:t>Click to edit Master title style</a:t>
            </a:r>
            <a:endParaRPr lang="id-ID" dirty="0"/>
          </a:p>
        </p:txBody>
      </p:sp>
      <p:sp>
        <p:nvSpPr>
          <p:cNvPr id="3" name="Content Placeholder 2"/>
          <p:cNvSpPr>
            <a:spLocks noGrp="1"/>
          </p:cNvSpPr>
          <p:nvPr>
            <p:ph idx="1"/>
          </p:nvPr>
        </p:nvSpPr>
        <p:spPr>
          <a:xfrm>
            <a:off x="623392" y="1196753"/>
            <a:ext cx="10959008" cy="4929411"/>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Tree>
    <p:extLst>
      <p:ext uri="{BB962C8B-B14F-4D97-AF65-F5344CB8AC3E}">
        <p14:creationId xmlns:p14="http://schemas.microsoft.com/office/powerpoint/2010/main" val="20167178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n-US"/>
              <a:t>Click to edit Master title style</a:t>
            </a:r>
            <a:endParaRPr lang="id-ID" dirty="0"/>
          </a:p>
        </p:txBody>
      </p:sp>
      <p:sp>
        <p:nvSpPr>
          <p:cNvPr id="3" name="Text Placeholder 2"/>
          <p:cNvSpPr>
            <a:spLocks noGrp="1"/>
          </p:cNvSpPr>
          <p:nvPr>
            <p:ph type="body" idx="1"/>
          </p:nvPr>
        </p:nvSpPr>
        <p:spPr>
          <a:xfrm>
            <a:off x="963084" y="2906713"/>
            <a:ext cx="10363200" cy="1500187"/>
          </a:xfrm>
        </p:spPr>
        <p:txBody>
          <a:bodyPr anchor="b">
            <a:normAutofit/>
          </a:bodyPr>
          <a:lstStyle>
            <a:lvl1pPr marL="0" indent="0">
              <a:buNone/>
              <a:defRPr sz="2800" b="1">
                <a:solidFill>
                  <a:srgbClr val="006600"/>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Tree>
    <p:extLst>
      <p:ext uri="{BB962C8B-B14F-4D97-AF65-F5344CB8AC3E}">
        <p14:creationId xmlns:p14="http://schemas.microsoft.com/office/powerpoint/2010/main" val="41671817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23392" y="764704"/>
            <a:ext cx="10959008" cy="648072"/>
          </a:xfrm>
          <a:prstGeom prst="rect">
            <a:avLst/>
          </a:prstGeom>
        </p:spPr>
        <p:txBody>
          <a:bodyPr anchor="ctr"/>
          <a:lstStyle>
            <a:lvl1pPr>
              <a:defRPr sz="3600" b="1"/>
            </a:lvl1pPr>
          </a:lstStyle>
          <a:p>
            <a:r>
              <a:rPr lang="en-US"/>
              <a:t>Click to edit Master title style</a:t>
            </a:r>
            <a:endParaRPr lang="id-ID" dirty="0"/>
          </a:p>
        </p:txBody>
      </p:sp>
      <p:sp>
        <p:nvSpPr>
          <p:cNvPr id="3" name="Content Placeholder 2"/>
          <p:cNvSpPr>
            <a:spLocks noGrp="1"/>
          </p:cNvSpPr>
          <p:nvPr>
            <p:ph sz="half" idx="1"/>
          </p:nvPr>
        </p:nvSpPr>
        <p:spPr>
          <a:xfrm>
            <a:off x="609600" y="1556793"/>
            <a:ext cx="5384800" cy="4569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Content Placeholder 3"/>
          <p:cNvSpPr>
            <a:spLocks noGrp="1"/>
          </p:cNvSpPr>
          <p:nvPr>
            <p:ph sz="half" idx="2"/>
          </p:nvPr>
        </p:nvSpPr>
        <p:spPr>
          <a:xfrm>
            <a:off x="6197600" y="1556793"/>
            <a:ext cx="5384800" cy="456937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Tree>
    <p:extLst>
      <p:ext uri="{BB962C8B-B14F-4D97-AF65-F5344CB8AC3E}">
        <p14:creationId xmlns:p14="http://schemas.microsoft.com/office/powerpoint/2010/main" val="10568032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3392" y="764704"/>
            <a:ext cx="10959008" cy="576064"/>
          </a:xfrm>
          <a:prstGeom prst="rect">
            <a:avLst/>
          </a:prstGeom>
        </p:spPr>
        <p:txBody>
          <a:bodyPr anchor="ctr"/>
          <a:lstStyle>
            <a:lvl1pPr>
              <a:defRPr sz="3600" b="1"/>
            </a:lvl1pPr>
          </a:lstStyle>
          <a:p>
            <a:r>
              <a:rPr lang="en-US"/>
              <a:t>Click to edit Master title style</a:t>
            </a:r>
            <a:endParaRPr lang="id-ID" dirty="0"/>
          </a:p>
        </p:txBody>
      </p:sp>
      <p:sp>
        <p:nvSpPr>
          <p:cNvPr id="3" name="Text Placeholder 2"/>
          <p:cNvSpPr>
            <a:spLocks noGrp="1"/>
          </p:cNvSpPr>
          <p:nvPr>
            <p:ph type="body" idx="1"/>
          </p:nvPr>
        </p:nvSpPr>
        <p:spPr>
          <a:xfrm>
            <a:off x="609600" y="1412777"/>
            <a:ext cx="5386917" cy="76209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609600" y="2174875"/>
            <a:ext cx="5386917" cy="395128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5" name="Text Placeholder 4"/>
          <p:cNvSpPr>
            <a:spLocks noGrp="1"/>
          </p:cNvSpPr>
          <p:nvPr>
            <p:ph type="body" sz="quarter" idx="3"/>
          </p:nvPr>
        </p:nvSpPr>
        <p:spPr>
          <a:xfrm>
            <a:off x="6193368" y="1412777"/>
            <a:ext cx="5389033" cy="762099"/>
          </a:xfrm>
        </p:spPr>
        <p:txBody>
          <a:bodyPr anchor="b"/>
          <a:lstStyle>
            <a:lvl1pPr marL="0" indent="0">
              <a:buNone/>
              <a:defRPr sz="28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93368" y="2174875"/>
            <a:ext cx="5389033" cy="3951288"/>
          </a:xfrm>
        </p:spPr>
        <p:txBody>
          <a:bodyPr>
            <a:normAutofit/>
          </a:bodyPr>
          <a:lstStyle>
            <a:lvl1pPr>
              <a:defRPr sz="2800"/>
            </a:lvl1pPr>
            <a:lvl2pPr>
              <a:defRPr sz="2400"/>
            </a:lvl2pPr>
            <a:lvl3pPr>
              <a:defRPr sz="2000"/>
            </a:lvl3pPr>
            <a:lvl4pPr>
              <a:defRPr sz="1800"/>
            </a:lvl4pPr>
            <a:lvl5pPr>
              <a:defRPr sz="18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120421901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719403" y="836712"/>
            <a:ext cx="10657184" cy="792088"/>
          </a:xfrm>
          <a:prstGeom prst="rect">
            <a:avLst/>
          </a:prstGeom>
        </p:spPr>
        <p:txBody>
          <a:bodyPr anchor="ctr"/>
          <a:lstStyle>
            <a:lvl1pPr algn="ctr">
              <a:defRPr sz="3600" b="1"/>
            </a:lvl1pPr>
          </a:lstStyle>
          <a:p>
            <a:r>
              <a:rPr lang="en-US"/>
              <a:t>Click to edit Master title style</a:t>
            </a:r>
            <a:endParaRPr lang="id-ID" dirty="0"/>
          </a:p>
        </p:txBody>
      </p:sp>
    </p:spTree>
    <p:extLst>
      <p:ext uri="{BB962C8B-B14F-4D97-AF65-F5344CB8AC3E}">
        <p14:creationId xmlns:p14="http://schemas.microsoft.com/office/powerpoint/2010/main" val="4125623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A228914-7DEB-4DE5-BB84-C4B002DA7E1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1736964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65890846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764704"/>
            <a:ext cx="4046240" cy="670396"/>
          </a:xfrm>
          <a:prstGeom prst="rect">
            <a:avLst/>
          </a:prstGeom>
        </p:spPr>
        <p:txBody>
          <a:bodyPr anchor="b"/>
          <a:lstStyle>
            <a:lvl1pPr algn="l">
              <a:defRPr sz="2000" b="1"/>
            </a:lvl1pPr>
          </a:lstStyle>
          <a:p>
            <a:r>
              <a:rPr lang="en-US"/>
              <a:t>Click to edit Master title style</a:t>
            </a:r>
            <a:endParaRPr lang="id-ID"/>
          </a:p>
        </p:txBody>
      </p:sp>
      <p:sp>
        <p:nvSpPr>
          <p:cNvPr id="3" name="Content Placeholder 2"/>
          <p:cNvSpPr>
            <a:spLocks noGrp="1"/>
          </p:cNvSpPr>
          <p:nvPr>
            <p:ph idx="1"/>
          </p:nvPr>
        </p:nvSpPr>
        <p:spPr>
          <a:xfrm>
            <a:off x="4751851" y="764703"/>
            <a:ext cx="6830549" cy="554461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dirty="0"/>
          </a:p>
        </p:txBody>
      </p:sp>
      <p:sp>
        <p:nvSpPr>
          <p:cNvPr id="4" name="Text Placeholder 3"/>
          <p:cNvSpPr>
            <a:spLocks noGrp="1"/>
          </p:cNvSpPr>
          <p:nvPr>
            <p:ph type="body" sz="half" idx="2"/>
          </p:nvPr>
        </p:nvSpPr>
        <p:spPr>
          <a:xfrm>
            <a:off x="609601" y="16288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379546433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000" b="1"/>
            </a:lvl1pPr>
          </a:lstStyle>
          <a:p>
            <a:r>
              <a:rPr lang="en-US"/>
              <a:t>Click to edit Master title style</a:t>
            </a:r>
            <a:endParaRPr lang="id-ID"/>
          </a:p>
        </p:txBody>
      </p:sp>
      <p:sp>
        <p:nvSpPr>
          <p:cNvPr id="3" name="Picture Placeholder 2"/>
          <p:cNvSpPr>
            <a:spLocks noGrp="1"/>
          </p:cNvSpPr>
          <p:nvPr>
            <p:ph type="pic" idx="1"/>
          </p:nvPr>
        </p:nvSpPr>
        <p:spPr>
          <a:xfrm>
            <a:off x="2389717" y="764704"/>
            <a:ext cx="7315200" cy="396287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id-ID"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b="1">
                <a:solidFill>
                  <a:srgbClr val="00660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Tree>
    <p:extLst>
      <p:ext uri="{BB962C8B-B14F-4D97-AF65-F5344CB8AC3E}">
        <p14:creationId xmlns:p14="http://schemas.microsoft.com/office/powerpoint/2010/main" val="15129355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711957" y="72008"/>
            <a:ext cx="5870443" cy="980728"/>
          </a:xfrm>
          <a:prstGeom prst="rect">
            <a:avLst/>
          </a:prstGeom>
        </p:spPr>
        <p:txBody>
          <a:bodyPr anchor="ctr"/>
          <a:lstStyle>
            <a:lvl1pPr>
              <a:defRPr sz="3600" b="1"/>
            </a:lvl1pPr>
          </a:lstStyle>
          <a:p>
            <a:r>
              <a:rPr lang="en-US"/>
              <a:t>Click to edit Master title style</a:t>
            </a:r>
            <a:endParaRPr lang="id-ID"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6363408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a:prstGeom prst="rect">
            <a:avLst/>
          </a:prstGeom>
        </p:spPr>
        <p:txBody>
          <a:bodyPr vert="eaVert"/>
          <a:lstStyle/>
          <a:p>
            <a:r>
              <a:rPr lang="en-US"/>
              <a:t>Click to edit Master title style</a:t>
            </a:r>
            <a:endParaRPr lang="id-ID"/>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id-ID"/>
          </a:p>
        </p:txBody>
      </p:sp>
    </p:spTree>
    <p:extLst>
      <p:ext uri="{BB962C8B-B14F-4D97-AF65-F5344CB8AC3E}">
        <p14:creationId xmlns:p14="http://schemas.microsoft.com/office/powerpoint/2010/main" val="298298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463819" y="1704202"/>
            <a:ext cx="3264363" cy="3524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62876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A228914-7DEB-4DE5-BB84-C4B002DA7E13}" type="datetimeFigureOut">
              <a:rPr lang="en-US" smtClean="0"/>
              <a:t>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676385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A228914-7DEB-4DE5-BB84-C4B002DA7E1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812261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A228914-7DEB-4DE5-BB84-C4B002DA7E13}" type="datetimeFigureOut">
              <a:rPr lang="en-US" smtClean="0"/>
              <a:t>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17164664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A228914-7DEB-4DE5-BB84-C4B002DA7E13}" type="datetimeFigureOut">
              <a:rPr lang="en-US" smtClean="0"/>
              <a:t>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39929291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A228914-7DEB-4DE5-BB84-C4B002DA7E13}" type="datetimeFigureOut">
              <a:rPr lang="en-US" smtClean="0"/>
              <a:t>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3671902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28914-7DEB-4DE5-BB84-C4B002DA7E1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2742158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A228914-7DEB-4DE5-BB84-C4B002DA7E13}" type="datetimeFigureOut">
              <a:rPr lang="en-US" smtClean="0"/>
              <a:t>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7022344-0727-457A-AFDC-FBABCD6DE293}" type="slidenum">
              <a:rPr lang="en-US" smtClean="0"/>
              <a:t>‹#›</a:t>
            </a:fld>
            <a:endParaRPr lang="en-US"/>
          </a:p>
        </p:txBody>
      </p:sp>
    </p:spTree>
    <p:extLst>
      <p:ext uri="{BB962C8B-B14F-4D97-AF65-F5344CB8AC3E}">
        <p14:creationId xmlns:p14="http://schemas.microsoft.com/office/powerpoint/2010/main" val="40634199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2.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1.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A228914-7DEB-4DE5-BB84-C4B002DA7E13}" type="datetimeFigureOut">
              <a:rPr lang="en-US" smtClean="0"/>
              <a:t>2/9/2021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7022344-0727-457A-AFDC-FBABCD6DE293}" type="slidenum">
              <a:rPr lang="en-US" smtClean="0"/>
              <a:t>‹#›</a:t>
            </a:fld>
            <a:endParaRPr lang="en-US"/>
          </a:p>
        </p:txBody>
      </p:sp>
    </p:spTree>
    <p:extLst>
      <p:ext uri="{BB962C8B-B14F-4D97-AF65-F5344CB8AC3E}">
        <p14:creationId xmlns:p14="http://schemas.microsoft.com/office/powerpoint/2010/main" val="415791812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9600" y="1124745"/>
            <a:ext cx="10972800" cy="5001419"/>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id-ID" dirty="0"/>
          </a:p>
        </p:txBody>
      </p:sp>
      <p:pic>
        <p:nvPicPr>
          <p:cNvPr id="7" name="Picture 4"/>
          <p:cNvPicPr>
            <a:picLocks noChangeAspect="1" noChangeArrowheads="1"/>
          </p:cNvPicPr>
          <p:nvPr userDrawn="1"/>
        </p:nvPicPr>
        <p:blipFill>
          <a:blip r:embed="rId15">
            <a:extLst>
              <a:ext uri="{28A0092B-C50C-407E-A947-70E740481C1C}">
                <a14:useLocalDpi xmlns:a14="http://schemas.microsoft.com/office/drawing/2010/main" val="0"/>
              </a:ext>
            </a:extLst>
          </a:blip>
          <a:srcRect/>
          <a:stretch>
            <a:fillRect/>
          </a:stretch>
        </p:blipFill>
        <p:spPr bwMode="auto">
          <a:xfrm>
            <a:off x="-48683" y="6628703"/>
            <a:ext cx="12240683" cy="279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userDrawn="1"/>
        </p:nvPicPr>
        <p:blipFill>
          <a:blip r:embed="rId16">
            <a:extLst>
              <a:ext uri="{28A0092B-C50C-407E-A947-70E740481C1C}">
                <a14:useLocalDpi xmlns:a14="http://schemas.microsoft.com/office/drawing/2010/main" val="0"/>
              </a:ext>
            </a:extLst>
          </a:blip>
          <a:srcRect/>
          <a:stretch>
            <a:fillRect/>
          </a:stretch>
        </p:blipFill>
        <p:spPr bwMode="auto">
          <a:xfrm>
            <a:off x="0" y="-1"/>
            <a:ext cx="12192000" cy="95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Rectangle 10"/>
          <p:cNvSpPr/>
          <p:nvPr userDrawn="1"/>
        </p:nvSpPr>
        <p:spPr>
          <a:xfrm>
            <a:off x="3801751" y="294916"/>
            <a:ext cx="2198239"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id-ID" sz="1100" b="1" dirty="0">
                <a:solidFill>
                  <a:srgbClr val="A50021"/>
                </a:solidFill>
                <a:latin typeface="Arial" pitchFamily="34" charset="0"/>
                <a:cs typeface="Arial" pitchFamily="34" charset="0"/>
              </a:rPr>
              <a:t>KEDOKTERAN DAN ILMU KESEHATAN</a:t>
            </a:r>
          </a:p>
        </p:txBody>
      </p:sp>
      <p:sp>
        <p:nvSpPr>
          <p:cNvPr id="2" name="Rectangle 1"/>
          <p:cNvSpPr/>
          <p:nvPr userDrawn="1"/>
        </p:nvSpPr>
        <p:spPr>
          <a:xfrm>
            <a:off x="9168342" y="6628703"/>
            <a:ext cx="2496277" cy="276999"/>
          </a:xfrm>
          <a:prstGeom prst="rect">
            <a:avLst/>
          </a:prstGeom>
        </p:spPr>
        <p:txBody>
          <a:bodyPr wrap="square">
            <a:spAutoFit/>
          </a:bodyPr>
          <a:lstStyle/>
          <a:p>
            <a:r>
              <a:rPr lang="id-ID" sz="1200" dirty="0">
                <a:solidFill>
                  <a:srgbClr val="CC3300"/>
                </a:solidFill>
              </a:rPr>
              <a:t>http://www.fkik.umy.ac.id/</a:t>
            </a:r>
          </a:p>
        </p:txBody>
      </p:sp>
    </p:spTree>
    <p:extLst>
      <p:ext uri="{BB962C8B-B14F-4D97-AF65-F5344CB8AC3E}">
        <p14:creationId xmlns:p14="http://schemas.microsoft.com/office/powerpoint/2010/main" val="33191614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d-ID"/>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3.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0.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ltLang="ja-JP" dirty="0"/>
              <a:t>The future starts today,</a:t>
            </a:r>
            <a:br>
              <a:rPr lang="en-US" altLang="ja-JP" dirty="0"/>
            </a:br>
            <a:r>
              <a:rPr lang="en-US" altLang="ja-JP" dirty="0"/>
              <a:t>not tomorrow.</a:t>
            </a:r>
            <a:endParaRPr kumimoji="1" lang="ja-JP" altLang="en-US" dirty="0"/>
          </a:p>
        </p:txBody>
      </p:sp>
      <p:pic>
        <p:nvPicPr>
          <p:cNvPr id="8" name="Picture 7" descr="cover ppt-01.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529"/>
            <a:ext cx="12192000" cy="6857143"/>
          </a:xfrm>
          <a:prstGeom prst="rect">
            <a:avLst/>
          </a:prstGeom>
        </p:spPr>
      </p:pic>
      <p:sp>
        <p:nvSpPr>
          <p:cNvPr id="6" name="Title 5"/>
          <p:cNvSpPr txBox="1">
            <a:spLocks/>
          </p:cNvSpPr>
          <p:nvPr/>
        </p:nvSpPr>
        <p:spPr>
          <a:xfrm>
            <a:off x="234563" y="4968917"/>
            <a:ext cx="3903133" cy="1165197"/>
          </a:xfrm>
          <a:prstGeom prst="rect">
            <a:avLst/>
          </a:prstGeom>
        </p:spPr>
        <p:txBody>
          <a:bodyPr vert="horz" lIns="60960" tIns="30480" rIns="60960" bIns="30480" rtlCol="0" anchor="b">
            <a:normAutofit fontScale="85000" lnSpcReduction="20000"/>
          </a:bodyPr>
          <a:lstStyle>
            <a:lvl1pPr algn="ctr" defTabSz="1371417" rtl="0" eaLnBrk="1" latinLnBrk="0" hangingPunct="1">
              <a:lnSpc>
                <a:spcPct val="90000"/>
              </a:lnSpc>
              <a:spcBef>
                <a:spcPct val="0"/>
              </a:spcBef>
              <a:buNone/>
              <a:defRPr kumimoji="1" sz="6000" kern="1200" baseline="0">
                <a:solidFill>
                  <a:schemeClr val="bg1"/>
                </a:solidFill>
                <a:latin typeface="+mj-lt"/>
                <a:ea typeface="+mj-ea"/>
                <a:cs typeface="+mj-cs"/>
              </a:defRPr>
            </a:lvl1pPr>
          </a:lstStyle>
          <a:p>
            <a:r>
              <a:rPr lang="en-ID" altLang="ja-JP" sz="4000" dirty="0" err="1" smtClean="0">
                <a:solidFill>
                  <a:schemeClr val="tx1"/>
                </a:solidFill>
                <a:latin typeface="Open Sans"/>
                <a:cs typeface="Open Sans"/>
              </a:rPr>
              <a:t>Kuliah</a:t>
            </a:r>
            <a:r>
              <a:rPr lang="en-ID" altLang="ja-JP" sz="4000" dirty="0" smtClean="0">
                <a:solidFill>
                  <a:schemeClr val="tx1"/>
                </a:solidFill>
                <a:latin typeface="Open Sans"/>
                <a:cs typeface="Open Sans"/>
              </a:rPr>
              <a:t> Blok 5 </a:t>
            </a:r>
          </a:p>
          <a:p>
            <a:r>
              <a:rPr lang="en-ID" altLang="ja-JP" sz="4000" dirty="0" err="1" smtClean="0">
                <a:solidFill>
                  <a:schemeClr val="tx1"/>
                </a:solidFill>
                <a:latin typeface="Open Sans"/>
                <a:cs typeface="Open Sans"/>
              </a:rPr>
              <a:t>Sistem</a:t>
            </a:r>
            <a:r>
              <a:rPr lang="en-ID" altLang="ja-JP" sz="4000" dirty="0" smtClean="0">
                <a:solidFill>
                  <a:schemeClr val="tx1"/>
                </a:solidFill>
                <a:latin typeface="Open Sans"/>
                <a:cs typeface="Open Sans"/>
              </a:rPr>
              <a:t> </a:t>
            </a:r>
            <a:r>
              <a:rPr lang="en-ID" altLang="ja-JP" sz="4000" dirty="0" err="1" smtClean="0">
                <a:solidFill>
                  <a:schemeClr val="tx1"/>
                </a:solidFill>
                <a:latin typeface="Open Sans"/>
                <a:cs typeface="Open Sans"/>
              </a:rPr>
              <a:t>Penghidu</a:t>
            </a:r>
            <a:r>
              <a:rPr lang="en-ID" altLang="ja-JP" sz="4000" dirty="0" smtClean="0">
                <a:solidFill>
                  <a:schemeClr val="tx1"/>
                </a:solidFill>
                <a:latin typeface="Open Sans"/>
                <a:cs typeface="Open Sans"/>
              </a:rPr>
              <a:t> </a:t>
            </a:r>
          </a:p>
          <a:p>
            <a:r>
              <a:rPr lang="en-ID" altLang="ja-JP" sz="4000" dirty="0" smtClean="0">
                <a:solidFill>
                  <a:schemeClr val="tx1"/>
                </a:solidFill>
                <a:latin typeface="Open Sans"/>
                <a:cs typeface="Open Sans"/>
              </a:rPr>
              <a:t>&amp; </a:t>
            </a:r>
            <a:r>
              <a:rPr lang="en-ID" altLang="ja-JP" sz="4000" dirty="0" err="1" smtClean="0">
                <a:solidFill>
                  <a:schemeClr val="tx1"/>
                </a:solidFill>
                <a:latin typeface="Open Sans"/>
                <a:cs typeface="Open Sans"/>
              </a:rPr>
              <a:t>Pengecap</a:t>
            </a:r>
            <a:r>
              <a:rPr lang="en-ID" altLang="ja-JP" sz="4000" dirty="0" smtClean="0">
                <a:solidFill>
                  <a:schemeClr val="tx1"/>
                </a:solidFill>
                <a:latin typeface="Open Sans"/>
                <a:cs typeface="Open Sans"/>
              </a:rPr>
              <a:t> </a:t>
            </a:r>
          </a:p>
        </p:txBody>
      </p:sp>
      <p:sp>
        <p:nvSpPr>
          <p:cNvPr id="7" name="Text Placeholder 7"/>
          <p:cNvSpPr>
            <a:spLocks noGrp="1"/>
          </p:cNvSpPr>
          <p:nvPr>
            <p:ph type="body" sz="quarter" idx="4294967295"/>
          </p:nvPr>
        </p:nvSpPr>
        <p:spPr>
          <a:xfrm>
            <a:off x="10246541" y="4935745"/>
            <a:ext cx="1261705" cy="347848"/>
          </a:xfrm>
          <a:prstGeom prst="rect">
            <a:avLst/>
          </a:prstGeom>
        </p:spPr>
        <p:txBody>
          <a:bodyPr>
            <a:normAutofit fontScale="40000" lnSpcReduction="20000"/>
          </a:bodyPr>
          <a:lstStyle/>
          <a:p>
            <a:r>
              <a:rPr kumimoji="1" lang="en-US" altLang="ja-JP" b="1" dirty="0" err="1">
                <a:latin typeface="Open Sans"/>
                <a:cs typeface="Open Sans"/>
              </a:rPr>
              <a:t>www.umy.ac.id</a:t>
            </a:r>
            <a:endParaRPr kumimoji="1" lang="ja-JP" altLang="en-US" b="1" dirty="0">
              <a:latin typeface="Open Sans"/>
              <a:cs typeface="Open Sans"/>
            </a:endParaRPr>
          </a:p>
        </p:txBody>
      </p:sp>
      <p:pic>
        <p:nvPicPr>
          <p:cNvPr id="5" name="Gambar 4">
            <a:extLst>
              <a:ext uri="{FF2B5EF4-FFF2-40B4-BE49-F238E27FC236}">
                <a16:creationId xmlns="" xmlns:a16="http://schemas.microsoft.com/office/drawing/2014/main" id="{7DD5CD8E-F52F-B646-9004-770F0C66400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80914" y="530"/>
            <a:ext cx="4106287" cy="1251857"/>
          </a:xfrm>
          <a:prstGeom prst="rect">
            <a:avLst/>
          </a:prstGeom>
        </p:spPr>
      </p:pic>
      <p:sp>
        <p:nvSpPr>
          <p:cNvPr id="2" name="TextBox 1"/>
          <p:cNvSpPr txBox="1"/>
          <p:nvPr/>
        </p:nvSpPr>
        <p:spPr>
          <a:xfrm>
            <a:off x="7632071" y="5719720"/>
            <a:ext cx="3413157" cy="646331"/>
          </a:xfrm>
          <a:prstGeom prst="rect">
            <a:avLst/>
          </a:prstGeom>
          <a:noFill/>
        </p:spPr>
        <p:txBody>
          <a:bodyPr wrap="square" rtlCol="0">
            <a:spAutoFit/>
          </a:bodyPr>
          <a:lstStyle/>
          <a:p>
            <a:pPr algn="ctr"/>
            <a:r>
              <a:rPr lang="en-ID" dirty="0" err="1" smtClean="0"/>
              <a:t>Ikhlas</a:t>
            </a:r>
            <a:r>
              <a:rPr lang="en-ID" dirty="0" smtClean="0"/>
              <a:t> Muhammad </a:t>
            </a:r>
            <a:r>
              <a:rPr lang="en-ID" dirty="0" err="1" smtClean="0"/>
              <a:t>Jenie</a:t>
            </a:r>
            <a:r>
              <a:rPr lang="en-ID" dirty="0" smtClean="0"/>
              <a:t> </a:t>
            </a:r>
          </a:p>
          <a:p>
            <a:pPr algn="ctr"/>
            <a:r>
              <a:rPr lang="en-ID" dirty="0" err="1" smtClean="0"/>
              <a:t>Bagian</a:t>
            </a:r>
            <a:r>
              <a:rPr lang="en-ID" dirty="0" smtClean="0"/>
              <a:t> </a:t>
            </a:r>
            <a:r>
              <a:rPr lang="en-ID" dirty="0" err="1" smtClean="0"/>
              <a:t>Fisiologi</a:t>
            </a:r>
            <a:r>
              <a:rPr lang="en-ID" dirty="0" smtClean="0"/>
              <a:t> </a:t>
            </a:r>
            <a:endParaRPr lang="en-US" dirty="0"/>
          </a:p>
        </p:txBody>
      </p:sp>
    </p:spTree>
    <p:extLst>
      <p:ext uri="{BB962C8B-B14F-4D97-AF65-F5344CB8AC3E}">
        <p14:creationId xmlns:p14="http://schemas.microsoft.com/office/powerpoint/2010/main" val="3430952770"/>
      </p:ext>
    </p:extLst>
  </p:cSld>
  <p:clrMapOvr>
    <a:masterClrMapping/>
  </p:clrMapOvr>
  <p:transition spd="slow" advTm="4693">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Olfactory </a:t>
            </a:r>
            <a:r>
              <a:rPr lang="en-US" dirty="0" smtClean="0"/>
              <a:t>Membrane/ Epithelium</a:t>
            </a:r>
            <a:endParaRPr lang="en-US" dirty="0"/>
          </a:p>
        </p:txBody>
      </p:sp>
      <p:sp>
        <p:nvSpPr>
          <p:cNvPr id="3" name="Content Placeholder 2"/>
          <p:cNvSpPr>
            <a:spLocks noGrp="1"/>
          </p:cNvSpPr>
          <p:nvPr>
            <p:ph idx="1"/>
          </p:nvPr>
        </p:nvSpPr>
        <p:spPr/>
        <p:txBody>
          <a:bodyPr/>
          <a:lstStyle/>
          <a:p>
            <a:pPr lvl="0"/>
            <a:r>
              <a:rPr lang="en-US" dirty="0" smtClean="0"/>
              <a:t>The olfactory epithelium is composed </a:t>
            </a:r>
            <a:r>
              <a:rPr lang="en-US" dirty="0"/>
              <a:t>of three main cellular types: </a:t>
            </a:r>
          </a:p>
          <a:p>
            <a:pPr lvl="1"/>
            <a:r>
              <a:rPr lang="en-US" dirty="0"/>
              <a:t>the olfactory sensory neurons (also called olfactory </a:t>
            </a:r>
            <a:r>
              <a:rPr lang="en-US" dirty="0" smtClean="0"/>
              <a:t>cells/ receptors</a:t>
            </a:r>
            <a:r>
              <a:rPr lang="en-US" dirty="0"/>
              <a:t>), </a:t>
            </a:r>
          </a:p>
          <a:p>
            <a:pPr lvl="1"/>
            <a:r>
              <a:rPr lang="en-US" dirty="0"/>
              <a:t>the </a:t>
            </a:r>
            <a:r>
              <a:rPr lang="en-US" dirty="0" err="1"/>
              <a:t>sustentacular</a:t>
            </a:r>
            <a:r>
              <a:rPr lang="en-US" dirty="0"/>
              <a:t> or supporting cells, and </a:t>
            </a:r>
          </a:p>
          <a:p>
            <a:pPr lvl="1"/>
            <a:r>
              <a:rPr lang="en-US" dirty="0"/>
              <a:t>the basal epithelial or stem cells.</a:t>
            </a:r>
          </a:p>
          <a:p>
            <a:endParaRPr lang="en-US" dirty="0"/>
          </a:p>
        </p:txBody>
      </p:sp>
    </p:spTree>
    <p:extLst>
      <p:ext uri="{BB962C8B-B14F-4D97-AF65-F5344CB8AC3E}">
        <p14:creationId xmlns:p14="http://schemas.microsoft.com/office/powerpoint/2010/main" val="20046045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Olfactory Cells. </a:t>
            </a:r>
            <a:endParaRPr lang="en-US" dirty="0"/>
          </a:p>
        </p:txBody>
      </p:sp>
      <p:sp>
        <p:nvSpPr>
          <p:cNvPr id="3" name="Content Placeholder 2"/>
          <p:cNvSpPr>
            <a:spLocks noGrp="1"/>
          </p:cNvSpPr>
          <p:nvPr>
            <p:ph idx="1"/>
          </p:nvPr>
        </p:nvSpPr>
        <p:spPr>
          <a:xfrm>
            <a:off x="623392" y="1772816"/>
            <a:ext cx="10959008" cy="4247738"/>
          </a:xfrm>
        </p:spPr>
        <p:txBody>
          <a:bodyPr>
            <a:normAutofit/>
          </a:bodyPr>
          <a:lstStyle/>
          <a:p>
            <a:pPr lvl="0"/>
            <a:r>
              <a:rPr lang="en-US" dirty="0"/>
              <a:t>The receptor cells for the smell sensation are the </a:t>
            </a:r>
            <a:r>
              <a:rPr lang="en-US" i="1" dirty="0"/>
              <a:t>olfactory cells</a:t>
            </a:r>
            <a:r>
              <a:rPr lang="en-US" dirty="0"/>
              <a:t>, which are bipolar nerve cells derived originally from the central nervous system. </a:t>
            </a:r>
            <a:endParaRPr lang="en-US" sz="4000" dirty="0"/>
          </a:p>
          <a:p>
            <a:pPr lvl="0"/>
            <a:r>
              <a:rPr lang="en-US" dirty="0"/>
              <a:t>There are about 100 million of the </a:t>
            </a:r>
            <a:r>
              <a:rPr lang="en-US" i="1" dirty="0"/>
              <a:t>olfactory cells</a:t>
            </a:r>
            <a:r>
              <a:rPr lang="en-US" dirty="0"/>
              <a:t> in the olfactory epithelium interspersed among </a:t>
            </a:r>
            <a:r>
              <a:rPr lang="en-US" i="1" dirty="0" err="1"/>
              <a:t>sustentacular</a:t>
            </a:r>
            <a:r>
              <a:rPr lang="en-US" i="1" dirty="0"/>
              <a:t> cells</a:t>
            </a:r>
            <a:r>
              <a:rPr lang="en-US" dirty="0"/>
              <a:t>. </a:t>
            </a:r>
            <a:endParaRPr lang="en-US" sz="4000" dirty="0"/>
          </a:p>
          <a:p>
            <a:endParaRPr lang="en-US" dirty="0"/>
          </a:p>
        </p:txBody>
      </p:sp>
    </p:spTree>
    <p:extLst>
      <p:ext uri="{BB962C8B-B14F-4D97-AF65-F5344CB8AC3E}">
        <p14:creationId xmlns:p14="http://schemas.microsoft.com/office/powerpoint/2010/main" val="9273066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Olfactory Cells. </a:t>
            </a:r>
            <a:endParaRPr lang="en-US" dirty="0"/>
          </a:p>
        </p:txBody>
      </p:sp>
      <p:sp>
        <p:nvSpPr>
          <p:cNvPr id="3" name="Content Placeholder 2"/>
          <p:cNvSpPr>
            <a:spLocks noGrp="1"/>
          </p:cNvSpPr>
          <p:nvPr>
            <p:ph idx="1"/>
          </p:nvPr>
        </p:nvSpPr>
        <p:spPr>
          <a:xfrm>
            <a:off x="623392" y="1772816"/>
            <a:ext cx="10959008" cy="4247738"/>
          </a:xfrm>
        </p:spPr>
        <p:txBody>
          <a:bodyPr>
            <a:normAutofit/>
          </a:bodyPr>
          <a:lstStyle/>
          <a:p>
            <a:pPr lvl="0"/>
            <a:r>
              <a:rPr lang="en-US" dirty="0"/>
              <a:t>The mucosal end of the olfactory cell forms a knob from which 4-25 </a:t>
            </a:r>
            <a:r>
              <a:rPr lang="en-US" i="1" dirty="0"/>
              <a:t>olfactory hairs</a:t>
            </a:r>
            <a:r>
              <a:rPr lang="en-US" dirty="0"/>
              <a:t> (</a:t>
            </a:r>
            <a:r>
              <a:rPr lang="en-US" i="1" dirty="0"/>
              <a:t>olfactory cilia</a:t>
            </a:r>
            <a:r>
              <a:rPr lang="en-US" dirty="0"/>
              <a:t>) project into the mucus that coats the inner surface of the nasal cavity.</a:t>
            </a:r>
            <a:endParaRPr lang="en-US" sz="4000" dirty="0"/>
          </a:p>
          <a:p>
            <a:pPr lvl="1"/>
            <a:r>
              <a:rPr lang="en-US" i="1" dirty="0"/>
              <a:t>Olfactory cilia</a:t>
            </a:r>
            <a:r>
              <a:rPr lang="en-US" dirty="0"/>
              <a:t> have 0.3 </a:t>
            </a:r>
            <a:r>
              <a:rPr lang="el-GR" dirty="0"/>
              <a:t>μ</a:t>
            </a:r>
            <a:r>
              <a:rPr lang="en-US" dirty="0"/>
              <a:t>m in diameter and up to 200 </a:t>
            </a:r>
            <a:r>
              <a:rPr lang="el-GR" dirty="0"/>
              <a:t>μ</a:t>
            </a:r>
            <a:r>
              <a:rPr lang="en-US" dirty="0"/>
              <a:t>m in length. </a:t>
            </a:r>
            <a:endParaRPr lang="en-US" sz="3600" dirty="0"/>
          </a:p>
          <a:p>
            <a:pPr lvl="0"/>
            <a:r>
              <a:rPr lang="en-US" dirty="0" smtClean="0"/>
              <a:t>Spaced </a:t>
            </a:r>
            <a:r>
              <a:rPr lang="en-US" dirty="0"/>
              <a:t>among the olfactory cells in the olfactory membrane are many small </a:t>
            </a:r>
            <a:r>
              <a:rPr lang="en-US" i="1" dirty="0"/>
              <a:t>Bowman</a:t>
            </a:r>
            <a:r>
              <a:rPr lang="en-US" dirty="0"/>
              <a:t>’</a:t>
            </a:r>
            <a:r>
              <a:rPr lang="en-US" i="1" dirty="0"/>
              <a:t>s glands </a:t>
            </a:r>
            <a:r>
              <a:rPr lang="en-US" dirty="0"/>
              <a:t>that secrete mucus onto the surface of the olfactory </a:t>
            </a:r>
            <a:r>
              <a:rPr lang="en-US" dirty="0" smtClean="0"/>
              <a:t>membrane. </a:t>
            </a:r>
            <a:endParaRPr lang="en-US" sz="3600" dirty="0"/>
          </a:p>
          <a:p>
            <a:endParaRPr lang="en-US" dirty="0"/>
          </a:p>
        </p:txBody>
      </p:sp>
    </p:spTree>
    <p:extLst>
      <p:ext uri="{BB962C8B-B14F-4D97-AF65-F5344CB8AC3E}">
        <p14:creationId xmlns:p14="http://schemas.microsoft.com/office/powerpoint/2010/main" val="4838034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Olfactory Cells. </a:t>
            </a:r>
            <a:endParaRPr lang="en-US" dirty="0"/>
          </a:p>
        </p:txBody>
      </p:sp>
      <p:sp>
        <p:nvSpPr>
          <p:cNvPr id="3" name="Content Placeholder 2"/>
          <p:cNvSpPr>
            <a:spLocks noGrp="1"/>
          </p:cNvSpPr>
          <p:nvPr>
            <p:ph idx="1"/>
          </p:nvPr>
        </p:nvSpPr>
        <p:spPr>
          <a:xfrm>
            <a:off x="623392" y="1772816"/>
            <a:ext cx="10959008" cy="4247738"/>
          </a:xfrm>
        </p:spPr>
        <p:txBody>
          <a:bodyPr>
            <a:normAutofit/>
          </a:bodyPr>
          <a:lstStyle/>
          <a:p>
            <a:pPr lvl="0"/>
            <a:r>
              <a:rPr lang="en-US" dirty="0"/>
              <a:t>Olfactory neurons degenerate with a lifetime (turnover) of 30–40 days. </a:t>
            </a:r>
          </a:p>
          <a:p>
            <a:r>
              <a:rPr lang="en-US" dirty="0"/>
              <a:t>The dying neuron is replaced by a newly differentiated stem cell, which eventually expresses the same cellular properties in terms of odor sensitivity, odor preference, and axonal projection as the previous </a:t>
            </a:r>
            <a:r>
              <a:rPr lang="en-US" dirty="0" smtClean="0"/>
              <a:t>neuron. </a:t>
            </a:r>
            <a:endParaRPr lang="en-US" dirty="0"/>
          </a:p>
        </p:txBody>
      </p:sp>
    </p:spTree>
    <p:extLst>
      <p:ext uri="{BB962C8B-B14F-4D97-AF65-F5344CB8AC3E}">
        <p14:creationId xmlns:p14="http://schemas.microsoft.com/office/powerpoint/2010/main" val="26755457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Stimulation of the Olfactory </a:t>
            </a:r>
            <a:r>
              <a:rPr lang="en-US" dirty="0" smtClean="0"/>
              <a:t>Cells:</a:t>
            </a:r>
            <a:r>
              <a:rPr lang="en-US" dirty="0"/>
              <a:t/>
            </a:r>
            <a:br>
              <a:rPr lang="en-US" dirty="0"/>
            </a:br>
            <a:r>
              <a:rPr lang="en-US" dirty="0"/>
              <a:t>Mechanism of Excitation of the Olfactory Cells</a:t>
            </a:r>
            <a:r>
              <a:rPr lang="en-US" dirty="0" smtClean="0"/>
              <a:t>.</a:t>
            </a:r>
            <a:endParaRPr lang="en-US" dirty="0"/>
          </a:p>
        </p:txBody>
      </p:sp>
      <p:sp>
        <p:nvSpPr>
          <p:cNvPr id="3" name="Content Placeholder 2"/>
          <p:cNvSpPr>
            <a:spLocks noGrp="1"/>
          </p:cNvSpPr>
          <p:nvPr>
            <p:ph idx="1"/>
          </p:nvPr>
        </p:nvSpPr>
        <p:spPr/>
        <p:txBody>
          <a:bodyPr>
            <a:normAutofit/>
          </a:bodyPr>
          <a:lstStyle/>
          <a:p>
            <a:pPr marL="0" lvl="0" indent="0" algn="ctr">
              <a:buNone/>
            </a:pPr>
            <a:r>
              <a:rPr lang="en-US" dirty="0"/>
              <a:t>The odorant substance </a:t>
            </a:r>
            <a:endParaRPr lang="en-US" dirty="0" smtClean="0"/>
          </a:p>
          <a:p>
            <a:pPr marL="0" lvl="0" indent="0" algn="ctr">
              <a:buNone/>
            </a:pPr>
            <a:r>
              <a:rPr lang="en-US" dirty="0" smtClean="0"/>
              <a:t> </a:t>
            </a:r>
          </a:p>
          <a:p>
            <a:pPr marL="0" lvl="0" indent="0" algn="ctr">
              <a:buNone/>
            </a:pPr>
            <a:r>
              <a:rPr lang="en-US" dirty="0" smtClean="0"/>
              <a:t>contact </a:t>
            </a:r>
            <a:r>
              <a:rPr lang="en-US" dirty="0"/>
              <a:t>with the olfactory membrane surface </a:t>
            </a:r>
            <a:endParaRPr lang="en-US" dirty="0" smtClean="0"/>
          </a:p>
          <a:p>
            <a:pPr marL="0" lvl="0" indent="0" algn="ctr">
              <a:buNone/>
            </a:pPr>
            <a:r>
              <a:rPr lang="en-US" dirty="0" smtClean="0"/>
              <a:t> </a:t>
            </a:r>
          </a:p>
          <a:p>
            <a:pPr marL="0" lvl="0" indent="0" algn="ctr">
              <a:buNone/>
            </a:pPr>
            <a:r>
              <a:rPr lang="en-US" dirty="0" smtClean="0"/>
              <a:t>diffuses </a:t>
            </a:r>
            <a:r>
              <a:rPr lang="en-US" dirty="0"/>
              <a:t>into the mucus that covers the cilia </a:t>
            </a:r>
            <a:endParaRPr lang="en-US" dirty="0" smtClean="0"/>
          </a:p>
          <a:p>
            <a:pPr marL="0" lvl="0" indent="0" algn="ctr">
              <a:buNone/>
            </a:pPr>
            <a:r>
              <a:rPr lang="en-US" dirty="0" smtClean="0"/>
              <a:t> </a:t>
            </a:r>
          </a:p>
          <a:p>
            <a:pPr marL="0" lvl="0" indent="0" algn="ctr">
              <a:buNone/>
            </a:pPr>
            <a:r>
              <a:rPr lang="en-US" dirty="0" smtClean="0"/>
              <a:t>binds </a:t>
            </a:r>
            <a:r>
              <a:rPr lang="en-US" dirty="0"/>
              <a:t>with </a:t>
            </a:r>
            <a:r>
              <a:rPr lang="en-US" i="1" dirty="0"/>
              <a:t>receptor proteins </a:t>
            </a:r>
            <a:r>
              <a:rPr lang="en-US" dirty="0"/>
              <a:t>in the membrane of each cilium. </a:t>
            </a:r>
            <a:endParaRPr lang="en-US" sz="4000" dirty="0"/>
          </a:p>
          <a:p>
            <a:endParaRPr lang="en-US" dirty="0"/>
          </a:p>
        </p:txBody>
      </p:sp>
      <p:sp>
        <p:nvSpPr>
          <p:cNvPr id="4" name="Down Arrow 3"/>
          <p:cNvSpPr/>
          <p:nvPr/>
        </p:nvSpPr>
        <p:spPr>
          <a:xfrm>
            <a:off x="5939933" y="2427685"/>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933037" y="3750313"/>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920966" y="4938238"/>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486743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Stimulation of the Olfactory </a:t>
            </a:r>
            <a:r>
              <a:rPr lang="en-US" dirty="0" smtClean="0"/>
              <a:t>Cells:</a:t>
            </a:r>
            <a:r>
              <a:rPr lang="en-US" dirty="0"/>
              <a:t/>
            </a:r>
            <a:br>
              <a:rPr lang="en-US" dirty="0"/>
            </a:br>
            <a:r>
              <a:rPr lang="en-US" dirty="0"/>
              <a:t>Mechanism of Excitation of the Olfactory </a:t>
            </a:r>
            <a:r>
              <a:rPr lang="en-US" dirty="0" smtClean="0"/>
              <a:t>Cells</a:t>
            </a:r>
            <a:endParaRPr lang="en-US" dirty="0"/>
          </a:p>
        </p:txBody>
      </p:sp>
      <p:sp>
        <p:nvSpPr>
          <p:cNvPr id="3" name="Content Placeholder 2"/>
          <p:cNvSpPr>
            <a:spLocks noGrp="1"/>
          </p:cNvSpPr>
          <p:nvPr>
            <p:ph idx="1"/>
          </p:nvPr>
        </p:nvSpPr>
        <p:spPr>
          <a:xfrm>
            <a:off x="623391" y="1772816"/>
            <a:ext cx="11218542" cy="4353347"/>
          </a:xfrm>
        </p:spPr>
        <p:txBody>
          <a:bodyPr>
            <a:normAutofit/>
          </a:bodyPr>
          <a:lstStyle/>
          <a:p>
            <a:pPr lvl="0"/>
            <a:r>
              <a:rPr lang="en-US" dirty="0" smtClean="0"/>
              <a:t>Each </a:t>
            </a:r>
            <a:r>
              <a:rPr lang="en-US" dirty="0"/>
              <a:t>receptor protein is a long molecule that </a:t>
            </a:r>
            <a:r>
              <a:rPr lang="en-US" dirty="0" smtClean="0"/>
              <a:t>spans through </a:t>
            </a:r>
            <a:r>
              <a:rPr lang="en-US" dirty="0"/>
              <a:t>the membrane about seven times, folding inward and outward. </a:t>
            </a:r>
            <a:endParaRPr lang="en-US" sz="4000" dirty="0"/>
          </a:p>
          <a:p>
            <a:pPr lvl="1"/>
            <a:r>
              <a:rPr lang="en-US" dirty="0"/>
              <a:t>The odorant binds with the portion of the receptor protein that folds to the outside. </a:t>
            </a:r>
            <a:endParaRPr lang="en-US" sz="3600" dirty="0"/>
          </a:p>
          <a:p>
            <a:pPr lvl="1"/>
            <a:r>
              <a:rPr lang="en-US" dirty="0"/>
              <a:t>The inside of the folding protein is coupled to </a:t>
            </a:r>
            <a:r>
              <a:rPr lang="en-US" i="1" dirty="0"/>
              <a:t>G-protein, </a:t>
            </a:r>
            <a:r>
              <a:rPr lang="en-US" dirty="0"/>
              <a:t>a combination of three subunits.</a:t>
            </a:r>
            <a:endParaRPr lang="en-US" sz="3600" dirty="0"/>
          </a:p>
          <a:p>
            <a:pPr lvl="1"/>
            <a:r>
              <a:rPr lang="en-US" i="1" dirty="0"/>
              <a:t>Adenylyl </a:t>
            </a:r>
            <a:r>
              <a:rPr lang="en-US" i="1" dirty="0" err="1"/>
              <a:t>cyclase</a:t>
            </a:r>
            <a:r>
              <a:rPr lang="en-US" i="1" dirty="0"/>
              <a:t>, </a:t>
            </a:r>
            <a:r>
              <a:rPr lang="en-US" dirty="0"/>
              <a:t>which is attached to the inside of the </a:t>
            </a:r>
            <a:r>
              <a:rPr lang="en-US" dirty="0" err="1"/>
              <a:t>ciliary</a:t>
            </a:r>
            <a:r>
              <a:rPr lang="en-US" dirty="0"/>
              <a:t> membrane near the receptor cell body. </a:t>
            </a:r>
            <a:endParaRPr lang="en-US" sz="3600" dirty="0"/>
          </a:p>
          <a:p>
            <a:endParaRPr lang="en-US" dirty="0"/>
          </a:p>
        </p:txBody>
      </p:sp>
    </p:spTree>
    <p:extLst>
      <p:ext uri="{BB962C8B-B14F-4D97-AF65-F5344CB8AC3E}">
        <p14:creationId xmlns:p14="http://schemas.microsoft.com/office/powerpoint/2010/main" val="10548588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Excitation of the Olfactory Cells.</a:t>
            </a:r>
          </a:p>
        </p:txBody>
      </p:sp>
      <p:sp>
        <p:nvSpPr>
          <p:cNvPr id="3" name="Content Placeholder 2"/>
          <p:cNvSpPr>
            <a:spLocks noGrp="1"/>
          </p:cNvSpPr>
          <p:nvPr>
            <p:ph idx="1"/>
          </p:nvPr>
        </p:nvSpPr>
        <p:spPr/>
        <p:txBody>
          <a:bodyPr>
            <a:normAutofit fontScale="92500"/>
          </a:bodyPr>
          <a:lstStyle/>
          <a:p>
            <a:pPr marL="0" lvl="0" indent="0" algn="ctr">
              <a:buNone/>
            </a:pPr>
            <a:r>
              <a:rPr lang="en-US" dirty="0"/>
              <a:t>The odorant substance excites the receptor protein </a:t>
            </a:r>
            <a:endParaRPr lang="en-US" dirty="0" smtClean="0"/>
          </a:p>
          <a:p>
            <a:pPr marL="0" lvl="0" indent="0" algn="ctr">
              <a:buNone/>
            </a:pPr>
            <a:r>
              <a:rPr lang="en-US" dirty="0" smtClean="0"/>
              <a:t> </a:t>
            </a:r>
          </a:p>
          <a:p>
            <a:pPr marL="0" lvl="0" indent="0" algn="ctr">
              <a:buNone/>
            </a:pPr>
            <a:r>
              <a:rPr lang="en-US" dirty="0" smtClean="0"/>
              <a:t>An </a:t>
            </a:r>
            <a:r>
              <a:rPr lang="en-US" i="1" dirty="0"/>
              <a:t>alpha </a:t>
            </a:r>
            <a:r>
              <a:rPr lang="en-US" dirty="0"/>
              <a:t>subunit breaks away from the G-protein </a:t>
            </a:r>
            <a:endParaRPr lang="en-US" dirty="0" smtClean="0"/>
          </a:p>
          <a:p>
            <a:pPr marL="0" lvl="0" indent="0" algn="ctr">
              <a:buNone/>
            </a:pPr>
            <a:r>
              <a:rPr lang="en-US" dirty="0" smtClean="0"/>
              <a:t> </a:t>
            </a:r>
          </a:p>
          <a:p>
            <a:pPr marL="0" lvl="0" indent="0" algn="ctr">
              <a:buNone/>
            </a:pPr>
            <a:r>
              <a:rPr lang="en-US" dirty="0" smtClean="0"/>
              <a:t>An </a:t>
            </a:r>
            <a:r>
              <a:rPr lang="en-US" i="1" dirty="0"/>
              <a:t>alpha </a:t>
            </a:r>
            <a:r>
              <a:rPr lang="en-US" dirty="0"/>
              <a:t>subunit of G-protein activates </a:t>
            </a:r>
            <a:r>
              <a:rPr lang="en-US" i="1" dirty="0"/>
              <a:t>adenylyl </a:t>
            </a:r>
            <a:r>
              <a:rPr lang="en-US" i="1" dirty="0" err="1"/>
              <a:t>cyclase</a:t>
            </a:r>
            <a:r>
              <a:rPr lang="en-US" i="1" dirty="0"/>
              <a:t> </a:t>
            </a:r>
            <a:endParaRPr lang="en-US" i="1" dirty="0" smtClean="0"/>
          </a:p>
          <a:p>
            <a:pPr marL="0" lvl="0" indent="0" algn="ctr">
              <a:buNone/>
            </a:pPr>
            <a:r>
              <a:rPr lang="en-US" dirty="0" smtClean="0"/>
              <a:t> </a:t>
            </a:r>
          </a:p>
          <a:p>
            <a:pPr marL="0" lvl="0" indent="0" algn="ctr">
              <a:buNone/>
            </a:pPr>
            <a:r>
              <a:rPr lang="en-US" dirty="0" smtClean="0"/>
              <a:t>The activated </a:t>
            </a:r>
            <a:r>
              <a:rPr lang="en-US" dirty="0" err="1"/>
              <a:t>cyclase</a:t>
            </a:r>
            <a:r>
              <a:rPr lang="en-US" dirty="0"/>
              <a:t> converts many molecules of intracellular </a:t>
            </a:r>
            <a:r>
              <a:rPr lang="en-US" i="1" dirty="0"/>
              <a:t>adenosine triphosphate </a:t>
            </a:r>
            <a:r>
              <a:rPr lang="en-US" dirty="0"/>
              <a:t>into </a:t>
            </a:r>
            <a:r>
              <a:rPr lang="en-US" i="1" dirty="0"/>
              <a:t>cyclic adenosine monophosphate </a:t>
            </a:r>
            <a:r>
              <a:rPr lang="en-US" dirty="0"/>
              <a:t>(</a:t>
            </a:r>
            <a:r>
              <a:rPr lang="en-US" dirty="0" err="1"/>
              <a:t>cAMP</a:t>
            </a:r>
            <a:r>
              <a:rPr lang="en-US" dirty="0"/>
              <a:t>) </a:t>
            </a:r>
            <a:endParaRPr lang="en-US" dirty="0">
              <a:sym typeface="Wingdings" panose="05000000000000000000" pitchFamily="2" charset="2"/>
            </a:endParaRPr>
          </a:p>
          <a:p>
            <a:pPr marL="0" lvl="0" indent="0" algn="ctr">
              <a:buNone/>
            </a:pPr>
            <a:endParaRPr lang="en-US" dirty="0"/>
          </a:p>
        </p:txBody>
      </p:sp>
      <p:sp>
        <p:nvSpPr>
          <p:cNvPr id="4" name="Down Arrow 3"/>
          <p:cNvSpPr/>
          <p:nvPr/>
        </p:nvSpPr>
        <p:spPr>
          <a:xfrm>
            <a:off x="5957180" y="2326741"/>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957180" y="3366380"/>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957180" y="4547095"/>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6002447" y="6126163"/>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7441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Excitation of the Olfactory Cells.</a:t>
            </a:r>
          </a:p>
        </p:txBody>
      </p:sp>
      <p:sp>
        <p:nvSpPr>
          <p:cNvPr id="3" name="Content Placeholder 2"/>
          <p:cNvSpPr>
            <a:spLocks noGrp="1"/>
          </p:cNvSpPr>
          <p:nvPr>
            <p:ph idx="1"/>
          </p:nvPr>
        </p:nvSpPr>
        <p:spPr/>
        <p:txBody>
          <a:bodyPr>
            <a:normAutofit fontScale="92500" lnSpcReduction="10000"/>
          </a:bodyPr>
          <a:lstStyle/>
          <a:p>
            <a:pPr marL="0" lvl="0" indent="0" algn="ctr">
              <a:buNone/>
            </a:pPr>
            <a:r>
              <a:rPr lang="en-US" dirty="0" err="1" smtClean="0"/>
              <a:t>cAMP</a:t>
            </a:r>
            <a:r>
              <a:rPr lang="en-US" dirty="0" smtClean="0"/>
              <a:t> </a:t>
            </a:r>
            <a:r>
              <a:rPr lang="en-US" dirty="0"/>
              <a:t>activates nearby a </a:t>
            </a:r>
            <a:r>
              <a:rPr lang="en-US" i="1" dirty="0"/>
              <a:t>gated sodium ion channel </a:t>
            </a:r>
            <a:endParaRPr lang="en-US" i="1" dirty="0" smtClean="0"/>
          </a:p>
          <a:p>
            <a:pPr marL="0" lvl="0" indent="0" algn="ctr">
              <a:buNone/>
            </a:pPr>
            <a:r>
              <a:rPr lang="en-US" i="1" dirty="0" smtClean="0"/>
              <a:t> </a:t>
            </a:r>
          </a:p>
          <a:p>
            <a:pPr marL="0" lvl="0" indent="0" algn="ctr">
              <a:buNone/>
            </a:pPr>
            <a:r>
              <a:rPr lang="en-US" dirty="0" smtClean="0"/>
              <a:t>Its “gate</a:t>
            </a:r>
            <a:r>
              <a:rPr lang="en-US" dirty="0"/>
              <a:t>” opens </a:t>
            </a:r>
            <a:endParaRPr lang="en-US" dirty="0" smtClean="0"/>
          </a:p>
          <a:p>
            <a:pPr marL="0" lvl="0" indent="0" algn="ctr">
              <a:buNone/>
            </a:pPr>
            <a:r>
              <a:rPr lang="en-US" dirty="0" smtClean="0"/>
              <a:t> </a:t>
            </a:r>
          </a:p>
          <a:p>
            <a:pPr marL="0" lvl="0" indent="0" algn="ctr">
              <a:buNone/>
            </a:pPr>
            <a:r>
              <a:rPr lang="en-US" dirty="0" smtClean="0"/>
              <a:t>Allows large </a:t>
            </a:r>
            <a:r>
              <a:rPr lang="en-US" dirty="0"/>
              <a:t>numbers of sodium ions to pour through the membrane into the receptor cell cytoplasm </a:t>
            </a:r>
            <a:endParaRPr lang="en-US" dirty="0" smtClean="0"/>
          </a:p>
          <a:p>
            <a:pPr marL="0" lvl="0" indent="0" algn="ctr">
              <a:buNone/>
            </a:pPr>
            <a:endParaRPr lang="en-US" dirty="0" smtClean="0">
              <a:sym typeface="Wingdings" panose="05000000000000000000" pitchFamily="2" charset="2"/>
            </a:endParaRPr>
          </a:p>
          <a:p>
            <a:pPr marL="0" lvl="0" indent="0" algn="ctr">
              <a:buNone/>
            </a:pPr>
            <a:r>
              <a:rPr lang="en-US" dirty="0" smtClean="0"/>
              <a:t>Sodium </a:t>
            </a:r>
            <a:r>
              <a:rPr lang="en-US" dirty="0"/>
              <a:t>ions increase the electrical potential in the positive direction inside the cell </a:t>
            </a:r>
            <a:r>
              <a:rPr lang="en-US" dirty="0" smtClean="0"/>
              <a:t>membrane</a:t>
            </a:r>
            <a:endParaRPr lang="en-US" dirty="0"/>
          </a:p>
        </p:txBody>
      </p:sp>
      <p:sp>
        <p:nvSpPr>
          <p:cNvPr id="4" name="Down Arrow 3"/>
          <p:cNvSpPr/>
          <p:nvPr/>
        </p:nvSpPr>
        <p:spPr>
          <a:xfrm>
            <a:off x="5957180" y="2326741"/>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own Arrow 4"/>
          <p:cNvSpPr/>
          <p:nvPr/>
        </p:nvSpPr>
        <p:spPr>
          <a:xfrm>
            <a:off x="5957180" y="3279018"/>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Down Arrow 5"/>
          <p:cNvSpPr/>
          <p:nvPr/>
        </p:nvSpPr>
        <p:spPr>
          <a:xfrm>
            <a:off x="5957180" y="4685838"/>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a:off x="5957180" y="6126163"/>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397315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Mechanism of Excitation of the Olfactory Cells.</a:t>
            </a:r>
          </a:p>
        </p:txBody>
      </p:sp>
      <p:sp>
        <p:nvSpPr>
          <p:cNvPr id="3" name="Content Placeholder 2"/>
          <p:cNvSpPr>
            <a:spLocks noGrp="1"/>
          </p:cNvSpPr>
          <p:nvPr>
            <p:ph idx="1"/>
          </p:nvPr>
        </p:nvSpPr>
        <p:spPr/>
        <p:txBody>
          <a:bodyPr>
            <a:normAutofit/>
          </a:bodyPr>
          <a:lstStyle/>
          <a:p>
            <a:pPr marL="0" lvl="0" indent="0" algn="ctr">
              <a:buNone/>
            </a:pPr>
            <a:r>
              <a:rPr lang="en-US" dirty="0" smtClean="0"/>
              <a:t>The olfactory </a:t>
            </a:r>
            <a:r>
              <a:rPr lang="en-US" dirty="0"/>
              <a:t>neuron is excited </a:t>
            </a:r>
            <a:endParaRPr lang="en-US" dirty="0" smtClean="0"/>
          </a:p>
          <a:p>
            <a:pPr marL="0" lvl="0" indent="0" algn="ctr">
              <a:buNone/>
            </a:pPr>
            <a:r>
              <a:rPr lang="en-US" dirty="0" smtClean="0"/>
              <a:t> </a:t>
            </a:r>
          </a:p>
          <a:p>
            <a:pPr marL="0" lvl="0" indent="0" algn="ctr">
              <a:buNone/>
            </a:pPr>
            <a:r>
              <a:rPr lang="en-US" dirty="0" smtClean="0"/>
              <a:t>Action potentials </a:t>
            </a:r>
            <a:r>
              <a:rPr lang="en-US" dirty="0"/>
              <a:t>are transmitted into the central nervous system by way of the </a:t>
            </a:r>
            <a:r>
              <a:rPr lang="en-US" i="1" dirty="0"/>
              <a:t>olfactory </a:t>
            </a:r>
            <a:r>
              <a:rPr lang="en-US" i="1" dirty="0" smtClean="0"/>
              <a:t>nerve</a:t>
            </a:r>
            <a:endParaRPr lang="en-US" dirty="0"/>
          </a:p>
          <a:p>
            <a:endParaRPr lang="en-US" dirty="0"/>
          </a:p>
        </p:txBody>
      </p:sp>
      <p:sp>
        <p:nvSpPr>
          <p:cNvPr id="4" name="Down Arrow 3"/>
          <p:cNvSpPr/>
          <p:nvPr/>
        </p:nvSpPr>
        <p:spPr>
          <a:xfrm>
            <a:off x="5939933" y="2417275"/>
            <a:ext cx="325925" cy="39835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912177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Membrane Potentials and Action Potentials in </a:t>
            </a:r>
            <a:r>
              <a:rPr lang="en-US" dirty="0" smtClean="0"/>
              <a:t/>
            </a:r>
            <a:br>
              <a:rPr lang="en-US" dirty="0" smtClean="0"/>
            </a:br>
            <a:r>
              <a:rPr lang="en-US" dirty="0" smtClean="0"/>
              <a:t>Olfactory Cells</a:t>
            </a:r>
            <a:endParaRPr lang="en-US" dirty="0"/>
          </a:p>
        </p:txBody>
      </p:sp>
      <p:sp>
        <p:nvSpPr>
          <p:cNvPr id="3" name="Content Placeholder 2"/>
          <p:cNvSpPr>
            <a:spLocks noGrp="1"/>
          </p:cNvSpPr>
          <p:nvPr>
            <p:ph idx="1"/>
          </p:nvPr>
        </p:nvSpPr>
        <p:spPr/>
        <p:txBody>
          <a:bodyPr>
            <a:normAutofit lnSpcReduction="10000"/>
          </a:bodyPr>
          <a:lstStyle/>
          <a:p>
            <a:pPr lvl="0"/>
            <a:r>
              <a:rPr lang="en-US" dirty="0" smtClean="0"/>
              <a:t>The </a:t>
            </a:r>
            <a:r>
              <a:rPr lang="en-US" dirty="0"/>
              <a:t>membrane potential inside unstimulated olfactory cells, as measured by microelectrodes, averages about –55 millivolts. </a:t>
            </a:r>
            <a:endParaRPr lang="en-US" dirty="0" smtClean="0"/>
          </a:p>
          <a:p>
            <a:pPr lvl="1"/>
            <a:r>
              <a:rPr lang="en-US" dirty="0" smtClean="0"/>
              <a:t>At </a:t>
            </a:r>
            <a:r>
              <a:rPr lang="en-US" dirty="0"/>
              <a:t>this potential, most of the cells generate continuous action potentials at a very slow rate, varying from once every 20 seconds up to two or three per second.</a:t>
            </a:r>
          </a:p>
          <a:p>
            <a:pPr lvl="0"/>
            <a:r>
              <a:rPr lang="en-US" dirty="0"/>
              <a:t>Most odorants cause </a:t>
            </a:r>
            <a:r>
              <a:rPr lang="en-US" i="1" dirty="0"/>
              <a:t>depolarization </a:t>
            </a:r>
            <a:r>
              <a:rPr lang="en-US" dirty="0"/>
              <a:t>of the olfactory cell membrane, decreasing the negative potential in the cell from the normal level of –55 millivolts to –30 millivolts or </a:t>
            </a:r>
            <a:r>
              <a:rPr lang="en-US" dirty="0" smtClean="0"/>
              <a:t>less; </a:t>
            </a:r>
            <a:r>
              <a:rPr lang="en-US" dirty="0"/>
              <a:t>changing the voltage in the positive direction. </a:t>
            </a:r>
          </a:p>
          <a:p>
            <a:endParaRPr lang="en-US" dirty="0"/>
          </a:p>
        </p:txBody>
      </p:sp>
    </p:spTree>
    <p:extLst>
      <p:ext uri="{BB962C8B-B14F-4D97-AF65-F5344CB8AC3E}">
        <p14:creationId xmlns:p14="http://schemas.microsoft.com/office/powerpoint/2010/main" val="42498450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Tujuan</a:t>
            </a:r>
            <a:r>
              <a:rPr lang="en-ID" dirty="0" smtClean="0"/>
              <a:t> </a:t>
            </a:r>
            <a:r>
              <a:rPr lang="en-ID" dirty="0" err="1" smtClean="0"/>
              <a:t>Instruksional</a:t>
            </a:r>
            <a:r>
              <a:rPr lang="en-ID" dirty="0" smtClean="0"/>
              <a:t> </a:t>
            </a:r>
            <a:r>
              <a:rPr lang="en-ID" dirty="0" err="1" smtClean="0"/>
              <a:t>Umum</a:t>
            </a:r>
            <a:r>
              <a:rPr lang="en-ID" dirty="0" smtClean="0"/>
              <a:t> </a:t>
            </a:r>
            <a:endParaRPr lang="en-US" dirty="0"/>
          </a:p>
        </p:txBody>
      </p:sp>
      <p:sp>
        <p:nvSpPr>
          <p:cNvPr id="3" name="Content Placeholder 2"/>
          <p:cNvSpPr>
            <a:spLocks noGrp="1"/>
          </p:cNvSpPr>
          <p:nvPr>
            <p:ph idx="1"/>
          </p:nvPr>
        </p:nvSpPr>
        <p:spPr>
          <a:xfrm>
            <a:off x="623392" y="1772816"/>
            <a:ext cx="10959008" cy="3831279"/>
          </a:xfrm>
          <a:solidFill>
            <a:schemeClr val="tx2">
              <a:lumMod val="20000"/>
              <a:lumOff val="80000"/>
            </a:schemeClr>
          </a:solidFill>
          <a:ln>
            <a:solidFill>
              <a:srgbClr val="00B0F0"/>
            </a:solidFill>
          </a:ln>
        </p:spPr>
        <p:txBody>
          <a:bodyPr>
            <a:normAutofit/>
          </a:bodyPr>
          <a:lstStyle/>
          <a:p>
            <a:pPr lvl="0" algn="ctr"/>
            <a:endParaRPr lang="en-ID" dirty="0" smtClean="0"/>
          </a:p>
          <a:p>
            <a:pPr lvl="0" algn="ctr"/>
            <a:r>
              <a:rPr lang="en-ID" dirty="0" err="1" smtClean="0">
                <a:solidFill>
                  <a:schemeClr val="tx1">
                    <a:lumMod val="85000"/>
                    <a:lumOff val="15000"/>
                  </a:schemeClr>
                </a:solidFill>
              </a:rPr>
              <a:t>Mahasiswa</a:t>
            </a:r>
            <a:r>
              <a:rPr lang="en-ID" dirty="0" smtClean="0">
                <a:solidFill>
                  <a:schemeClr val="tx1">
                    <a:lumMod val="85000"/>
                    <a:lumOff val="15000"/>
                  </a:schemeClr>
                </a:solidFill>
              </a:rPr>
              <a:t> </a:t>
            </a:r>
            <a:r>
              <a:rPr lang="en-ID" dirty="0" err="1">
                <a:solidFill>
                  <a:schemeClr val="tx1">
                    <a:lumMod val="85000"/>
                    <a:lumOff val="15000"/>
                  </a:schemeClr>
                </a:solidFill>
              </a:rPr>
              <a:t>mampu</a:t>
            </a:r>
            <a:r>
              <a:rPr lang="en-ID" dirty="0">
                <a:solidFill>
                  <a:schemeClr val="tx1">
                    <a:lumMod val="85000"/>
                    <a:lumOff val="15000"/>
                  </a:schemeClr>
                </a:solidFill>
              </a:rPr>
              <a:t> </a:t>
            </a:r>
            <a:r>
              <a:rPr lang="en-ID" b="1" dirty="0" err="1">
                <a:solidFill>
                  <a:schemeClr val="tx1">
                    <a:lumMod val="85000"/>
                    <a:lumOff val="15000"/>
                  </a:schemeClr>
                </a:solidFill>
              </a:rPr>
              <a:t>menjelaskan</a:t>
            </a:r>
            <a:r>
              <a:rPr lang="en-ID" dirty="0">
                <a:solidFill>
                  <a:schemeClr val="tx1">
                    <a:lumMod val="85000"/>
                    <a:lumOff val="15000"/>
                  </a:schemeClr>
                </a:solidFill>
              </a:rPr>
              <a:t> </a:t>
            </a:r>
            <a:r>
              <a:rPr lang="en-ID" dirty="0" err="1">
                <a:solidFill>
                  <a:schemeClr val="tx1">
                    <a:lumMod val="85000"/>
                    <a:lumOff val="15000"/>
                  </a:schemeClr>
                </a:solidFill>
              </a:rPr>
              <a:t>fungsi</a:t>
            </a:r>
            <a:r>
              <a:rPr lang="en-ID" dirty="0">
                <a:solidFill>
                  <a:schemeClr val="tx1">
                    <a:lumMod val="85000"/>
                    <a:lumOff val="15000"/>
                  </a:schemeClr>
                </a:solidFill>
              </a:rPr>
              <a:t> </a:t>
            </a:r>
            <a:r>
              <a:rPr lang="en-ID" dirty="0" err="1">
                <a:solidFill>
                  <a:schemeClr val="tx1">
                    <a:lumMod val="85000"/>
                    <a:lumOff val="15000"/>
                  </a:schemeClr>
                </a:solidFill>
              </a:rPr>
              <a:t>alat</a:t>
            </a:r>
            <a:r>
              <a:rPr lang="en-ID" dirty="0">
                <a:solidFill>
                  <a:schemeClr val="tx1">
                    <a:lumMod val="85000"/>
                    <a:lumOff val="15000"/>
                  </a:schemeClr>
                </a:solidFill>
              </a:rPr>
              <a:t> </a:t>
            </a:r>
            <a:r>
              <a:rPr lang="en-ID" dirty="0" err="1">
                <a:solidFill>
                  <a:schemeClr val="tx1">
                    <a:lumMod val="85000"/>
                    <a:lumOff val="15000"/>
                  </a:schemeClr>
                </a:solidFill>
              </a:rPr>
              <a:t>dan</a:t>
            </a:r>
            <a:r>
              <a:rPr lang="en-ID" dirty="0">
                <a:solidFill>
                  <a:schemeClr val="tx1">
                    <a:lumMod val="85000"/>
                    <a:lumOff val="15000"/>
                  </a:schemeClr>
                </a:solidFill>
              </a:rPr>
              <a:t> </a:t>
            </a:r>
            <a:r>
              <a:rPr lang="en-ID" dirty="0" err="1">
                <a:solidFill>
                  <a:schemeClr val="tx1">
                    <a:lumMod val="85000"/>
                    <a:lumOff val="15000"/>
                  </a:schemeClr>
                </a:solidFill>
              </a:rPr>
              <a:t>sistem</a:t>
            </a:r>
            <a:r>
              <a:rPr lang="en-ID" dirty="0">
                <a:solidFill>
                  <a:schemeClr val="tx1">
                    <a:lumMod val="85000"/>
                    <a:lumOff val="15000"/>
                  </a:schemeClr>
                </a:solidFill>
              </a:rPr>
              <a:t> </a:t>
            </a:r>
            <a:r>
              <a:rPr lang="en-ID" dirty="0" err="1">
                <a:solidFill>
                  <a:schemeClr val="tx1">
                    <a:lumMod val="85000"/>
                    <a:lumOff val="15000"/>
                  </a:schemeClr>
                </a:solidFill>
              </a:rPr>
              <a:t>penghidu</a:t>
            </a:r>
            <a:r>
              <a:rPr lang="en-ID" dirty="0">
                <a:solidFill>
                  <a:schemeClr val="tx1">
                    <a:lumMod val="85000"/>
                    <a:lumOff val="15000"/>
                  </a:schemeClr>
                </a:solidFill>
              </a:rPr>
              <a:t> </a:t>
            </a:r>
            <a:r>
              <a:rPr lang="en-ID" dirty="0" err="1">
                <a:solidFill>
                  <a:schemeClr val="tx1">
                    <a:lumMod val="85000"/>
                    <a:lumOff val="15000"/>
                  </a:schemeClr>
                </a:solidFill>
              </a:rPr>
              <a:t>dan</a:t>
            </a:r>
            <a:r>
              <a:rPr lang="en-ID" dirty="0">
                <a:solidFill>
                  <a:schemeClr val="tx1">
                    <a:lumMod val="85000"/>
                    <a:lumOff val="15000"/>
                  </a:schemeClr>
                </a:solidFill>
              </a:rPr>
              <a:t> </a:t>
            </a:r>
            <a:r>
              <a:rPr lang="en-ID" dirty="0" err="1">
                <a:solidFill>
                  <a:schemeClr val="tx1">
                    <a:lumMod val="85000"/>
                    <a:lumOff val="15000"/>
                  </a:schemeClr>
                </a:solidFill>
              </a:rPr>
              <a:t>pengecap</a:t>
            </a:r>
            <a:r>
              <a:rPr lang="en-ID" dirty="0">
                <a:solidFill>
                  <a:schemeClr val="tx1">
                    <a:lumMod val="85000"/>
                    <a:lumOff val="15000"/>
                  </a:schemeClr>
                </a:solidFill>
              </a:rPr>
              <a:t> </a:t>
            </a:r>
            <a:r>
              <a:rPr lang="en-ID" dirty="0" err="1">
                <a:solidFill>
                  <a:schemeClr val="tx1">
                    <a:lumMod val="85000"/>
                    <a:lumOff val="15000"/>
                  </a:schemeClr>
                </a:solidFill>
              </a:rPr>
              <a:t>dalam</a:t>
            </a:r>
            <a:r>
              <a:rPr lang="en-ID" dirty="0">
                <a:solidFill>
                  <a:schemeClr val="tx1">
                    <a:lumMod val="85000"/>
                    <a:lumOff val="15000"/>
                  </a:schemeClr>
                </a:solidFill>
              </a:rPr>
              <a:t> </a:t>
            </a:r>
            <a:r>
              <a:rPr lang="en-ID" dirty="0" err="1">
                <a:solidFill>
                  <a:schemeClr val="tx1">
                    <a:lumMod val="85000"/>
                    <a:lumOff val="15000"/>
                  </a:schemeClr>
                </a:solidFill>
              </a:rPr>
              <a:t>keadaan</a:t>
            </a:r>
            <a:r>
              <a:rPr lang="en-ID" dirty="0">
                <a:solidFill>
                  <a:schemeClr val="tx1">
                    <a:lumMod val="85000"/>
                    <a:lumOff val="15000"/>
                  </a:schemeClr>
                </a:solidFill>
              </a:rPr>
              <a:t> </a:t>
            </a:r>
            <a:r>
              <a:rPr lang="en-ID" dirty="0" err="1">
                <a:solidFill>
                  <a:schemeClr val="tx1">
                    <a:lumMod val="85000"/>
                    <a:lumOff val="15000"/>
                  </a:schemeClr>
                </a:solidFill>
              </a:rPr>
              <a:t>fisiologis</a:t>
            </a:r>
            <a:r>
              <a:rPr lang="en-ID" dirty="0">
                <a:solidFill>
                  <a:schemeClr val="tx1">
                    <a:lumMod val="85000"/>
                    <a:lumOff val="15000"/>
                  </a:schemeClr>
                </a:solidFill>
              </a:rPr>
              <a:t> </a:t>
            </a:r>
            <a:r>
              <a:rPr lang="en-ID" dirty="0" err="1">
                <a:solidFill>
                  <a:schemeClr val="tx1">
                    <a:lumMod val="85000"/>
                    <a:lumOff val="15000"/>
                  </a:schemeClr>
                </a:solidFill>
              </a:rPr>
              <a:t>dan</a:t>
            </a:r>
            <a:r>
              <a:rPr lang="en-ID" dirty="0">
                <a:solidFill>
                  <a:schemeClr val="tx1">
                    <a:lumMod val="85000"/>
                    <a:lumOff val="15000"/>
                  </a:schemeClr>
                </a:solidFill>
              </a:rPr>
              <a:t> </a:t>
            </a:r>
            <a:r>
              <a:rPr lang="en-ID" dirty="0" err="1">
                <a:solidFill>
                  <a:schemeClr val="tx1">
                    <a:lumMod val="85000"/>
                    <a:lumOff val="15000"/>
                  </a:schemeClr>
                </a:solidFill>
              </a:rPr>
              <a:t>patologis</a:t>
            </a:r>
            <a:r>
              <a:rPr lang="en-ID" dirty="0">
                <a:solidFill>
                  <a:schemeClr val="tx1">
                    <a:lumMod val="85000"/>
                    <a:lumOff val="15000"/>
                  </a:schemeClr>
                </a:solidFill>
              </a:rPr>
              <a:t> </a:t>
            </a:r>
            <a:r>
              <a:rPr lang="en-ID" dirty="0" err="1">
                <a:solidFill>
                  <a:schemeClr val="tx1">
                    <a:lumMod val="85000"/>
                    <a:lumOff val="15000"/>
                  </a:schemeClr>
                </a:solidFill>
              </a:rPr>
              <a:t>tertentu</a:t>
            </a:r>
            <a:r>
              <a:rPr lang="en-ID" dirty="0">
                <a:solidFill>
                  <a:schemeClr val="tx1">
                    <a:lumMod val="85000"/>
                    <a:lumOff val="15000"/>
                  </a:schemeClr>
                </a:solidFill>
              </a:rPr>
              <a:t> agar </a:t>
            </a:r>
            <a:r>
              <a:rPr lang="en-ID" dirty="0" err="1">
                <a:solidFill>
                  <a:schemeClr val="tx1">
                    <a:lumMod val="85000"/>
                    <a:lumOff val="15000"/>
                  </a:schemeClr>
                </a:solidFill>
              </a:rPr>
              <a:t>kemudian</a:t>
            </a:r>
            <a:r>
              <a:rPr lang="en-ID" dirty="0">
                <a:solidFill>
                  <a:schemeClr val="tx1">
                    <a:lumMod val="85000"/>
                    <a:lumOff val="15000"/>
                  </a:schemeClr>
                </a:solidFill>
              </a:rPr>
              <a:t> </a:t>
            </a:r>
            <a:r>
              <a:rPr lang="en-ID" dirty="0" err="1">
                <a:solidFill>
                  <a:schemeClr val="tx1">
                    <a:lumMod val="85000"/>
                    <a:lumOff val="15000"/>
                  </a:schemeClr>
                </a:solidFill>
              </a:rPr>
              <a:t>dapat</a:t>
            </a:r>
            <a:r>
              <a:rPr lang="en-ID" dirty="0">
                <a:solidFill>
                  <a:schemeClr val="tx1">
                    <a:lumMod val="85000"/>
                    <a:lumOff val="15000"/>
                  </a:schemeClr>
                </a:solidFill>
              </a:rPr>
              <a:t> </a:t>
            </a:r>
            <a:r>
              <a:rPr lang="en-ID" dirty="0" err="1">
                <a:solidFill>
                  <a:schemeClr val="tx1">
                    <a:lumMod val="85000"/>
                    <a:lumOff val="15000"/>
                  </a:schemeClr>
                </a:solidFill>
              </a:rPr>
              <a:t>digunakan</a:t>
            </a:r>
            <a:r>
              <a:rPr lang="en-ID" dirty="0">
                <a:solidFill>
                  <a:schemeClr val="tx1">
                    <a:lumMod val="85000"/>
                    <a:lumOff val="15000"/>
                  </a:schemeClr>
                </a:solidFill>
              </a:rPr>
              <a:t> </a:t>
            </a:r>
            <a:r>
              <a:rPr lang="en-ID" dirty="0" err="1">
                <a:solidFill>
                  <a:schemeClr val="tx1">
                    <a:lumMod val="85000"/>
                    <a:lumOff val="15000"/>
                  </a:schemeClr>
                </a:solidFill>
              </a:rPr>
              <a:t>sebagai</a:t>
            </a:r>
            <a:r>
              <a:rPr lang="en-ID" dirty="0">
                <a:solidFill>
                  <a:schemeClr val="tx1">
                    <a:lumMod val="85000"/>
                    <a:lumOff val="15000"/>
                  </a:schemeClr>
                </a:solidFill>
              </a:rPr>
              <a:t> </a:t>
            </a:r>
            <a:r>
              <a:rPr lang="en-ID" dirty="0" err="1">
                <a:solidFill>
                  <a:schemeClr val="tx1">
                    <a:lumMod val="85000"/>
                    <a:lumOff val="15000"/>
                  </a:schemeClr>
                </a:solidFill>
              </a:rPr>
              <a:t>pola</a:t>
            </a:r>
            <a:r>
              <a:rPr lang="en-ID" dirty="0">
                <a:solidFill>
                  <a:schemeClr val="tx1">
                    <a:lumMod val="85000"/>
                    <a:lumOff val="15000"/>
                  </a:schemeClr>
                </a:solidFill>
              </a:rPr>
              <a:t> </a:t>
            </a:r>
            <a:r>
              <a:rPr lang="en-ID" dirty="0" err="1">
                <a:solidFill>
                  <a:schemeClr val="tx1">
                    <a:lumMod val="85000"/>
                    <a:lumOff val="15000"/>
                  </a:schemeClr>
                </a:solidFill>
              </a:rPr>
              <a:t>pikir</a:t>
            </a:r>
            <a:r>
              <a:rPr lang="en-ID" dirty="0">
                <a:solidFill>
                  <a:schemeClr val="tx1">
                    <a:lumMod val="85000"/>
                    <a:lumOff val="15000"/>
                  </a:schemeClr>
                </a:solidFill>
              </a:rPr>
              <a:t> </a:t>
            </a:r>
            <a:r>
              <a:rPr lang="en-ID" dirty="0" err="1">
                <a:solidFill>
                  <a:schemeClr val="tx1">
                    <a:lumMod val="85000"/>
                    <a:lumOff val="15000"/>
                  </a:schemeClr>
                </a:solidFill>
              </a:rPr>
              <a:t>untuk</a:t>
            </a:r>
            <a:r>
              <a:rPr lang="en-ID" dirty="0">
                <a:solidFill>
                  <a:schemeClr val="tx1">
                    <a:lumMod val="85000"/>
                    <a:lumOff val="15000"/>
                  </a:schemeClr>
                </a:solidFill>
              </a:rPr>
              <a:t> </a:t>
            </a:r>
            <a:r>
              <a:rPr lang="en-ID" dirty="0" err="1">
                <a:solidFill>
                  <a:schemeClr val="tx1">
                    <a:lumMod val="85000"/>
                    <a:lumOff val="15000"/>
                  </a:schemeClr>
                </a:solidFill>
              </a:rPr>
              <a:t>membantu</a:t>
            </a:r>
            <a:r>
              <a:rPr lang="en-ID" dirty="0">
                <a:solidFill>
                  <a:schemeClr val="tx1">
                    <a:lumMod val="85000"/>
                    <a:lumOff val="15000"/>
                  </a:schemeClr>
                </a:solidFill>
              </a:rPr>
              <a:t> </a:t>
            </a:r>
            <a:r>
              <a:rPr lang="en-ID" dirty="0" err="1">
                <a:solidFill>
                  <a:schemeClr val="tx1">
                    <a:lumMod val="85000"/>
                    <a:lumOff val="15000"/>
                  </a:schemeClr>
                </a:solidFill>
              </a:rPr>
              <a:t>menegakkan</a:t>
            </a:r>
            <a:r>
              <a:rPr lang="en-ID" dirty="0">
                <a:solidFill>
                  <a:schemeClr val="tx1">
                    <a:lumMod val="85000"/>
                    <a:lumOff val="15000"/>
                  </a:schemeClr>
                </a:solidFill>
              </a:rPr>
              <a:t> diagnosis </a:t>
            </a:r>
            <a:r>
              <a:rPr lang="en-ID" dirty="0" err="1">
                <a:solidFill>
                  <a:schemeClr val="tx1">
                    <a:lumMod val="85000"/>
                    <a:lumOff val="15000"/>
                  </a:schemeClr>
                </a:solidFill>
              </a:rPr>
              <a:t>dan</a:t>
            </a:r>
            <a:r>
              <a:rPr lang="en-ID" dirty="0">
                <a:solidFill>
                  <a:schemeClr val="tx1">
                    <a:lumMod val="85000"/>
                    <a:lumOff val="15000"/>
                  </a:schemeClr>
                </a:solidFill>
              </a:rPr>
              <a:t> </a:t>
            </a:r>
            <a:r>
              <a:rPr lang="en-ID" dirty="0" err="1">
                <a:solidFill>
                  <a:schemeClr val="tx1">
                    <a:lumMod val="85000"/>
                    <a:lumOff val="15000"/>
                  </a:schemeClr>
                </a:solidFill>
              </a:rPr>
              <a:t>melakukan</a:t>
            </a:r>
            <a:r>
              <a:rPr lang="en-ID" dirty="0">
                <a:solidFill>
                  <a:schemeClr val="tx1">
                    <a:lumMod val="85000"/>
                    <a:lumOff val="15000"/>
                  </a:schemeClr>
                </a:solidFill>
              </a:rPr>
              <a:t> </a:t>
            </a:r>
            <a:r>
              <a:rPr lang="en-ID" dirty="0" err="1">
                <a:solidFill>
                  <a:schemeClr val="tx1">
                    <a:lumMod val="85000"/>
                    <a:lumOff val="15000"/>
                  </a:schemeClr>
                </a:solidFill>
              </a:rPr>
              <a:t>tindakan</a:t>
            </a:r>
            <a:r>
              <a:rPr lang="en-ID" dirty="0">
                <a:solidFill>
                  <a:schemeClr val="tx1">
                    <a:lumMod val="85000"/>
                    <a:lumOff val="15000"/>
                  </a:schemeClr>
                </a:solidFill>
              </a:rPr>
              <a:t> </a:t>
            </a:r>
            <a:r>
              <a:rPr lang="en-ID" dirty="0" err="1">
                <a:solidFill>
                  <a:schemeClr val="tx1">
                    <a:lumMod val="85000"/>
                    <a:lumOff val="15000"/>
                  </a:schemeClr>
                </a:solidFill>
              </a:rPr>
              <a:t>pengobatan</a:t>
            </a:r>
            <a:r>
              <a:rPr lang="en-ID" dirty="0">
                <a:solidFill>
                  <a:schemeClr val="tx1">
                    <a:lumMod val="85000"/>
                    <a:lumOff val="15000"/>
                  </a:schemeClr>
                </a:solidFill>
              </a:rPr>
              <a:t> </a:t>
            </a:r>
            <a:r>
              <a:rPr lang="en-ID" dirty="0" err="1">
                <a:solidFill>
                  <a:schemeClr val="tx1">
                    <a:lumMod val="85000"/>
                    <a:lumOff val="15000"/>
                  </a:schemeClr>
                </a:solidFill>
              </a:rPr>
              <a:t>penderita</a:t>
            </a:r>
            <a:r>
              <a:rPr lang="en-ID" dirty="0">
                <a:solidFill>
                  <a:schemeClr val="tx1">
                    <a:lumMod val="85000"/>
                    <a:lumOff val="15000"/>
                  </a:schemeClr>
                </a:solidFill>
              </a:rPr>
              <a:t> </a:t>
            </a:r>
            <a:r>
              <a:rPr lang="en-ID" dirty="0" err="1">
                <a:solidFill>
                  <a:schemeClr val="tx1">
                    <a:lumMod val="85000"/>
                    <a:lumOff val="15000"/>
                  </a:schemeClr>
                </a:solidFill>
              </a:rPr>
              <a:t>penyakit-penyakit</a:t>
            </a:r>
            <a:r>
              <a:rPr lang="en-ID" dirty="0">
                <a:solidFill>
                  <a:schemeClr val="tx1">
                    <a:lumMod val="85000"/>
                    <a:lumOff val="15000"/>
                  </a:schemeClr>
                </a:solidFill>
              </a:rPr>
              <a:t> </a:t>
            </a:r>
            <a:r>
              <a:rPr lang="en-ID" dirty="0" err="1">
                <a:solidFill>
                  <a:schemeClr val="tx1">
                    <a:lumMod val="85000"/>
                    <a:lumOff val="15000"/>
                  </a:schemeClr>
                </a:solidFill>
              </a:rPr>
              <a:t>tertentu</a:t>
            </a:r>
            <a:r>
              <a:rPr lang="en-ID" dirty="0"/>
              <a:t>. </a:t>
            </a:r>
            <a:endParaRPr lang="en-ID" dirty="0" smtClean="0"/>
          </a:p>
        </p:txBody>
      </p:sp>
    </p:spTree>
    <p:extLst>
      <p:ext uri="{BB962C8B-B14F-4D97-AF65-F5344CB8AC3E}">
        <p14:creationId xmlns:p14="http://schemas.microsoft.com/office/powerpoint/2010/main" val="13923200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Membrane Potentials and Action Potentials </a:t>
            </a:r>
            <a:r>
              <a:rPr lang="en-US"/>
              <a:t>in </a:t>
            </a:r>
            <a:r>
              <a:rPr lang="en-US" smtClean="0"/>
              <a:t/>
            </a:r>
            <a:br>
              <a:rPr lang="en-US" smtClean="0"/>
            </a:br>
            <a:r>
              <a:rPr lang="en-US" smtClean="0"/>
              <a:t>Olfactory Cells</a:t>
            </a:r>
            <a:endParaRPr lang="en-US" dirty="0"/>
          </a:p>
        </p:txBody>
      </p:sp>
      <p:sp>
        <p:nvSpPr>
          <p:cNvPr id="3" name="Content Placeholder 2"/>
          <p:cNvSpPr>
            <a:spLocks noGrp="1"/>
          </p:cNvSpPr>
          <p:nvPr>
            <p:ph idx="1"/>
          </p:nvPr>
        </p:nvSpPr>
        <p:spPr/>
        <p:txBody>
          <a:bodyPr>
            <a:normAutofit/>
          </a:bodyPr>
          <a:lstStyle/>
          <a:p>
            <a:pPr lvl="1"/>
            <a:r>
              <a:rPr lang="en-US" dirty="0"/>
              <a:t>Along with this, the number of action potentials increases to 20 to 30 per second, which is a high rate for the minute olfactory nerve fibers.</a:t>
            </a:r>
          </a:p>
          <a:p>
            <a:pPr lvl="0"/>
            <a:r>
              <a:rPr lang="en-US" dirty="0"/>
              <a:t>Over a wide range, the rate of olfactory nerve impulses changes approximately in proportion to the logarithm of the stimulus strength, which demonstrates that the olfactory receptors obey principles of transduction similar to those of other sensory receptors.</a:t>
            </a:r>
          </a:p>
          <a:p>
            <a:endParaRPr lang="en-US" dirty="0"/>
          </a:p>
        </p:txBody>
      </p:sp>
    </p:spTree>
    <p:extLst>
      <p:ext uri="{BB962C8B-B14F-4D97-AF65-F5344CB8AC3E}">
        <p14:creationId xmlns:p14="http://schemas.microsoft.com/office/powerpoint/2010/main" val="34515593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Adaptation</a:t>
            </a:r>
            <a:endParaRPr lang="en-US" dirty="0"/>
          </a:p>
        </p:txBody>
      </p:sp>
      <p:sp>
        <p:nvSpPr>
          <p:cNvPr id="3" name="Content Placeholder 2"/>
          <p:cNvSpPr>
            <a:spLocks noGrp="1"/>
          </p:cNvSpPr>
          <p:nvPr>
            <p:ph idx="1"/>
          </p:nvPr>
        </p:nvSpPr>
        <p:spPr/>
        <p:txBody>
          <a:bodyPr>
            <a:normAutofit/>
          </a:bodyPr>
          <a:lstStyle/>
          <a:p>
            <a:r>
              <a:rPr lang="en-US" dirty="0"/>
              <a:t>Smell sensations adapt almost to extinction within a minute or so after entering a strongly odorous atmosphere. </a:t>
            </a:r>
          </a:p>
          <a:p>
            <a:pPr lvl="1"/>
            <a:r>
              <a:rPr lang="en-US" dirty="0" smtClean="0"/>
              <a:t>The </a:t>
            </a:r>
            <a:r>
              <a:rPr lang="en-US" dirty="0"/>
              <a:t>olfactory receptors adapt about 50 per cent in the first second or so after </a:t>
            </a:r>
            <a:r>
              <a:rPr lang="en-US" dirty="0" smtClean="0"/>
              <a:t>stimulation. Thereafter</a:t>
            </a:r>
            <a:r>
              <a:rPr lang="en-US" dirty="0"/>
              <a:t>, they adapt very little and very slowly.</a:t>
            </a:r>
          </a:p>
          <a:p>
            <a:pPr lvl="0"/>
            <a:r>
              <a:rPr lang="en-US" dirty="0" smtClean="0"/>
              <a:t>The psychological </a:t>
            </a:r>
            <a:r>
              <a:rPr lang="en-US" dirty="0"/>
              <a:t>adaptation is far greater than the degree of adaptation of the receptors </a:t>
            </a:r>
            <a:r>
              <a:rPr lang="en-US" dirty="0" smtClean="0"/>
              <a:t>themselves -- &gt; most </a:t>
            </a:r>
            <a:r>
              <a:rPr lang="en-US" dirty="0"/>
              <a:t>of the </a:t>
            </a:r>
            <a:r>
              <a:rPr lang="en-US" dirty="0" smtClean="0"/>
              <a:t>adaptation </a:t>
            </a:r>
            <a:r>
              <a:rPr lang="en-US" dirty="0"/>
              <a:t>occurs within the central nervous system. </a:t>
            </a:r>
          </a:p>
          <a:p>
            <a:pPr lvl="1"/>
            <a:r>
              <a:rPr lang="en-US" dirty="0"/>
              <a:t>This seems to be true for the adaptation of taste sensations as well.</a:t>
            </a:r>
          </a:p>
          <a:p>
            <a:endParaRPr lang="en-US" dirty="0"/>
          </a:p>
        </p:txBody>
      </p:sp>
    </p:spTree>
    <p:extLst>
      <p:ext uri="{BB962C8B-B14F-4D97-AF65-F5344CB8AC3E}">
        <p14:creationId xmlns:p14="http://schemas.microsoft.com/office/powerpoint/2010/main" val="18892021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Smell Signals into </a:t>
            </a:r>
            <a:r>
              <a:rPr lang="en-US" dirty="0" smtClean="0"/>
              <a:t/>
            </a:r>
            <a:br>
              <a:rPr lang="en-US" dirty="0" smtClean="0"/>
            </a:br>
            <a:r>
              <a:rPr lang="en-US" dirty="0" smtClean="0"/>
              <a:t>the </a:t>
            </a:r>
            <a:r>
              <a:rPr lang="en-US" dirty="0"/>
              <a:t>Central Nervous </a:t>
            </a:r>
            <a:r>
              <a:rPr lang="en-US" dirty="0" smtClean="0"/>
              <a:t>System</a:t>
            </a:r>
            <a:endParaRPr lang="en-US" dirty="0"/>
          </a:p>
        </p:txBody>
      </p:sp>
      <p:sp>
        <p:nvSpPr>
          <p:cNvPr id="3" name="Content Placeholder 2"/>
          <p:cNvSpPr>
            <a:spLocks noGrp="1"/>
          </p:cNvSpPr>
          <p:nvPr>
            <p:ph idx="1"/>
          </p:nvPr>
        </p:nvSpPr>
        <p:spPr/>
        <p:txBody>
          <a:bodyPr/>
          <a:lstStyle/>
          <a:p>
            <a:pPr lvl="0"/>
            <a:r>
              <a:rPr lang="en-US" dirty="0"/>
              <a:t>The olfactory portions of the brain were among the first brain structures developed in primitive animals. </a:t>
            </a:r>
          </a:p>
          <a:p>
            <a:pPr lvl="0"/>
            <a:r>
              <a:rPr lang="en-US" dirty="0"/>
              <a:t>Part of the brain that originally </a:t>
            </a:r>
            <a:r>
              <a:rPr lang="en-US" dirty="0" smtClean="0"/>
              <a:t>sub served </a:t>
            </a:r>
            <a:r>
              <a:rPr lang="en-US" dirty="0"/>
              <a:t>olfaction later evolved into the basal brain structures that control emotions and other aspects of human behavior (</a:t>
            </a:r>
            <a:r>
              <a:rPr lang="en-US" b="1" dirty="0"/>
              <a:t>the </a:t>
            </a:r>
            <a:r>
              <a:rPr lang="en-US" b="1" i="1" dirty="0"/>
              <a:t>limbic system</a:t>
            </a:r>
            <a:r>
              <a:rPr lang="en-US" dirty="0"/>
              <a:t>). </a:t>
            </a:r>
          </a:p>
          <a:p>
            <a:pPr marL="0" indent="0">
              <a:buNone/>
            </a:pPr>
            <a:endParaRPr lang="en-US" dirty="0"/>
          </a:p>
        </p:txBody>
      </p:sp>
    </p:spTree>
    <p:extLst>
      <p:ext uri="{BB962C8B-B14F-4D97-AF65-F5344CB8AC3E}">
        <p14:creationId xmlns:p14="http://schemas.microsoft.com/office/powerpoint/2010/main" val="294766143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Olfactory Signals into the Olfactory </a:t>
            </a:r>
            <a:r>
              <a:rPr lang="en-US" dirty="0" smtClean="0"/>
              <a:t>Bulb</a:t>
            </a:r>
            <a:endParaRPr lang="en-US" dirty="0"/>
          </a:p>
        </p:txBody>
      </p:sp>
      <p:sp>
        <p:nvSpPr>
          <p:cNvPr id="3" name="Content Placeholder 2"/>
          <p:cNvSpPr>
            <a:spLocks noGrp="1"/>
          </p:cNvSpPr>
          <p:nvPr>
            <p:ph idx="1"/>
          </p:nvPr>
        </p:nvSpPr>
        <p:spPr/>
        <p:txBody>
          <a:bodyPr/>
          <a:lstStyle/>
          <a:p>
            <a:pPr lvl="0"/>
            <a:r>
              <a:rPr lang="en-US" dirty="0"/>
              <a:t>The olfactory nerve (the </a:t>
            </a:r>
            <a:r>
              <a:rPr lang="en-US" i="1" dirty="0"/>
              <a:t>cranial nerve I </a:t>
            </a:r>
            <a:r>
              <a:rPr lang="en-US" dirty="0"/>
              <a:t>or the </a:t>
            </a:r>
            <a:r>
              <a:rPr lang="en-US" i="1" dirty="0"/>
              <a:t>olfactory tract</a:t>
            </a:r>
            <a:r>
              <a:rPr lang="en-US" dirty="0"/>
              <a:t>) fibers leading backward from the </a:t>
            </a:r>
            <a:r>
              <a:rPr lang="en-US" i="1" dirty="0"/>
              <a:t>olfactory bulb</a:t>
            </a:r>
            <a:r>
              <a:rPr lang="en-US" dirty="0"/>
              <a:t>. </a:t>
            </a:r>
          </a:p>
          <a:p>
            <a:pPr lvl="0"/>
            <a:r>
              <a:rPr lang="en-US" dirty="0"/>
              <a:t>Both the tract and the bulb are an anterior outgrowth of brain tissue from the base of the </a:t>
            </a:r>
            <a:r>
              <a:rPr lang="en-US" dirty="0" smtClean="0"/>
              <a:t>brain. </a:t>
            </a:r>
            <a:endParaRPr lang="en-US" dirty="0"/>
          </a:p>
          <a:p>
            <a:pPr lvl="0"/>
            <a:r>
              <a:rPr lang="en-US" dirty="0"/>
              <a:t>The bulbous enlargement at its end, the </a:t>
            </a:r>
            <a:r>
              <a:rPr lang="en-US" i="1" dirty="0"/>
              <a:t>olfactory bulb, </a:t>
            </a:r>
            <a:r>
              <a:rPr lang="en-US" dirty="0"/>
              <a:t>lies over the </a:t>
            </a:r>
            <a:r>
              <a:rPr lang="en-US" i="1" dirty="0"/>
              <a:t>cribriform plate, </a:t>
            </a:r>
            <a:r>
              <a:rPr lang="en-US" dirty="0"/>
              <a:t>separating the brain cavity from the upper reaches of the nasal cavity.</a:t>
            </a:r>
          </a:p>
          <a:p>
            <a:endParaRPr lang="en-US" dirty="0"/>
          </a:p>
        </p:txBody>
      </p:sp>
    </p:spTree>
    <p:extLst>
      <p:ext uri="{BB962C8B-B14F-4D97-AF65-F5344CB8AC3E}">
        <p14:creationId xmlns:p14="http://schemas.microsoft.com/office/powerpoint/2010/main" val="3594428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Olfactory Signals into the Olfactory </a:t>
            </a:r>
            <a:r>
              <a:rPr lang="en-US" dirty="0" smtClean="0"/>
              <a:t>Bulb</a:t>
            </a:r>
            <a:endParaRPr lang="en-US" dirty="0"/>
          </a:p>
        </p:txBody>
      </p:sp>
      <p:sp>
        <p:nvSpPr>
          <p:cNvPr id="3" name="Content Placeholder 2"/>
          <p:cNvSpPr>
            <a:spLocks noGrp="1"/>
          </p:cNvSpPr>
          <p:nvPr>
            <p:ph idx="1"/>
          </p:nvPr>
        </p:nvSpPr>
        <p:spPr/>
        <p:txBody>
          <a:bodyPr>
            <a:normAutofit lnSpcReduction="10000"/>
          </a:bodyPr>
          <a:lstStyle/>
          <a:p>
            <a:pPr lvl="0"/>
            <a:r>
              <a:rPr lang="en-US" dirty="0"/>
              <a:t>The cribriform plate has multiple small perforations through which an equal number of small nerves pass upward from the olfactory membrane in the nasal cavity to enter the olfactory bulb in the cranial cavity.</a:t>
            </a:r>
          </a:p>
          <a:p>
            <a:pPr lvl="0"/>
            <a:r>
              <a:rPr lang="en-US" dirty="0"/>
              <a:t>Short axons from the olfactory cells terminating in multiple globular structures within the olfactory bulb called </a:t>
            </a:r>
            <a:r>
              <a:rPr lang="en-US" i="1" dirty="0"/>
              <a:t>glomeruli.</a:t>
            </a:r>
            <a:endParaRPr lang="en-US" dirty="0"/>
          </a:p>
          <a:p>
            <a:pPr lvl="0"/>
            <a:r>
              <a:rPr lang="en-US" dirty="0"/>
              <a:t>Each bulb has several thousand such glomeruli, each of which is the terminus for about 25,000 </a:t>
            </a:r>
            <a:r>
              <a:rPr lang="en-US" dirty="0" smtClean="0"/>
              <a:t>axons from </a:t>
            </a:r>
            <a:r>
              <a:rPr lang="en-US" dirty="0"/>
              <a:t>olfactory </a:t>
            </a:r>
            <a:r>
              <a:rPr lang="en-US" dirty="0" smtClean="0"/>
              <a:t>cells.</a:t>
            </a:r>
          </a:p>
          <a:p>
            <a:pPr lvl="1"/>
            <a:r>
              <a:rPr lang="en-US" dirty="0"/>
              <a:t>Different glomeruli respond to different odors. </a:t>
            </a:r>
          </a:p>
          <a:p>
            <a:pPr lvl="0"/>
            <a:endParaRPr lang="en-US" dirty="0"/>
          </a:p>
          <a:p>
            <a:endParaRPr lang="en-US" dirty="0"/>
          </a:p>
        </p:txBody>
      </p:sp>
    </p:spTree>
    <p:extLst>
      <p:ext uri="{BB962C8B-B14F-4D97-AF65-F5344CB8AC3E}">
        <p14:creationId xmlns:p14="http://schemas.microsoft.com/office/powerpoint/2010/main" val="84962793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Olfactory Signals into the Olfactory </a:t>
            </a:r>
            <a:r>
              <a:rPr lang="en-US" dirty="0" smtClean="0"/>
              <a:t>Bulb</a:t>
            </a:r>
            <a:endParaRPr lang="en-US" dirty="0"/>
          </a:p>
        </p:txBody>
      </p:sp>
      <p:sp>
        <p:nvSpPr>
          <p:cNvPr id="3" name="Content Placeholder 2"/>
          <p:cNvSpPr>
            <a:spLocks noGrp="1"/>
          </p:cNvSpPr>
          <p:nvPr>
            <p:ph idx="1"/>
          </p:nvPr>
        </p:nvSpPr>
        <p:spPr/>
        <p:txBody>
          <a:bodyPr>
            <a:normAutofit/>
          </a:bodyPr>
          <a:lstStyle/>
          <a:p>
            <a:pPr lvl="0"/>
            <a:r>
              <a:rPr lang="en-US" dirty="0"/>
              <a:t>Each glomerulus also is the terminus for dendrites from about 25 large </a:t>
            </a:r>
            <a:r>
              <a:rPr lang="en-US" i="1" dirty="0"/>
              <a:t>mitral cells </a:t>
            </a:r>
            <a:r>
              <a:rPr lang="en-US" dirty="0"/>
              <a:t>and about 60 smaller </a:t>
            </a:r>
            <a:r>
              <a:rPr lang="en-US" i="1" dirty="0"/>
              <a:t>tufted cells, </a:t>
            </a:r>
            <a:r>
              <a:rPr lang="en-US" dirty="0"/>
              <a:t>the cell bodies of which lie in the olfactory bulb superior to the glomeruli. These dendrites receive synapses from the olfactory cell neurons.</a:t>
            </a:r>
          </a:p>
          <a:p>
            <a:pPr lvl="0"/>
            <a:r>
              <a:rPr lang="en-US" dirty="0"/>
              <a:t>The mitral and tufted cells send axons through the olfactory tract to transmit olfactory signals to higher levels in the central nervous system</a:t>
            </a:r>
            <a:r>
              <a:rPr lang="en-US" dirty="0" smtClean="0"/>
              <a:t>.</a:t>
            </a:r>
          </a:p>
          <a:p>
            <a:pPr lvl="0"/>
            <a:endParaRPr lang="en-US" dirty="0"/>
          </a:p>
        </p:txBody>
      </p:sp>
    </p:spTree>
    <p:extLst>
      <p:ext uri="{BB962C8B-B14F-4D97-AF65-F5344CB8AC3E}">
        <p14:creationId xmlns:p14="http://schemas.microsoft.com/office/powerpoint/2010/main" val="42237762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Olfactory Signals into the Olfactory </a:t>
            </a:r>
            <a:r>
              <a:rPr lang="en-US" dirty="0" smtClean="0"/>
              <a:t>Bulb</a:t>
            </a:r>
            <a:endParaRPr lang="en-US" dirty="0"/>
          </a:p>
        </p:txBody>
      </p:sp>
      <p:sp>
        <p:nvSpPr>
          <p:cNvPr id="3" name="Content Placeholder 2"/>
          <p:cNvSpPr>
            <a:spLocks noGrp="1"/>
          </p:cNvSpPr>
          <p:nvPr>
            <p:ph idx="1"/>
          </p:nvPr>
        </p:nvSpPr>
        <p:spPr>
          <a:xfrm>
            <a:off x="623392" y="1772816"/>
            <a:ext cx="10959008" cy="2310297"/>
          </a:xfrm>
          <a:solidFill>
            <a:schemeClr val="accent6">
              <a:lumMod val="20000"/>
              <a:lumOff val="80000"/>
            </a:schemeClr>
          </a:solidFill>
        </p:spPr>
        <p:txBody>
          <a:bodyPr>
            <a:normAutofit/>
          </a:bodyPr>
          <a:lstStyle/>
          <a:p>
            <a:pPr lvl="0"/>
            <a:endParaRPr lang="en-US" sz="3000" dirty="0" smtClean="0"/>
          </a:p>
          <a:p>
            <a:pPr lvl="0"/>
            <a:r>
              <a:rPr lang="en-US" sz="3000" dirty="0" smtClean="0"/>
              <a:t>Olfactory </a:t>
            </a:r>
            <a:r>
              <a:rPr lang="en-US" sz="3000" dirty="0"/>
              <a:t>cells </a:t>
            </a:r>
            <a:r>
              <a:rPr lang="en-US" sz="3000" dirty="0">
                <a:sym typeface="Wingdings" panose="05000000000000000000" pitchFamily="2" charset="2"/>
              </a:rPr>
              <a:t></a:t>
            </a:r>
            <a:r>
              <a:rPr lang="en-US" sz="3000" dirty="0"/>
              <a:t> glomeruli </a:t>
            </a:r>
            <a:r>
              <a:rPr lang="en-US" sz="3000" dirty="0">
                <a:sym typeface="Wingdings" panose="05000000000000000000" pitchFamily="2" charset="2"/>
              </a:rPr>
              <a:t></a:t>
            </a:r>
            <a:r>
              <a:rPr lang="en-US" sz="3000" dirty="0"/>
              <a:t> mitral cells </a:t>
            </a:r>
            <a:r>
              <a:rPr lang="en-US" sz="3000" dirty="0">
                <a:sym typeface="Wingdings" panose="05000000000000000000" pitchFamily="2" charset="2"/>
              </a:rPr>
              <a:t></a:t>
            </a:r>
            <a:r>
              <a:rPr lang="en-US" sz="3000" dirty="0"/>
              <a:t> olfactory tract </a:t>
            </a:r>
            <a:r>
              <a:rPr lang="en-US" sz="3000" dirty="0">
                <a:sym typeface="Wingdings" panose="05000000000000000000" pitchFamily="2" charset="2"/>
              </a:rPr>
              <a:t></a:t>
            </a:r>
            <a:r>
              <a:rPr lang="en-US" sz="3000" dirty="0"/>
              <a:t> CNS </a:t>
            </a:r>
          </a:p>
          <a:p>
            <a:pPr marL="0" indent="0">
              <a:buNone/>
            </a:pPr>
            <a:r>
              <a:rPr lang="en-US" dirty="0"/>
              <a:t> </a:t>
            </a:r>
            <a:r>
              <a:rPr lang="en-US" dirty="0" smtClean="0"/>
              <a:t> 				</a:t>
            </a:r>
            <a:r>
              <a:rPr lang="en-US" sz="3000" dirty="0" smtClean="0"/>
              <a:t>(</a:t>
            </a:r>
            <a:r>
              <a:rPr lang="en-US" sz="3000" dirty="0"/>
              <a:t>olfactory bulb</a:t>
            </a:r>
            <a:r>
              <a:rPr lang="en-US" sz="3000" dirty="0" smtClean="0"/>
              <a:t>)</a:t>
            </a:r>
            <a:endParaRPr lang="en-US" sz="3000" dirty="0"/>
          </a:p>
          <a:p>
            <a:pPr lvl="0"/>
            <a:endParaRPr lang="en-US" dirty="0" smtClean="0"/>
          </a:p>
          <a:p>
            <a:endParaRPr lang="en-US" dirty="0"/>
          </a:p>
        </p:txBody>
      </p:sp>
    </p:spTree>
    <p:extLst>
      <p:ext uri="{BB962C8B-B14F-4D97-AF65-F5344CB8AC3E}">
        <p14:creationId xmlns:p14="http://schemas.microsoft.com/office/powerpoint/2010/main" val="22335306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Olfactory Pathways</a:t>
            </a:r>
            <a:endParaRPr lang="en-US" dirty="0"/>
          </a:p>
        </p:txBody>
      </p:sp>
      <p:sp>
        <p:nvSpPr>
          <p:cNvPr id="3" name="Content Placeholder 2"/>
          <p:cNvSpPr>
            <a:spLocks noGrp="1"/>
          </p:cNvSpPr>
          <p:nvPr>
            <p:ph idx="1"/>
          </p:nvPr>
        </p:nvSpPr>
        <p:spPr/>
        <p:txBody>
          <a:bodyPr>
            <a:normAutofit lnSpcReduction="10000"/>
          </a:bodyPr>
          <a:lstStyle/>
          <a:p>
            <a:pPr lvl="0"/>
            <a:r>
              <a:rPr lang="en-US" dirty="0"/>
              <a:t>The olfactory tract enters the brain at the anterior junction between the mesencephalon and cerebrum. </a:t>
            </a:r>
            <a:endParaRPr lang="en-US" sz="4000" dirty="0"/>
          </a:p>
          <a:p>
            <a:pPr lvl="0"/>
            <a:r>
              <a:rPr lang="en-US" dirty="0"/>
              <a:t>The tract divides into two pathways: </a:t>
            </a:r>
            <a:endParaRPr lang="en-US" sz="4000" dirty="0"/>
          </a:p>
          <a:p>
            <a:pPr lvl="1"/>
            <a:r>
              <a:rPr lang="en-US" dirty="0"/>
              <a:t>The </a:t>
            </a:r>
            <a:r>
              <a:rPr lang="en-US" i="1" dirty="0"/>
              <a:t>medial olfactory area </a:t>
            </a:r>
            <a:r>
              <a:rPr lang="en-US" dirty="0"/>
              <a:t>of the brain stem. </a:t>
            </a:r>
            <a:endParaRPr lang="en-US" sz="3600" dirty="0"/>
          </a:p>
          <a:p>
            <a:pPr lvl="1"/>
            <a:r>
              <a:rPr lang="en-US" dirty="0"/>
              <a:t>The </a:t>
            </a:r>
            <a:r>
              <a:rPr lang="en-US" i="1" dirty="0"/>
              <a:t>lateral olfactory area </a:t>
            </a:r>
            <a:r>
              <a:rPr lang="en-US" dirty="0"/>
              <a:t>of the brain stem</a:t>
            </a:r>
            <a:r>
              <a:rPr lang="en-US" i="1" dirty="0"/>
              <a:t>. </a:t>
            </a:r>
            <a:endParaRPr lang="en-US" sz="3600" dirty="0"/>
          </a:p>
          <a:p>
            <a:pPr lvl="2"/>
            <a:r>
              <a:rPr lang="en-US" dirty="0"/>
              <a:t>The medial olfactory area</a:t>
            </a:r>
            <a:endParaRPr lang="en-US" sz="3200" dirty="0"/>
          </a:p>
          <a:p>
            <a:pPr lvl="3"/>
            <a:r>
              <a:rPr lang="en-US" dirty="0"/>
              <a:t>A very old olfactory system. </a:t>
            </a:r>
            <a:endParaRPr lang="en-US" sz="2800" dirty="0"/>
          </a:p>
          <a:p>
            <a:pPr lvl="2"/>
            <a:r>
              <a:rPr lang="en-US" dirty="0"/>
              <a:t>The lateral olfactory area is the input to: </a:t>
            </a:r>
            <a:endParaRPr lang="en-US" sz="3200" dirty="0"/>
          </a:p>
          <a:p>
            <a:pPr lvl="3"/>
            <a:r>
              <a:rPr lang="en-US" dirty="0" smtClean="0"/>
              <a:t>A </a:t>
            </a:r>
            <a:r>
              <a:rPr lang="en-US" dirty="0"/>
              <a:t>less old olfactory system </a:t>
            </a:r>
            <a:endParaRPr lang="en-US" sz="3600" dirty="0"/>
          </a:p>
          <a:p>
            <a:pPr lvl="3"/>
            <a:r>
              <a:rPr lang="en-US" dirty="0" smtClean="0"/>
              <a:t>A </a:t>
            </a:r>
            <a:r>
              <a:rPr lang="en-US" dirty="0"/>
              <a:t>newer system. </a:t>
            </a:r>
            <a:endParaRPr lang="en-US" sz="4000" dirty="0"/>
          </a:p>
          <a:p>
            <a:endParaRPr lang="en-US" dirty="0"/>
          </a:p>
        </p:txBody>
      </p:sp>
    </p:spTree>
    <p:extLst>
      <p:ext uri="{BB962C8B-B14F-4D97-AF65-F5344CB8AC3E}">
        <p14:creationId xmlns:p14="http://schemas.microsoft.com/office/powerpoint/2010/main" val="297635597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Medial Olfactory </a:t>
            </a:r>
            <a:r>
              <a:rPr lang="en-US" dirty="0" smtClean="0"/>
              <a:t>Area: </a:t>
            </a:r>
            <a:br>
              <a:rPr lang="en-US" dirty="0" smtClean="0"/>
            </a:br>
            <a:r>
              <a:rPr lang="en-US" dirty="0" smtClean="0"/>
              <a:t>The </a:t>
            </a:r>
            <a:r>
              <a:rPr lang="en-US" dirty="0"/>
              <a:t>Very Old Olfactory System</a:t>
            </a:r>
          </a:p>
        </p:txBody>
      </p:sp>
      <p:sp>
        <p:nvSpPr>
          <p:cNvPr id="3" name="Content Placeholder 2"/>
          <p:cNvSpPr>
            <a:spLocks noGrp="1"/>
          </p:cNvSpPr>
          <p:nvPr>
            <p:ph idx="1"/>
          </p:nvPr>
        </p:nvSpPr>
        <p:spPr/>
        <p:txBody>
          <a:bodyPr>
            <a:normAutofit fontScale="92500" lnSpcReduction="20000"/>
          </a:bodyPr>
          <a:lstStyle/>
          <a:p>
            <a:pPr lvl="0"/>
            <a:r>
              <a:rPr lang="en-US" dirty="0"/>
              <a:t>The medial olfactory area consists of a group of nuclei located in the </a:t>
            </a:r>
            <a:r>
              <a:rPr lang="en-US" dirty="0" err="1"/>
              <a:t>midbasal</a:t>
            </a:r>
            <a:r>
              <a:rPr lang="en-US" dirty="0"/>
              <a:t> portions of the brain immediately anterior to the hypothalamus. </a:t>
            </a:r>
            <a:endParaRPr lang="en-US" sz="4000" dirty="0"/>
          </a:p>
          <a:p>
            <a:pPr lvl="0"/>
            <a:r>
              <a:rPr lang="en-US" dirty="0"/>
              <a:t>One of them are the </a:t>
            </a:r>
            <a:r>
              <a:rPr lang="en-US" i="1" dirty="0"/>
              <a:t>septal nuclei, </a:t>
            </a:r>
            <a:r>
              <a:rPr lang="en-US" dirty="0"/>
              <a:t>which are midline nuclei that feed into the hypothalamus and other primitive portions of the brain’s limbic system, which are most concerned with basic behavior (primitive responses), such as: </a:t>
            </a:r>
            <a:endParaRPr lang="en-US" sz="4000" dirty="0"/>
          </a:p>
          <a:p>
            <a:pPr lvl="1"/>
            <a:r>
              <a:rPr lang="en-US" dirty="0"/>
              <a:t>licking the lips, </a:t>
            </a:r>
            <a:endParaRPr lang="en-US" sz="3600" dirty="0"/>
          </a:p>
          <a:p>
            <a:pPr lvl="1"/>
            <a:r>
              <a:rPr lang="en-US" dirty="0"/>
              <a:t>salivation, </a:t>
            </a:r>
            <a:endParaRPr lang="en-US" sz="3600" dirty="0"/>
          </a:p>
          <a:p>
            <a:pPr lvl="1"/>
            <a:r>
              <a:rPr lang="en-US" dirty="0" smtClean="0"/>
              <a:t>other </a:t>
            </a:r>
            <a:r>
              <a:rPr lang="en-US" dirty="0"/>
              <a:t>feeding responses caused by the smell of food or by primitive emotional drive associated with smell.</a:t>
            </a:r>
            <a:endParaRPr lang="en-US" dirty="0"/>
          </a:p>
        </p:txBody>
      </p:sp>
    </p:spTree>
    <p:extLst>
      <p:ext uri="{BB962C8B-B14F-4D97-AF65-F5344CB8AC3E}">
        <p14:creationId xmlns:p14="http://schemas.microsoft.com/office/powerpoint/2010/main" val="98190658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Lateral Olfactory </a:t>
            </a:r>
            <a:r>
              <a:rPr lang="en-US" dirty="0" smtClean="0"/>
              <a:t>Area: </a:t>
            </a:r>
            <a:br>
              <a:rPr lang="en-US" dirty="0" smtClean="0"/>
            </a:br>
            <a:r>
              <a:rPr lang="en-US" dirty="0" smtClean="0"/>
              <a:t>The </a:t>
            </a:r>
            <a:r>
              <a:rPr lang="en-US" dirty="0"/>
              <a:t>Less Old Olfactory System</a:t>
            </a:r>
            <a:endParaRPr lang="en-US" dirty="0"/>
          </a:p>
        </p:txBody>
      </p:sp>
      <p:sp>
        <p:nvSpPr>
          <p:cNvPr id="3" name="Content Placeholder 2"/>
          <p:cNvSpPr>
            <a:spLocks noGrp="1"/>
          </p:cNvSpPr>
          <p:nvPr>
            <p:ph idx="1"/>
          </p:nvPr>
        </p:nvSpPr>
        <p:spPr/>
        <p:txBody>
          <a:bodyPr>
            <a:normAutofit fontScale="92500"/>
          </a:bodyPr>
          <a:lstStyle/>
          <a:p>
            <a:pPr lvl="0"/>
            <a:r>
              <a:rPr lang="en-US" dirty="0"/>
              <a:t>The lateral olfactory area is composed mainly of the </a:t>
            </a:r>
            <a:r>
              <a:rPr lang="en-US" i="1" dirty="0" err="1"/>
              <a:t>prepyriform</a:t>
            </a:r>
            <a:r>
              <a:rPr lang="en-US" i="1" dirty="0"/>
              <a:t> </a:t>
            </a:r>
            <a:r>
              <a:rPr lang="en-US" dirty="0"/>
              <a:t>and </a:t>
            </a:r>
            <a:r>
              <a:rPr lang="en-US" i="1" dirty="0" err="1"/>
              <a:t>pyriform</a:t>
            </a:r>
            <a:r>
              <a:rPr lang="en-US" i="1" dirty="0"/>
              <a:t> cortex + </a:t>
            </a:r>
            <a:r>
              <a:rPr lang="en-US" dirty="0"/>
              <a:t>the </a:t>
            </a:r>
            <a:r>
              <a:rPr lang="en-US" i="1" dirty="0"/>
              <a:t>cortical portion of the </a:t>
            </a:r>
            <a:r>
              <a:rPr lang="en-US" i="1" dirty="0" err="1"/>
              <a:t>amygdaloid</a:t>
            </a:r>
            <a:r>
              <a:rPr lang="en-US" i="1" dirty="0"/>
              <a:t> nuclei. </a:t>
            </a:r>
            <a:endParaRPr lang="en-US" sz="4000" dirty="0"/>
          </a:p>
          <a:p>
            <a:pPr lvl="0"/>
            <a:r>
              <a:rPr lang="en-US" dirty="0"/>
              <a:t>From </a:t>
            </a:r>
            <a:r>
              <a:rPr lang="en-US" i="1" dirty="0" err="1"/>
              <a:t>pyriform</a:t>
            </a:r>
            <a:r>
              <a:rPr lang="en-US" i="1" dirty="0"/>
              <a:t> cortex </a:t>
            </a:r>
            <a:r>
              <a:rPr lang="en-US" dirty="0"/>
              <a:t>and the </a:t>
            </a:r>
            <a:r>
              <a:rPr lang="en-US" dirty="0" err="1"/>
              <a:t>amygdaloid</a:t>
            </a:r>
            <a:r>
              <a:rPr lang="en-US" dirty="0"/>
              <a:t> nuclei, signal pathways pass into almost all portions of the limbic system, especially into less primitive portions such as the hippocampus, which is most important for learning to like/ dislike certain foods depending on one’s experiences with them. </a:t>
            </a:r>
            <a:endParaRPr lang="en-US" sz="4000" dirty="0"/>
          </a:p>
          <a:p>
            <a:pPr lvl="1"/>
            <a:r>
              <a:rPr lang="en-US" dirty="0"/>
              <a:t>For instance, when a person develops an absolute aversion to foods that have caused nausea and vomiting</a:t>
            </a:r>
            <a:r>
              <a:rPr lang="en-US" dirty="0" smtClean="0"/>
              <a:t>.</a:t>
            </a:r>
            <a:endParaRPr lang="en-US" sz="3600" dirty="0"/>
          </a:p>
        </p:txBody>
      </p:sp>
    </p:spTree>
    <p:extLst>
      <p:ext uri="{BB962C8B-B14F-4D97-AF65-F5344CB8AC3E}">
        <p14:creationId xmlns:p14="http://schemas.microsoft.com/office/powerpoint/2010/main" val="892018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err="1" smtClean="0"/>
              <a:t>Tujuan</a:t>
            </a:r>
            <a:r>
              <a:rPr lang="en-ID" dirty="0" smtClean="0"/>
              <a:t> </a:t>
            </a:r>
            <a:r>
              <a:rPr lang="en-ID" dirty="0" err="1"/>
              <a:t>I</a:t>
            </a:r>
            <a:r>
              <a:rPr lang="en-ID" dirty="0" err="1" smtClean="0"/>
              <a:t>nstruksional</a:t>
            </a:r>
            <a:r>
              <a:rPr lang="en-ID" dirty="0" smtClean="0"/>
              <a:t> </a:t>
            </a:r>
            <a:r>
              <a:rPr lang="en-ID" dirty="0" err="1" smtClean="0"/>
              <a:t>Khusus</a:t>
            </a:r>
            <a:r>
              <a:rPr lang="en-ID" dirty="0" smtClean="0"/>
              <a:t> </a:t>
            </a:r>
            <a:br>
              <a:rPr lang="en-ID" dirty="0" smtClean="0"/>
            </a:br>
            <a:r>
              <a:rPr lang="en-ID" dirty="0" smtClean="0"/>
              <a:t>(</a:t>
            </a:r>
            <a:r>
              <a:rPr lang="en-ID" i="1" dirty="0" smtClean="0"/>
              <a:t>Learning Outcomes</a:t>
            </a:r>
            <a:r>
              <a:rPr lang="en-ID" dirty="0" smtClean="0"/>
              <a:t>)</a:t>
            </a:r>
            <a:endParaRPr lang="en-US" dirty="0"/>
          </a:p>
        </p:txBody>
      </p:sp>
      <p:sp>
        <p:nvSpPr>
          <p:cNvPr id="3" name="Content Placeholder 2"/>
          <p:cNvSpPr>
            <a:spLocks noGrp="1"/>
          </p:cNvSpPr>
          <p:nvPr>
            <p:ph idx="1"/>
          </p:nvPr>
        </p:nvSpPr>
        <p:spPr>
          <a:solidFill>
            <a:schemeClr val="accent3">
              <a:lumMod val="20000"/>
              <a:lumOff val="80000"/>
            </a:schemeClr>
          </a:solidFill>
        </p:spPr>
        <p:txBody>
          <a:bodyPr>
            <a:normAutofit/>
          </a:bodyPr>
          <a:lstStyle/>
          <a:p>
            <a:pPr lvl="0"/>
            <a:endParaRPr lang="en-US" dirty="0" smtClean="0"/>
          </a:p>
          <a:p>
            <a:pPr marL="514350" lvl="0" indent="-514350">
              <a:buFont typeface="+mj-lt"/>
              <a:buAutoNum type="arabicPeriod"/>
            </a:pPr>
            <a:r>
              <a:rPr lang="en-ID" dirty="0" err="1"/>
              <a:t>Mahasiswa</a:t>
            </a:r>
            <a:r>
              <a:rPr lang="en-ID" dirty="0"/>
              <a:t> </a:t>
            </a:r>
            <a:r>
              <a:rPr lang="en-ID" dirty="0" err="1"/>
              <a:t>mampu</a:t>
            </a:r>
            <a:r>
              <a:rPr lang="en-ID" dirty="0"/>
              <a:t> </a:t>
            </a:r>
            <a:r>
              <a:rPr lang="en-ID" b="1" dirty="0" err="1"/>
              <a:t>menjelaskan</a:t>
            </a:r>
            <a:r>
              <a:rPr lang="en-ID" b="1" dirty="0"/>
              <a:t> </a:t>
            </a:r>
            <a:r>
              <a:rPr lang="en-ID" dirty="0" err="1"/>
              <a:t>reseptor</a:t>
            </a:r>
            <a:r>
              <a:rPr lang="en-ID" dirty="0"/>
              <a:t> </a:t>
            </a:r>
            <a:r>
              <a:rPr lang="en-ID" dirty="0" err="1"/>
              <a:t>olfaktorius</a:t>
            </a:r>
            <a:r>
              <a:rPr lang="en-ID" b="1" dirty="0"/>
              <a:t> </a:t>
            </a:r>
            <a:r>
              <a:rPr lang="en-ID" dirty="0" err="1"/>
              <a:t>dan</a:t>
            </a:r>
            <a:r>
              <a:rPr lang="en-ID" dirty="0"/>
              <a:t> </a:t>
            </a:r>
            <a:r>
              <a:rPr lang="en-ID" dirty="0" err="1"/>
              <a:t>mekanisme</a:t>
            </a:r>
            <a:r>
              <a:rPr lang="en-ID" dirty="0"/>
              <a:t> </a:t>
            </a:r>
            <a:r>
              <a:rPr lang="en-ID" dirty="0" err="1"/>
              <a:t>transduksinya</a:t>
            </a:r>
            <a:r>
              <a:rPr lang="en-ID" dirty="0"/>
              <a:t>. </a:t>
            </a:r>
            <a:endParaRPr lang="en-US" dirty="0"/>
          </a:p>
          <a:p>
            <a:pPr marL="514350" lvl="0" indent="-514350">
              <a:buFont typeface="+mj-lt"/>
              <a:buAutoNum type="arabicPeriod"/>
            </a:pPr>
            <a:r>
              <a:rPr lang="en-ID" dirty="0" err="1"/>
              <a:t>Mahasiswa</a:t>
            </a:r>
            <a:r>
              <a:rPr lang="en-ID" dirty="0"/>
              <a:t> </a:t>
            </a:r>
            <a:r>
              <a:rPr lang="en-ID" dirty="0" err="1"/>
              <a:t>mampu</a:t>
            </a:r>
            <a:r>
              <a:rPr lang="en-ID" dirty="0"/>
              <a:t> </a:t>
            </a:r>
            <a:r>
              <a:rPr lang="en-ID" b="1" dirty="0" err="1"/>
              <a:t>menjelaskan</a:t>
            </a:r>
            <a:r>
              <a:rPr lang="en-ID" b="1" dirty="0"/>
              <a:t> </a:t>
            </a:r>
            <a:r>
              <a:rPr lang="en-ID" dirty="0" err="1"/>
              <a:t>jaras</a:t>
            </a:r>
            <a:r>
              <a:rPr lang="en-ID" dirty="0"/>
              <a:t> </a:t>
            </a:r>
            <a:r>
              <a:rPr lang="en-ID" dirty="0" err="1" smtClean="0"/>
              <a:t>olfaktorius</a:t>
            </a:r>
            <a:r>
              <a:rPr lang="en-ID" dirty="0" smtClean="0"/>
              <a:t>. </a:t>
            </a:r>
            <a:endParaRPr lang="en-US" dirty="0"/>
          </a:p>
          <a:p>
            <a:pPr marL="514350" lvl="0" indent="-514350">
              <a:buFont typeface="+mj-lt"/>
              <a:buAutoNum type="arabicPeriod"/>
            </a:pPr>
            <a:r>
              <a:rPr lang="en-ID" dirty="0" err="1"/>
              <a:t>Mahasiswa</a:t>
            </a:r>
            <a:r>
              <a:rPr lang="en-ID" dirty="0"/>
              <a:t> </a:t>
            </a:r>
            <a:r>
              <a:rPr lang="en-ID" dirty="0" err="1"/>
              <a:t>mampu</a:t>
            </a:r>
            <a:r>
              <a:rPr lang="en-ID" dirty="0"/>
              <a:t> </a:t>
            </a:r>
            <a:r>
              <a:rPr lang="en-ID" b="1" dirty="0" err="1"/>
              <a:t>menjelaskan</a:t>
            </a:r>
            <a:r>
              <a:rPr lang="en-ID" b="1" dirty="0"/>
              <a:t> </a:t>
            </a:r>
            <a:r>
              <a:rPr lang="en-ID" dirty="0" err="1"/>
              <a:t>reseptor</a:t>
            </a:r>
            <a:r>
              <a:rPr lang="en-ID" dirty="0"/>
              <a:t> </a:t>
            </a:r>
            <a:r>
              <a:rPr lang="en-ID" dirty="0" err="1"/>
              <a:t>pengecap</a:t>
            </a:r>
            <a:r>
              <a:rPr lang="en-ID" dirty="0"/>
              <a:t> </a:t>
            </a:r>
            <a:r>
              <a:rPr lang="en-ID" dirty="0" err="1"/>
              <a:t>dan</a:t>
            </a:r>
            <a:r>
              <a:rPr lang="en-ID" dirty="0"/>
              <a:t> </a:t>
            </a:r>
            <a:r>
              <a:rPr lang="en-ID" dirty="0" err="1"/>
              <a:t>mekanisme</a:t>
            </a:r>
            <a:r>
              <a:rPr lang="en-ID" dirty="0"/>
              <a:t> </a:t>
            </a:r>
            <a:r>
              <a:rPr lang="en-ID" dirty="0" err="1"/>
              <a:t>transduksinya</a:t>
            </a:r>
            <a:r>
              <a:rPr lang="en-ID" dirty="0"/>
              <a:t>. </a:t>
            </a:r>
            <a:endParaRPr lang="en-US" dirty="0"/>
          </a:p>
          <a:p>
            <a:pPr marL="514350" lvl="0" indent="-514350">
              <a:buFont typeface="+mj-lt"/>
              <a:buAutoNum type="arabicPeriod"/>
            </a:pPr>
            <a:r>
              <a:rPr lang="en-ID" dirty="0" err="1"/>
              <a:t>Mahasiswa</a:t>
            </a:r>
            <a:r>
              <a:rPr lang="en-ID" dirty="0"/>
              <a:t> </a:t>
            </a:r>
            <a:r>
              <a:rPr lang="en-ID" dirty="0" err="1"/>
              <a:t>mampu</a:t>
            </a:r>
            <a:r>
              <a:rPr lang="en-ID" dirty="0"/>
              <a:t> </a:t>
            </a:r>
            <a:r>
              <a:rPr lang="en-ID" b="1" dirty="0" err="1"/>
              <a:t>menjelaskan</a:t>
            </a:r>
            <a:r>
              <a:rPr lang="en-ID" b="1" dirty="0"/>
              <a:t> </a:t>
            </a:r>
            <a:r>
              <a:rPr lang="en-ID" dirty="0" err="1"/>
              <a:t>jaras</a:t>
            </a:r>
            <a:r>
              <a:rPr lang="en-ID" dirty="0"/>
              <a:t> </a:t>
            </a:r>
            <a:r>
              <a:rPr lang="en-ID" dirty="0" err="1" smtClean="0"/>
              <a:t>pengecapan</a:t>
            </a:r>
            <a:r>
              <a:rPr lang="en-ID" dirty="0" smtClean="0"/>
              <a:t>. </a:t>
            </a:r>
            <a:endParaRPr lang="en-US" dirty="0"/>
          </a:p>
        </p:txBody>
      </p:sp>
      <p:sp>
        <p:nvSpPr>
          <p:cNvPr id="4" name="Rectangle 1"/>
          <p:cNvSpPr>
            <a:spLocks noChangeArrowheads="1"/>
          </p:cNvSpPr>
          <p:nvPr/>
        </p:nvSpPr>
        <p:spPr bwMode="auto">
          <a:xfrm>
            <a:off x="685800" y="4402709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Describe the cutaneous and proprioceptive mechanoreceptors and their function:</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5" name="Rectangle 2"/>
          <p:cNvSpPr>
            <a:spLocks noChangeArrowheads="1"/>
          </p:cNvSpPr>
          <p:nvPr/>
        </p:nvSpPr>
        <p:spPr bwMode="auto">
          <a:xfrm>
            <a:off x="685800" y="4404042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Pacinian corpuscles, Meissner’s corpuscles, Ruffini endings, Merkel cell, A-delta and C free</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6" name="Rectangle 3"/>
          <p:cNvSpPr>
            <a:spLocks noChangeArrowheads="1"/>
          </p:cNvSpPr>
          <p:nvPr/>
        </p:nvSpPr>
        <p:spPr bwMode="auto">
          <a:xfrm>
            <a:off x="685800" y="4405376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nerve endings, Golgi tendon organ, muscle spindle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0" name="Rectangle 7"/>
          <p:cNvSpPr>
            <a:spLocks noChangeArrowheads="1"/>
          </p:cNvSpPr>
          <p:nvPr/>
        </p:nvSpPr>
        <p:spPr bwMode="auto">
          <a:xfrm>
            <a:off x="838200" y="4404233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Describe the cutaneous and proprioceptive mechanoreceptors and their function:</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1" name="Rectangle 8"/>
          <p:cNvSpPr>
            <a:spLocks noChangeArrowheads="1"/>
          </p:cNvSpPr>
          <p:nvPr/>
        </p:nvSpPr>
        <p:spPr bwMode="auto">
          <a:xfrm>
            <a:off x="838200" y="44055665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Pacinian corpuscles, Meissner’s corpuscles, Ruffini endings, Merkel cell, A-delta and C free</a:t>
            </a:r>
            <a:endParaRPr kumimoji="0" lang="en-US" sz="8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anose="020B0604020202020204" pitchFamily="34" charset="0"/>
            </a:endParaRPr>
          </a:p>
        </p:txBody>
      </p:sp>
      <p:sp>
        <p:nvSpPr>
          <p:cNvPr id="12" name="Rectangle 9"/>
          <p:cNvSpPr>
            <a:spLocks noChangeArrowheads="1"/>
          </p:cNvSpPr>
          <p:nvPr/>
        </p:nvSpPr>
        <p:spPr bwMode="auto">
          <a:xfrm>
            <a:off x="838200" y="440690000"/>
            <a:ext cx="12192000" cy="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smtClean="0">
                <a:ln>
                  <a:noFill/>
                </a:ln>
                <a:solidFill>
                  <a:srgbClr val="000000"/>
                </a:solidFill>
                <a:effectLst/>
                <a:latin typeface="Times" panose="02020603050405020304" pitchFamily="18" charset="0"/>
              </a:rPr>
              <a:t>nerve endings, Golgi tendon organ, muscle spindle</a:t>
            </a:r>
            <a:endParaRPr kumimoji="0" 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01358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a:t>Lateral Olfactory </a:t>
            </a:r>
            <a:r>
              <a:rPr lang="en-US" dirty="0" smtClean="0"/>
              <a:t>Area: </a:t>
            </a:r>
            <a:br>
              <a:rPr lang="en-US" dirty="0" smtClean="0"/>
            </a:br>
            <a:r>
              <a:rPr lang="en-US" dirty="0" smtClean="0"/>
              <a:t>The </a:t>
            </a:r>
            <a:r>
              <a:rPr lang="en-US" dirty="0"/>
              <a:t>Less Old Olfactory System</a:t>
            </a:r>
            <a:endParaRPr lang="en-US" dirty="0"/>
          </a:p>
        </p:txBody>
      </p:sp>
      <p:sp>
        <p:nvSpPr>
          <p:cNvPr id="3" name="Content Placeholder 2"/>
          <p:cNvSpPr>
            <a:spLocks noGrp="1"/>
          </p:cNvSpPr>
          <p:nvPr>
            <p:ph idx="1"/>
          </p:nvPr>
        </p:nvSpPr>
        <p:spPr/>
        <p:txBody>
          <a:bodyPr>
            <a:normAutofit fontScale="92500" lnSpcReduction="20000"/>
          </a:bodyPr>
          <a:lstStyle/>
          <a:p>
            <a:r>
              <a:rPr lang="en-US" sz="4000" dirty="0" smtClean="0"/>
              <a:t>An important feature of the lateral olfactory area is:</a:t>
            </a:r>
          </a:p>
          <a:p>
            <a:pPr lvl="1"/>
            <a:r>
              <a:rPr lang="en-US" sz="3600" dirty="0"/>
              <a:t>The lateral system deals with the more complicated olfactory conditioned reflexes.</a:t>
            </a:r>
          </a:p>
          <a:p>
            <a:pPr lvl="1"/>
            <a:r>
              <a:rPr lang="en-US" sz="3600" dirty="0" smtClean="0"/>
              <a:t>Many signal pathways from this area also feed directly into an </a:t>
            </a:r>
            <a:r>
              <a:rPr lang="en-US" sz="3600" i="1" dirty="0" smtClean="0"/>
              <a:t>older part of the cerebral cortex </a:t>
            </a:r>
            <a:r>
              <a:rPr lang="en-US" sz="3600" dirty="0" smtClean="0"/>
              <a:t>(the </a:t>
            </a:r>
            <a:r>
              <a:rPr lang="en-US" sz="3600" i="1" dirty="0" err="1" smtClean="0"/>
              <a:t>paleocortex</a:t>
            </a:r>
            <a:r>
              <a:rPr lang="en-US" sz="3600" dirty="0" smtClean="0"/>
              <a:t>) in the </a:t>
            </a:r>
            <a:r>
              <a:rPr lang="en-US" sz="3600" i="1" dirty="0" err="1" smtClean="0"/>
              <a:t>anteromedial</a:t>
            </a:r>
            <a:r>
              <a:rPr lang="en-US" sz="3600" i="1" dirty="0" smtClean="0"/>
              <a:t> portion of the temporal</a:t>
            </a:r>
            <a:r>
              <a:rPr lang="en-US" sz="3600" dirty="0" smtClean="0"/>
              <a:t> </a:t>
            </a:r>
            <a:r>
              <a:rPr lang="en-US" sz="3600" i="1" dirty="0" smtClean="0"/>
              <a:t>lobe</a:t>
            </a:r>
            <a:r>
              <a:rPr lang="en-US" sz="3600" dirty="0" smtClean="0"/>
              <a:t>. </a:t>
            </a:r>
          </a:p>
          <a:p>
            <a:pPr lvl="2"/>
            <a:r>
              <a:rPr lang="en-US" sz="3200" dirty="0" smtClean="0"/>
              <a:t>This </a:t>
            </a:r>
            <a:r>
              <a:rPr lang="en-US" sz="3200" dirty="0"/>
              <a:t>is the only area of the entire cerebral cortex where sensory signals pass directly to the cortex without passing first through the thalamus. </a:t>
            </a:r>
            <a:endParaRPr lang="en-US" sz="3200" dirty="0"/>
          </a:p>
        </p:txBody>
      </p:sp>
    </p:spTree>
    <p:extLst>
      <p:ext uri="{BB962C8B-B14F-4D97-AF65-F5344CB8AC3E}">
        <p14:creationId xmlns:p14="http://schemas.microsoft.com/office/powerpoint/2010/main" val="34175798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Newer </a:t>
            </a:r>
            <a:r>
              <a:rPr lang="en-US" dirty="0" smtClean="0"/>
              <a:t>Pathway</a:t>
            </a:r>
            <a:endParaRPr lang="en-US" dirty="0"/>
          </a:p>
        </p:txBody>
      </p:sp>
      <p:sp>
        <p:nvSpPr>
          <p:cNvPr id="3" name="Content Placeholder 2"/>
          <p:cNvSpPr>
            <a:spLocks noGrp="1"/>
          </p:cNvSpPr>
          <p:nvPr>
            <p:ph idx="1"/>
          </p:nvPr>
        </p:nvSpPr>
        <p:spPr/>
        <p:txBody>
          <a:bodyPr/>
          <a:lstStyle/>
          <a:p>
            <a:pPr lvl="0"/>
            <a:r>
              <a:rPr lang="en-US" dirty="0"/>
              <a:t>A newer olfactory pathway has now been found that passes through the thalamus, passing to the </a:t>
            </a:r>
            <a:r>
              <a:rPr lang="en-US" dirty="0" err="1"/>
              <a:t>dorsomedial</a:t>
            </a:r>
            <a:r>
              <a:rPr lang="en-US" dirty="0"/>
              <a:t> thalamic nucleus and then to the </a:t>
            </a:r>
            <a:r>
              <a:rPr lang="en-US" dirty="0" err="1"/>
              <a:t>lateroposterior</a:t>
            </a:r>
            <a:r>
              <a:rPr lang="en-US" dirty="0"/>
              <a:t> quadrant of the </a:t>
            </a:r>
            <a:r>
              <a:rPr lang="en-US" dirty="0" err="1"/>
              <a:t>orbitofrontale</a:t>
            </a:r>
            <a:r>
              <a:rPr lang="en-US" dirty="0"/>
              <a:t> cortex.</a:t>
            </a:r>
          </a:p>
          <a:p>
            <a:pPr lvl="0"/>
            <a:r>
              <a:rPr lang="en-US" dirty="0"/>
              <a:t>Based on studies in monkeys, this newer system probably helps in the conscious analysis of odor.</a:t>
            </a:r>
          </a:p>
        </p:txBody>
      </p:sp>
    </p:spTree>
    <p:extLst>
      <p:ext uri="{BB962C8B-B14F-4D97-AF65-F5344CB8AC3E}">
        <p14:creationId xmlns:p14="http://schemas.microsoft.com/office/powerpoint/2010/main" val="88799419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Summary </a:t>
            </a:r>
            <a:endParaRPr lang="en-US" dirty="0"/>
          </a:p>
        </p:txBody>
      </p:sp>
      <p:sp>
        <p:nvSpPr>
          <p:cNvPr id="3" name="Content Placeholder 2"/>
          <p:cNvSpPr>
            <a:spLocks noGrp="1"/>
          </p:cNvSpPr>
          <p:nvPr>
            <p:ph idx="1"/>
          </p:nvPr>
        </p:nvSpPr>
        <p:spPr/>
        <p:txBody>
          <a:bodyPr/>
          <a:lstStyle/>
          <a:p>
            <a:pPr lvl="0"/>
            <a:r>
              <a:rPr lang="en-US" dirty="0" smtClean="0"/>
              <a:t>A </a:t>
            </a:r>
            <a:r>
              <a:rPr lang="en-US" i="1" dirty="0" smtClean="0"/>
              <a:t>very </a:t>
            </a:r>
            <a:r>
              <a:rPr lang="en-US" i="1" dirty="0"/>
              <a:t>old </a:t>
            </a:r>
            <a:r>
              <a:rPr lang="en-US" dirty="0"/>
              <a:t>olfactory system that </a:t>
            </a:r>
            <a:r>
              <a:rPr lang="en-US" dirty="0" err="1"/>
              <a:t>subserves</a:t>
            </a:r>
            <a:r>
              <a:rPr lang="en-US" dirty="0"/>
              <a:t> the basic olfactory reflexes, </a:t>
            </a:r>
          </a:p>
          <a:p>
            <a:pPr lvl="0"/>
            <a:r>
              <a:rPr lang="en-US" dirty="0" smtClean="0"/>
              <a:t>A </a:t>
            </a:r>
            <a:r>
              <a:rPr lang="en-US" i="1" dirty="0" smtClean="0"/>
              <a:t>less </a:t>
            </a:r>
            <a:r>
              <a:rPr lang="en-US" i="1" dirty="0"/>
              <a:t>old </a:t>
            </a:r>
            <a:r>
              <a:rPr lang="en-US" dirty="0"/>
              <a:t>system that provides automatic but partially learned control of food intake and aversion to toxic and unhealthy foods, </a:t>
            </a:r>
          </a:p>
          <a:p>
            <a:r>
              <a:rPr lang="en-US" dirty="0" smtClean="0"/>
              <a:t>A </a:t>
            </a:r>
            <a:r>
              <a:rPr lang="en-US" i="1" dirty="0" smtClean="0"/>
              <a:t>newer </a:t>
            </a:r>
            <a:r>
              <a:rPr lang="en-US" dirty="0"/>
              <a:t>system that is comparable to most of the other cortical sensory systems and is used for conscious perception and analysis of </a:t>
            </a:r>
            <a:r>
              <a:rPr lang="en-US" dirty="0" smtClean="0"/>
              <a:t>olfaction.</a:t>
            </a:r>
            <a:endParaRPr lang="en-US" dirty="0"/>
          </a:p>
        </p:txBody>
      </p:sp>
    </p:spTree>
    <p:extLst>
      <p:ext uri="{BB962C8B-B14F-4D97-AF65-F5344CB8AC3E}">
        <p14:creationId xmlns:p14="http://schemas.microsoft.com/office/powerpoint/2010/main" val="163852973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ANOSMIA</a:t>
            </a:r>
          </a:p>
        </p:txBody>
      </p:sp>
      <p:sp>
        <p:nvSpPr>
          <p:cNvPr id="3" name="Content Placeholder 2"/>
          <p:cNvSpPr>
            <a:spLocks noGrp="1"/>
          </p:cNvSpPr>
          <p:nvPr>
            <p:ph idx="1"/>
          </p:nvPr>
        </p:nvSpPr>
        <p:spPr>
          <a:solidFill>
            <a:schemeClr val="accent4">
              <a:lumMod val="40000"/>
              <a:lumOff val="60000"/>
            </a:schemeClr>
          </a:solidFill>
        </p:spPr>
        <p:txBody>
          <a:bodyPr/>
          <a:lstStyle/>
          <a:p>
            <a:r>
              <a:rPr lang="en-US" i="1" dirty="0" smtClean="0"/>
              <a:t>Anosmia </a:t>
            </a:r>
            <a:r>
              <a:rPr lang="en-US" i="1" dirty="0"/>
              <a:t>is a loss of the sense of smell.</a:t>
            </a:r>
            <a:endParaRPr lang="en-US" dirty="0"/>
          </a:p>
          <a:p>
            <a:r>
              <a:rPr lang="en-US" i="1" dirty="0" smtClean="0"/>
              <a:t>Possible </a:t>
            </a:r>
            <a:r>
              <a:rPr lang="en-US" i="1" dirty="0"/>
              <a:t>causes </a:t>
            </a:r>
            <a:r>
              <a:rPr lang="en-US" i="1" dirty="0" smtClean="0"/>
              <a:t>include:</a:t>
            </a:r>
          </a:p>
          <a:p>
            <a:pPr lvl="1"/>
            <a:r>
              <a:rPr lang="en-US" b="1" i="1" dirty="0" smtClean="0"/>
              <a:t>viral </a:t>
            </a:r>
            <a:r>
              <a:rPr lang="en-US" b="1" i="1" dirty="0"/>
              <a:t>disease; </a:t>
            </a:r>
            <a:endParaRPr lang="en-US" b="1" i="1" dirty="0" smtClean="0"/>
          </a:p>
          <a:p>
            <a:pPr lvl="1"/>
            <a:r>
              <a:rPr lang="en-US" b="1" i="1" dirty="0" smtClean="0"/>
              <a:t>trauma </a:t>
            </a:r>
            <a:r>
              <a:rPr lang="en-US" i="1" dirty="0"/>
              <a:t>(</a:t>
            </a:r>
            <a:r>
              <a:rPr lang="en-US" i="1" dirty="0" err="1"/>
              <a:t>eg</a:t>
            </a:r>
            <a:r>
              <a:rPr lang="en-US" i="1" dirty="0"/>
              <a:t>, fracture of the cribriform plate); </a:t>
            </a:r>
            <a:endParaRPr lang="en-US" i="1" dirty="0" smtClean="0"/>
          </a:p>
          <a:p>
            <a:pPr lvl="1"/>
            <a:r>
              <a:rPr lang="en-US" b="1" i="1" dirty="0" smtClean="0"/>
              <a:t>congenital </a:t>
            </a:r>
            <a:r>
              <a:rPr lang="en-US" b="1" i="1" dirty="0" err="1" smtClean="0"/>
              <a:t>hypogonadism</a:t>
            </a:r>
            <a:r>
              <a:rPr lang="en-US" dirty="0"/>
              <a:t> </a:t>
            </a:r>
            <a:r>
              <a:rPr lang="en-US" i="1" dirty="0" smtClean="0"/>
              <a:t>due </a:t>
            </a:r>
            <a:r>
              <a:rPr lang="en-US" i="1" dirty="0"/>
              <a:t>to </a:t>
            </a:r>
            <a:r>
              <a:rPr lang="en-US" b="1" i="1" dirty="0" err="1"/>
              <a:t>Kallmann</a:t>
            </a:r>
            <a:r>
              <a:rPr lang="en-US" b="1" i="1" dirty="0"/>
              <a:t> syndrome, </a:t>
            </a:r>
            <a:r>
              <a:rPr lang="en-US" i="1" dirty="0"/>
              <a:t>a gonadotropin-releasing hormone deficiency; </a:t>
            </a:r>
            <a:endParaRPr lang="en-US" i="1" dirty="0" smtClean="0"/>
          </a:p>
          <a:p>
            <a:pPr lvl="1"/>
            <a:r>
              <a:rPr lang="en-US" b="1" i="1" dirty="0" smtClean="0"/>
              <a:t>smoking;</a:t>
            </a:r>
            <a:r>
              <a:rPr lang="en-US" dirty="0"/>
              <a:t> </a:t>
            </a:r>
            <a:r>
              <a:rPr lang="en-US" i="1" dirty="0" smtClean="0"/>
              <a:t>or </a:t>
            </a:r>
          </a:p>
          <a:p>
            <a:pPr lvl="1"/>
            <a:r>
              <a:rPr lang="en-US" b="1" i="1" dirty="0" smtClean="0"/>
              <a:t>tumor </a:t>
            </a:r>
            <a:r>
              <a:rPr lang="en-US" i="1" dirty="0"/>
              <a:t>(</a:t>
            </a:r>
            <a:r>
              <a:rPr lang="en-US" i="1" dirty="0" err="1"/>
              <a:t>eg</a:t>
            </a:r>
            <a:r>
              <a:rPr lang="en-US" i="1" dirty="0"/>
              <a:t>, olfactory </a:t>
            </a:r>
            <a:r>
              <a:rPr lang="en-US" i="1" dirty="0" err="1"/>
              <a:t>meningoma</a:t>
            </a:r>
            <a:r>
              <a:rPr lang="en-US" i="1" dirty="0"/>
              <a:t>)</a:t>
            </a:r>
            <a:r>
              <a:rPr lang="en-US" dirty="0"/>
              <a:t>.</a:t>
            </a:r>
          </a:p>
          <a:p>
            <a:endParaRPr lang="en-US" dirty="0"/>
          </a:p>
        </p:txBody>
      </p:sp>
    </p:spTree>
    <p:extLst>
      <p:ext uri="{BB962C8B-B14F-4D97-AF65-F5344CB8AC3E}">
        <p14:creationId xmlns:p14="http://schemas.microsoft.com/office/powerpoint/2010/main" val="394908068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a:t>COVID</a:t>
            </a:r>
            <a:r>
              <a:rPr lang="en-ID" dirty="0" smtClean="0"/>
              <a:t>-19 and Anosmia</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Like its closest relative SARS-CoV1, SARS-CoV2 binds through its receptor-binding domain (RBD) to human angiotensin converting enzyme ACE2 receptor protein, however SARS-CoV2 binds with higher affinity than </a:t>
            </a:r>
            <a:r>
              <a:rPr lang="en-US" dirty="0" smtClean="0"/>
              <a:t>SARS-CoV1. </a:t>
            </a:r>
            <a:endParaRPr lang="en-US" dirty="0"/>
          </a:p>
          <a:p>
            <a:pPr lvl="0"/>
            <a:r>
              <a:rPr lang="en-US" dirty="0"/>
              <a:t>ACE2 is ubiquitously expressed in human organs including lung parenchyma, renal and urinary tract, human airway epithelia, lymphoid tissues, reproductive organs, vascular endothelium, and brain while the nasal mucosa or the gastrointestinal tract exhibit particularly high expression levels and may therefore be more vulnerable to viral </a:t>
            </a:r>
            <a:r>
              <a:rPr lang="en-US" dirty="0" smtClean="0"/>
              <a:t>onslaught. </a:t>
            </a:r>
            <a:endParaRPr lang="en-US" dirty="0"/>
          </a:p>
        </p:txBody>
      </p:sp>
    </p:spTree>
    <p:extLst>
      <p:ext uri="{BB962C8B-B14F-4D97-AF65-F5344CB8AC3E}">
        <p14:creationId xmlns:p14="http://schemas.microsoft.com/office/powerpoint/2010/main" val="167842381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a:t>COVID</a:t>
            </a:r>
            <a:r>
              <a:rPr lang="en-ID" dirty="0" smtClean="0"/>
              <a:t>-19 and Anosmia</a:t>
            </a:r>
            <a:endParaRPr lang="en-US" dirty="0"/>
          </a:p>
        </p:txBody>
      </p:sp>
      <p:sp>
        <p:nvSpPr>
          <p:cNvPr id="3" name="Content Placeholder 2"/>
          <p:cNvSpPr>
            <a:spLocks noGrp="1"/>
          </p:cNvSpPr>
          <p:nvPr>
            <p:ph idx="1"/>
          </p:nvPr>
        </p:nvSpPr>
        <p:spPr/>
        <p:txBody>
          <a:bodyPr>
            <a:normAutofit lnSpcReduction="10000"/>
          </a:bodyPr>
          <a:lstStyle/>
          <a:p>
            <a:pPr lvl="0"/>
            <a:r>
              <a:rPr lang="en-US" dirty="0"/>
              <a:t>There is still debate as to which cells in the </a:t>
            </a:r>
            <a:r>
              <a:rPr lang="en-US" dirty="0" err="1"/>
              <a:t>nasopharynx</a:t>
            </a:r>
            <a:r>
              <a:rPr lang="en-US" dirty="0"/>
              <a:t> express </a:t>
            </a:r>
            <a:r>
              <a:rPr lang="en-US" dirty="0" smtClean="0"/>
              <a:t>ACE2. </a:t>
            </a:r>
            <a:r>
              <a:rPr lang="en-US" dirty="0"/>
              <a:t>Interestingly, olfactory receptor cells do not express ACE2, as well as another gene involved in SARS-CoV2 entry (TMPRSS2) implying that damage to the olfactory receptor cells may be mediated through other </a:t>
            </a:r>
            <a:r>
              <a:rPr lang="en-US" dirty="0" smtClean="0"/>
              <a:t>cells. </a:t>
            </a:r>
            <a:endParaRPr lang="en-US" dirty="0"/>
          </a:p>
          <a:p>
            <a:pPr lvl="0"/>
            <a:r>
              <a:rPr lang="en-US" dirty="0" err="1"/>
              <a:t>Sustenuclar</a:t>
            </a:r>
            <a:r>
              <a:rPr lang="en-US" dirty="0"/>
              <a:t> cells which support olfactory neurons, express </a:t>
            </a:r>
            <a:r>
              <a:rPr lang="en-US" dirty="0" smtClean="0"/>
              <a:t>ACE2 </a:t>
            </a:r>
            <a:r>
              <a:rPr lang="en-US" dirty="0"/>
              <a:t>as well as TMPRSS2 and are infected by SARS-CoV-2. They may therefore represent the viral entry point to the </a:t>
            </a:r>
            <a:r>
              <a:rPr lang="en-US" dirty="0" err="1" smtClean="0"/>
              <a:t>nasopharynx</a:t>
            </a:r>
            <a:r>
              <a:rPr lang="en-US" dirty="0" smtClean="0"/>
              <a:t>. </a:t>
            </a:r>
            <a:endParaRPr lang="en-US" dirty="0"/>
          </a:p>
        </p:txBody>
      </p:sp>
    </p:spTree>
    <p:extLst>
      <p:ext uri="{BB962C8B-B14F-4D97-AF65-F5344CB8AC3E}">
        <p14:creationId xmlns:p14="http://schemas.microsoft.com/office/powerpoint/2010/main" val="83982572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ACE2 Receptors, TMPRSS2 and SARS-CoV-2</a:t>
            </a:r>
            <a:endParaRPr lang="en-US" dirty="0"/>
          </a:p>
        </p:txBody>
      </p:sp>
      <p:pic>
        <p:nvPicPr>
          <p:cNvPr id="1026" name="Picture 2" descr="An external file that holds a picture, illustration, etc.&#10;Object name is figure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4240968" y="1773238"/>
            <a:ext cx="3724351" cy="4352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7973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D" dirty="0" smtClean="0"/>
              <a:t>COVID-19 and Anosmia</a:t>
            </a:r>
            <a:endParaRPr lang="en-US" dirty="0"/>
          </a:p>
        </p:txBody>
      </p:sp>
      <p:sp>
        <p:nvSpPr>
          <p:cNvPr id="3" name="Content Placeholder 2"/>
          <p:cNvSpPr>
            <a:spLocks noGrp="1"/>
          </p:cNvSpPr>
          <p:nvPr>
            <p:ph idx="1"/>
          </p:nvPr>
        </p:nvSpPr>
        <p:spPr/>
        <p:txBody>
          <a:bodyPr>
            <a:normAutofit/>
          </a:bodyPr>
          <a:lstStyle/>
          <a:p>
            <a:pPr lvl="0"/>
            <a:r>
              <a:rPr lang="en-US" dirty="0"/>
              <a:t>These findings suggest that SARS-CoV-2 infection of non-neuronal cell types, in particular of </a:t>
            </a:r>
            <a:r>
              <a:rPr lang="en-US" dirty="0" err="1"/>
              <a:t>sustenuclar</a:t>
            </a:r>
            <a:r>
              <a:rPr lang="en-US" dirty="0"/>
              <a:t> cells, leads to anosmia and related disturbances in odor perception in COVID-19 </a:t>
            </a:r>
            <a:r>
              <a:rPr lang="en-US" dirty="0" smtClean="0"/>
              <a:t>patients. </a:t>
            </a:r>
            <a:r>
              <a:rPr lang="en-US" dirty="0"/>
              <a:t>Infection of these cells may cause rapid disruption of the epithelium and combined with a possible inflammatory response lead to smell </a:t>
            </a:r>
            <a:r>
              <a:rPr lang="en-US" dirty="0" smtClean="0"/>
              <a:t>loss. </a:t>
            </a:r>
            <a:endParaRPr lang="en-US" dirty="0"/>
          </a:p>
        </p:txBody>
      </p:sp>
    </p:spTree>
    <p:extLst>
      <p:ext uri="{BB962C8B-B14F-4D97-AF65-F5344CB8AC3E}">
        <p14:creationId xmlns:p14="http://schemas.microsoft.com/office/powerpoint/2010/main" val="91340450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Senses: </a:t>
            </a:r>
            <a:r>
              <a:rPr lang="en-US" dirty="0" smtClean="0"/>
              <a:t>Taste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1. Taste </a:t>
            </a:r>
            <a:r>
              <a:rPr lang="en-US" dirty="0"/>
              <a:t>occurs via sensory receptors know as </a:t>
            </a:r>
            <a:r>
              <a:rPr lang="en-US" b="1" dirty="0"/>
              <a:t>taste </a:t>
            </a:r>
            <a:r>
              <a:rPr lang="en-US" b="1" dirty="0" smtClean="0"/>
              <a:t>buds</a:t>
            </a:r>
            <a:r>
              <a:rPr lang="en-US" dirty="0" smtClean="0"/>
              <a:t>.</a:t>
            </a:r>
            <a:endParaRPr lang="en-US" dirty="0"/>
          </a:p>
          <a:p>
            <a:pPr marL="0" indent="0">
              <a:buNone/>
            </a:pPr>
            <a:r>
              <a:rPr lang="en-US" b="1" dirty="0"/>
              <a:t>2. </a:t>
            </a:r>
            <a:r>
              <a:rPr lang="en-US" dirty="0"/>
              <a:t>Four primary sensations of taste are </a:t>
            </a:r>
            <a:r>
              <a:rPr lang="en-US" b="1" dirty="0"/>
              <a:t>sour, salty, sweet, and bitter.</a:t>
            </a:r>
            <a:endParaRPr lang="en-US" dirty="0"/>
          </a:p>
          <a:p>
            <a:pPr marL="0" indent="0">
              <a:buNone/>
            </a:pPr>
            <a:r>
              <a:rPr lang="en-US" b="1" dirty="0"/>
              <a:t>3. </a:t>
            </a:r>
            <a:r>
              <a:rPr lang="en-US" dirty="0"/>
              <a:t>The receptor cells are covered with microvilli, or taste hairs.</a:t>
            </a:r>
          </a:p>
          <a:p>
            <a:pPr marL="0" indent="0">
              <a:buNone/>
            </a:pPr>
            <a:r>
              <a:rPr lang="en-US" b="1" dirty="0"/>
              <a:t>4. </a:t>
            </a:r>
            <a:r>
              <a:rPr lang="en-US" dirty="0"/>
              <a:t>Taste buds are found in the walls of the </a:t>
            </a:r>
            <a:r>
              <a:rPr lang="en-US" b="1" dirty="0"/>
              <a:t>fungiform, folate, </a:t>
            </a:r>
            <a:r>
              <a:rPr lang="en-US" dirty="0"/>
              <a:t>and </a:t>
            </a:r>
            <a:r>
              <a:rPr lang="en-US" b="1" dirty="0" err="1"/>
              <a:t>vallate</a:t>
            </a:r>
            <a:r>
              <a:rPr lang="en-US" b="1" dirty="0"/>
              <a:t> </a:t>
            </a:r>
            <a:r>
              <a:rPr lang="en-US" dirty="0"/>
              <a:t>papillae</a:t>
            </a:r>
          </a:p>
          <a:p>
            <a:pPr marL="0" indent="0">
              <a:buNone/>
            </a:pPr>
            <a:r>
              <a:rPr lang="en-US" dirty="0"/>
              <a:t> </a:t>
            </a:r>
            <a:r>
              <a:rPr lang="en-US" dirty="0" smtClean="0"/>
              <a:t>    on </a:t>
            </a:r>
            <a:r>
              <a:rPr lang="en-US" dirty="0"/>
              <a:t>the tongue, epiglottis, palate, and pharynx. The </a:t>
            </a:r>
            <a:r>
              <a:rPr lang="en-US" b="1" dirty="0" err="1"/>
              <a:t>filiform</a:t>
            </a:r>
            <a:r>
              <a:rPr lang="en-US" b="1" dirty="0"/>
              <a:t> papillae </a:t>
            </a:r>
            <a:r>
              <a:rPr lang="en-US" dirty="0"/>
              <a:t>that cover</a:t>
            </a:r>
          </a:p>
          <a:p>
            <a:pPr marL="0" indent="0">
              <a:buNone/>
            </a:pPr>
            <a:r>
              <a:rPr lang="en-US" dirty="0" smtClean="0"/>
              <a:t>     the </a:t>
            </a:r>
            <a:r>
              <a:rPr lang="en-US" dirty="0"/>
              <a:t>back of the tongue do not contain taste buds.</a:t>
            </a:r>
          </a:p>
          <a:p>
            <a:pPr marL="0" indent="0">
              <a:buNone/>
            </a:pPr>
            <a:r>
              <a:rPr lang="en-US" b="1" dirty="0"/>
              <a:t>5. Fungiform papillae </a:t>
            </a:r>
            <a:r>
              <a:rPr lang="en-US" dirty="0"/>
              <a:t>are located on the anterior two-thirds of the tongue and</a:t>
            </a:r>
          </a:p>
          <a:p>
            <a:pPr marL="0" indent="0">
              <a:buNone/>
            </a:pPr>
            <a:r>
              <a:rPr lang="en-US" dirty="0" smtClean="0"/>
              <a:t>    detect </a:t>
            </a:r>
            <a:r>
              <a:rPr lang="en-US" b="1" dirty="0"/>
              <a:t>sweet </a:t>
            </a:r>
            <a:r>
              <a:rPr lang="en-US" dirty="0"/>
              <a:t>and </a:t>
            </a:r>
            <a:r>
              <a:rPr lang="en-US" b="1" dirty="0"/>
              <a:t>salty sensations </a:t>
            </a:r>
            <a:r>
              <a:rPr lang="en-US" dirty="0"/>
              <a:t>and are innervated by the </a:t>
            </a:r>
            <a:r>
              <a:rPr lang="en-US" b="1" dirty="0"/>
              <a:t>facial, </a:t>
            </a:r>
            <a:r>
              <a:rPr lang="en-US" dirty="0"/>
              <a:t>or </a:t>
            </a:r>
            <a:r>
              <a:rPr lang="en-US" b="1" dirty="0"/>
              <a:t>chorda</a:t>
            </a:r>
            <a:endParaRPr lang="en-US" dirty="0"/>
          </a:p>
          <a:p>
            <a:pPr marL="0" indent="0">
              <a:buNone/>
            </a:pPr>
            <a:r>
              <a:rPr lang="en-US" b="1" dirty="0" smtClean="0"/>
              <a:t>    tympani</a:t>
            </a:r>
            <a:r>
              <a:rPr lang="en-US" b="1" dirty="0"/>
              <a:t>, nerve </a:t>
            </a:r>
            <a:r>
              <a:rPr lang="en-US" dirty="0"/>
              <a:t>(</a:t>
            </a:r>
            <a:r>
              <a:rPr lang="en-US" b="1" dirty="0"/>
              <a:t>CN VII</a:t>
            </a:r>
            <a:r>
              <a:rPr lang="en-US" dirty="0"/>
              <a:t>).</a:t>
            </a:r>
          </a:p>
          <a:p>
            <a:endParaRPr lang="en-US" dirty="0"/>
          </a:p>
        </p:txBody>
      </p:sp>
    </p:spTree>
    <p:extLst>
      <p:ext uri="{BB962C8B-B14F-4D97-AF65-F5344CB8AC3E}">
        <p14:creationId xmlns:p14="http://schemas.microsoft.com/office/powerpoint/2010/main" val="2908940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Senses: </a:t>
            </a:r>
            <a:r>
              <a:rPr lang="en-US" dirty="0" smtClean="0"/>
              <a:t>Taste</a:t>
            </a:r>
            <a:endParaRPr lang="en-US" dirty="0"/>
          </a:p>
        </p:txBody>
      </p:sp>
      <p:sp>
        <p:nvSpPr>
          <p:cNvPr id="3" name="Content Placeholder 2"/>
          <p:cNvSpPr>
            <a:spLocks noGrp="1"/>
          </p:cNvSpPr>
          <p:nvPr>
            <p:ph idx="1"/>
          </p:nvPr>
        </p:nvSpPr>
        <p:spPr/>
        <p:txBody>
          <a:bodyPr>
            <a:normAutofit fontScale="77500" lnSpcReduction="20000"/>
          </a:bodyPr>
          <a:lstStyle/>
          <a:p>
            <a:pPr marL="0" indent="0">
              <a:buNone/>
            </a:pPr>
            <a:r>
              <a:rPr lang="en-US" b="1" dirty="0" smtClean="0"/>
              <a:t>6</a:t>
            </a:r>
            <a:r>
              <a:rPr lang="en-US" b="1" dirty="0"/>
              <a:t>. </a:t>
            </a:r>
            <a:r>
              <a:rPr lang="en-US" b="1" dirty="0" err="1"/>
              <a:t>Vallate</a:t>
            </a:r>
            <a:r>
              <a:rPr lang="en-US" b="1" dirty="0"/>
              <a:t> </a:t>
            </a:r>
            <a:r>
              <a:rPr lang="en-US" dirty="0"/>
              <a:t>and </a:t>
            </a:r>
            <a:r>
              <a:rPr lang="en-US" b="1" dirty="0"/>
              <a:t>folate papillae </a:t>
            </a:r>
            <a:r>
              <a:rPr lang="en-US" dirty="0"/>
              <a:t>are located on the posterior one-third of the tongue</a:t>
            </a:r>
          </a:p>
          <a:p>
            <a:pPr marL="0" indent="0">
              <a:buNone/>
            </a:pPr>
            <a:r>
              <a:rPr lang="en-US" dirty="0" smtClean="0"/>
              <a:t>     and </a:t>
            </a:r>
            <a:r>
              <a:rPr lang="en-US" dirty="0"/>
              <a:t>are innervated by the </a:t>
            </a:r>
            <a:r>
              <a:rPr lang="en-US" b="1" dirty="0"/>
              <a:t>glossopharyngeal nerve </a:t>
            </a:r>
            <a:r>
              <a:rPr lang="en-US" dirty="0"/>
              <a:t>(</a:t>
            </a:r>
            <a:r>
              <a:rPr lang="en-US" b="1" dirty="0"/>
              <a:t>CN IX</a:t>
            </a:r>
            <a:r>
              <a:rPr lang="en-US" dirty="0"/>
              <a:t>).</a:t>
            </a:r>
          </a:p>
          <a:p>
            <a:pPr marL="0" indent="0">
              <a:buNone/>
            </a:pPr>
            <a:r>
              <a:rPr lang="en-US" b="1" dirty="0"/>
              <a:t>7. </a:t>
            </a:r>
            <a:r>
              <a:rPr lang="en-US" dirty="0"/>
              <a:t>Binding of a taste substance to the specific receptor proteins or the taste </a:t>
            </a:r>
            <a:r>
              <a:rPr lang="en-US" dirty="0" smtClean="0"/>
              <a:t>hairs   </a:t>
            </a:r>
          </a:p>
          <a:p>
            <a:pPr marL="0" indent="0">
              <a:buNone/>
            </a:pPr>
            <a:r>
              <a:rPr lang="en-US" dirty="0"/>
              <a:t> </a:t>
            </a:r>
            <a:r>
              <a:rPr lang="en-US" dirty="0" smtClean="0"/>
              <a:t>    opens </a:t>
            </a:r>
            <a:r>
              <a:rPr lang="en-US" dirty="0"/>
              <a:t>Na</a:t>
            </a:r>
            <a:r>
              <a:rPr lang="en-US" baseline="30000" dirty="0"/>
              <a:t>+</a:t>
            </a:r>
            <a:r>
              <a:rPr lang="en-US" dirty="0"/>
              <a:t> channels, creating a receptor potential for that </a:t>
            </a:r>
            <a:r>
              <a:rPr lang="en-US" b="1" dirty="0"/>
              <a:t>taste, </a:t>
            </a:r>
            <a:r>
              <a:rPr lang="en-US" dirty="0"/>
              <a:t>which is </a:t>
            </a:r>
            <a:endParaRPr lang="en-US" dirty="0" smtClean="0"/>
          </a:p>
          <a:p>
            <a:pPr marL="0" indent="0">
              <a:buNone/>
            </a:pPr>
            <a:r>
              <a:rPr lang="en-US" b="1" dirty="0"/>
              <a:t> </a:t>
            </a:r>
            <a:r>
              <a:rPr lang="en-US" b="1" dirty="0" smtClean="0"/>
              <a:t>    transmitted</a:t>
            </a:r>
            <a:r>
              <a:rPr lang="en-US" dirty="0" smtClean="0"/>
              <a:t> </a:t>
            </a:r>
            <a:r>
              <a:rPr lang="en-US" b="1" dirty="0" smtClean="0"/>
              <a:t>via </a:t>
            </a:r>
            <a:r>
              <a:rPr lang="en-US" b="1" dirty="0"/>
              <a:t>the facial, glossopharyngeal, or </a:t>
            </a:r>
            <a:r>
              <a:rPr lang="en-US" b="1" dirty="0" err="1"/>
              <a:t>vagus</a:t>
            </a:r>
            <a:r>
              <a:rPr lang="en-US" b="1" dirty="0"/>
              <a:t> </a:t>
            </a:r>
            <a:r>
              <a:rPr lang="en-US" b="1" dirty="0" smtClean="0"/>
              <a:t>nerves.</a:t>
            </a:r>
            <a:endParaRPr lang="en-US" dirty="0" smtClean="0"/>
          </a:p>
          <a:p>
            <a:pPr marL="0" indent="0">
              <a:buNone/>
            </a:pPr>
            <a:r>
              <a:rPr lang="en-US" b="1" dirty="0" smtClean="0"/>
              <a:t>8. </a:t>
            </a:r>
            <a:r>
              <a:rPr lang="en-US" dirty="0" smtClean="0"/>
              <a:t>The </a:t>
            </a:r>
            <a:r>
              <a:rPr lang="en-US" b="1" dirty="0" smtClean="0"/>
              <a:t>taste fibers </a:t>
            </a:r>
            <a:r>
              <a:rPr lang="en-US" dirty="0" smtClean="0"/>
              <a:t>unite and </a:t>
            </a:r>
            <a:r>
              <a:rPr lang="en-US" b="1" dirty="0" smtClean="0"/>
              <a:t>ascend the </a:t>
            </a:r>
            <a:r>
              <a:rPr lang="en-US" b="1" dirty="0" err="1" smtClean="0"/>
              <a:t>tractus</a:t>
            </a:r>
            <a:r>
              <a:rPr lang="en-US" b="1" dirty="0" smtClean="0"/>
              <a:t> </a:t>
            </a:r>
            <a:r>
              <a:rPr lang="en-US" b="1" dirty="0" err="1" smtClean="0"/>
              <a:t>solitarius</a:t>
            </a:r>
            <a:r>
              <a:rPr lang="en-US" b="1" dirty="0" smtClean="0"/>
              <a:t> </a:t>
            </a:r>
            <a:r>
              <a:rPr lang="en-US" dirty="0" smtClean="0"/>
              <a:t>in the medulla, where  </a:t>
            </a:r>
          </a:p>
          <a:p>
            <a:pPr marL="0" indent="0">
              <a:buNone/>
            </a:pPr>
            <a:r>
              <a:rPr lang="en-US" dirty="0"/>
              <a:t> </a:t>
            </a:r>
            <a:r>
              <a:rPr lang="en-US" dirty="0" smtClean="0"/>
              <a:t>    they </a:t>
            </a:r>
            <a:r>
              <a:rPr lang="en-US" b="1" dirty="0"/>
              <a:t>synapse on second-order neurons.</a:t>
            </a:r>
            <a:endParaRPr lang="en-US" dirty="0"/>
          </a:p>
          <a:p>
            <a:pPr marL="0" indent="0">
              <a:buNone/>
            </a:pPr>
            <a:r>
              <a:rPr lang="en-US" b="1" dirty="0"/>
              <a:t>9. They project to the ventral posteromedial nucleus </a:t>
            </a:r>
            <a:r>
              <a:rPr lang="en-US" dirty="0"/>
              <a:t>of the thalamus </a:t>
            </a:r>
            <a:r>
              <a:rPr lang="en-US" b="1" dirty="0"/>
              <a:t>and are</a:t>
            </a:r>
            <a:endParaRPr lang="en-US" dirty="0"/>
          </a:p>
          <a:p>
            <a:pPr marL="0" indent="0">
              <a:buNone/>
            </a:pPr>
            <a:r>
              <a:rPr lang="en-US" b="1" dirty="0"/>
              <a:t> </a:t>
            </a:r>
            <a:r>
              <a:rPr lang="en-US" b="1" dirty="0" smtClean="0"/>
              <a:t>    then </a:t>
            </a:r>
            <a:r>
              <a:rPr lang="en-US" b="1" dirty="0"/>
              <a:t>relayed to </a:t>
            </a:r>
            <a:r>
              <a:rPr lang="en-US" dirty="0"/>
              <a:t>the taste projection area of </a:t>
            </a:r>
            <a:r>
              <a:rPr lang="en-US" b="1" dirty="0"/>
              <a:t>the cerebral cortex.</a:t>
            </a:r>
            <a:endParaRPr lang="en-US" dirty="0"/>
          </a:p>
          <a:p>
            <a:endParaRPr lang="en-US" dirty="0"/>
          </a:p>
        </p:txBody>
      </p:sp>
    </p:spTree>
    <p:extLst>
      <p:ext uri="{BB962C8B-B14F-4D97-AF65-F5344CB8AC3E}">
        <p14:creationId xmlns:p14="http://schemas.microsoft.com/office/powerpoint/2010/main" val="41973500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Senses: Smell</a:t>
            </a:r>
          </a:p>
        </p:txBody>
      </p:sp>
      <p:sp>
        <p:nvSpPr>
          <p:cNvPr id="3" name="Content Placeholder 2"/>
          <p:cNvSpPr>
            <a:spLocks noGrp="1"/>
          </p:cNvSpPr>
          <p:nvPr>
            <p:ph idx="1"/>
          </p:nvPr>
        </p:nvSpPr>
        <p:spPr/>
        <p:txBody>
          <a:bodyPr>
            <a:normAutofit lnSpcReduction="10000"/>
          </a:bodyPr>
          <a:lstStyle/>
          <a:p>
            <a:pPr marL="514350" indent="-514350">
              <a:lnSpc>
                <a:spcPct val="107000"/>
              </a:lnSpc>
              <a:spcAft>
                <a:spcPts val="0"/>
              </a:spcAft>
              <a:buFont typeface="+mj-lt"/>
              <a:buAutoNum type="arabicPeriod"/>
            </a:pPr>
            <a:r>
              <a:rPr lang="en-US" dirty="0" smtClean="0"/>
              <a:t>Smell </a:t>
            </a:r>
            <a:r>
              <a:rPr lang="en-US" dirty="0"/>
              <a:t>is a primitive sense not well developed in humans.</a:t>
            </a:r>
          </a:p>
          <a:p>
            <a:pPr marL="514350" indent="-514350">
              <a:lnSpc>
                <a:spcPct val="107000"/>
              </a:lnSpc>
              <a:spcAft>
                <a:spcPts val="0"/>
              </a:spcAft>
              <a:buFont typeface="+mj-lt"/>
              <a:buAutoNum type="arabicPeriod"/>
            </a:pPr>
            <a:r>
              <a:rPr lang="en-US" dirty="0" smtClean="0"/>
              <a:t>Within </a:t>
            </a:r>
            <a:r>
              <a:rPr lang="en-US" dirty="0"/>
              <a:t>each nostril, receptor cells are located in the olfactory mucous membrane.</a:t>
            </a:r>
          </a:p>
          <a:p>
            <a:pPr marL="514350" indent="-514350">
              <a:lnSpc>
                <a:spcPct val="107000"/>
              </a:lnSpc>
              <a:spcAft>
                <a:spcPts val="0"/>
              </a:spcAft>
              <a:buFont typeface="+mj-lt"/>
              <a:buAutoNum type="arabicPeriod"/>
            </a:pPr>
            <a:r>
              <a:rPr lang="en-US" dirty="0" smtClean="0"/>
              <a:t>To </a:t>
            </a:r>
            <a:r>
              <a:rPr lang="en-US" dirty="0"/>
              <a:t>be detected, substances must be slightly water soluble and </a:t>
            </a:r>
            <a:r>
              <a:rPr lang="en-US" dirty="0" smtClean="0"/>
              <a:t>somewhat lipophilic</a:t>
            </a:r>
            <a:r>
              <a:rPr lang="en-US" dirty="0"/>
              <a:t>.</a:t>
            </a:r>
          </a:p>
          <a:p>
            <a:pPr marL="514350" indent="-514350">
              <a:lnSpc>
                <a:spcPct val="107000"/>
              </a:lnSpc>
              <a:spcAft>
                <a:spcPts val="0"/>
              </a:spcAft>
              <a:buFont typeface="+mj-lt"/>
              <a:buAutoNum type="arabicPeriod"/>
            </a:pPr>
            <a:r>
              <a:rPr lang="en-US" dirty="0" smtClean="0"/>
              <a:t>The </a:t>
            </a:r>
            <a:r>
              <a:rPr lang="en-US" dirty="0"/>
              <a:t>receptor proteins are coupled to cytoplasmic G-proteins, allowing </a:t>
            </a:r>
            <a:r>
              <a:rPr lang="en-US" dirty="0" smtClean="0"/>
              <a:t>the olfactory </a:t>
            </a:r>
            <a:r>
              <a:rPr lang="en-US" dirty="0"/>
              <a:t>system to detect substances at a concentration of only one part </a:t>
            </a:r>
            <a:r>
              <a:rPr lang="en-US" dirty="0" smtClean="0"/>
              <a:t>per billion</a:t>
            </a:r>
            <a:r>
              <a:rPr lang="en-US" dirty="0"/>
              <a:t>.</a:t>
            </a:r>
          </a:p>
        </p:txBody>
      </p:sp>
    </p:spTree>
    <p:extLst>
      <p:ext uri="{BB962C8B-B14F-4D97-AF65-F5344CB8AC3E}">
        <p14:creationId xmlns:p14="http://schemas.microsoft.com/office/powerpoint/2010/main" val="7638369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Senses: </a:t>
            </a:r>
            <a:r>
              <a:rPr lang="en-US" dirty="0" smtClean="0"/>
              <a:t>Taste</a:t>
            </a:r>
            <a:endParaRPr lang="en-US" dirty="0"/>
          </a:p>
        </p:txBody>
      </p:sp>
      <p:sp>
        <p:nvSpPr>
          <p:cNvPr id="3" name="Content Placeholder 2"/>
          <p:cNvSpPr>
            <a:spLocks noGrp="1"/>
          </p:cNvSpPr>
          <p:nvPr>
            <p:ph sz="half" idx="1"/>
          </p:nvPr>
        </p:nvSpPr>
        <p:spPr/>
        <p:txBody>
          <a:bodyPr>
            <a:normAutofit/>
          </a:bodyPr>
          <a:lstStyle/>
          <a:p>
            <a:pPr marL="0" indent="0">
              <a:buNone/>
            </a:pPr>
            <a:r>
              <a:rPr lang="en-US" sz="2500" b="1" dirty="0"/>
              <a:t>10. </a:t>
            </a:r>
            <a:r>
              <a:rPr lang="en-US" sz="2500" dirty="0"/>
              <a:t>Although taste cells respond to more than one taste, the response is stronger </a:t>
            </a:r>
            <a:r>
              <a:rPr lang="en-US" sz="2500" dirty="0" smtClean="0"/>
              <a:t>for one </a:t>
            </a:r>
            <a:r>
              <a:rPr lang="en-US" sz="2500" dirty="0"/>
              <a:t>modality than others.</a:t>
            </a:r>
          </a:p>
          <a:p>
            <a:pPr marL="0" indent="0">
              <a:buNone/>
            </a:pPr>
            <a:r>
              <a:rPr lang="en-US" sz="2500" b="1" dirty="0"/>
              <a:t>11. </a:t>
            </a:r>
            <a:r>
              <a:rPr lang="en-US" sz="2500" dirty="0"/>
              <a:t>Taste plays an </a:t>
            </a:r>
            <a:r>
              <a:rPr lang="en-US" sz="2500" b="1" dirty="0"/>
              <a:t>important role in food selection </a:t>
            </a:r>
            <a:r>
              <a:rPr lang="en-US" sz="2500" dirty="0"/>
              <a:t>and</a:t>
            </a:r>
            <a:r>
              <a:rPr lang="en-US" sz="2500" b="1" dirty="0"/>
              <a:t> the regulation of </a:t>
            </a:r>
            <a:r>
              <a:rPr lang="en-US" sz="2500" b="1" dirty="0" smtClean="0"/>
              <a:t>some GI </a:t>
            </a:r>
            <a:r>
              <a:rPr lang="en-US" sz="2500" b="1" dirty="0"/>
              <a:t>secretions. </a:t>
            </a:r>
            <a:endParaRPr lang="en-US" sz="2500" dirty="0"/>
          </a:p>
          <a:p>
            <a:pPr marL="0" indent="0">
              <a:buNone/>
            </a:pPr>
            <a:endParaRPr lang="en-US" sz="2500" dirty="0"/>
          </a:p>
        </p:txBody>
      </p:sp>
      <p:sp>
        <p:nvSpPr>
          <p:cNvPr id="5" name="Content Placeholder 4"/>
          <p:cNvSpPr>
            <a:spLocks noGrp="1"/>
          </p:cNvSpPr>
          <p:nvPr>
            <p:ph sz="half" idx="2"/>
          </p:nvPr>
        </p:nvSpPr>
        <p:spPr/>
        <p:txBody>
          <a:bodyPr>
            <a:normAutofit/>
          </a:bodyPr>
          <a:lstStyle/>
          <a:p>
            <a:endParaRPr lang="en-US"/>
          </a:p>
        </p:txBody>
      </p:sp>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5817354" y="1556792"/>
            <a:ext cx="5994400" cy="4569371"/>
          </a:xfrm>
          <a:prstGeom prst="rect">
            <a:avLst/>
          </a:prstGeom>
          <a:noFill/>
          <a:ln>
            <a:noFill/>
          </a:ln>
        </p:spPr>
      </p:pic>
    </p:spTree>
    <p:extLst>
      <p:ext uri="{BB962C8B-B14F-4D97-AF65-F5344CB8AC3E}">
        <p14:creationId xmlns:p14="http://schemas.microsoft.com/office/powerpoint/2010/main" val="109040420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Sensations of Taste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351777626"/>
              </p:ext>
            </p:extLst>
          </p:nvPr>
        </p:nvGraphicFramePr>
        <p:xfrm>
          <a:off x="623888" y="1773238"/>
          <a:ext cx="10958512" cy="43529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8078128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Primary Sensations of Taste</a:t>
            </a:r>
          </a:p>
        </p:txBody>
      </p:sp>
      <p:sp>
        <p:nvSpPr>
          <p:cNvPr id="4" name="Text Placeholder 3"/>
          <p:cNvSpPr>
            <a:spLocks noGrp="1"/>
          </p:cNvSpPr>
          <p:nvPr>
            <p:ph type="body" idx="1"/>
          </p:nvPr>
        </p:nvSpPr>
        <p:spPr/>
        <p:txBody>
          <a:bodyPr/>
          <a:lstStyle/>
          <a:p>
            <a:pPr algn="ctr"/>
            <a:r>
              <a:rPr lang="en-US" dirty="0"/>
              <a:t>Sour </a:t>
            </a:r>
            <a:r>
              <a:rPr lang="en-US" dirty="0" smtClean="0"/>
              <a:t>Taste</a:t>
            </a:r>
            <a:endParaRPr lang="en-US" dirty="0"/>
          </a:p>
        </p:txBody>
      </p:sp>
      <p:sp>
        <p:nvSpPr>
          <p:cNvPr id="3" name="Content Placeholder 2"/>
          <p:cNvSpPr>
            <a:spLocks noGrp="1"/>
          </p:cNvSpPr>
          <p:nvPr>
            <p:ph sz="half" idx="2"/>
          </p:nvPr>
        </p:nvSpPr>
        <p:spPr>
          <a:solidFill>
            <a:schemeClr val="accent6">
              <a:lumMod val="20000"/>
              <a:lumOff val="80000"/>
            </a:schemeClr>
          </a:solidFill>
        </p:spPr>
        <p:txBody>
          <a:bodyPr/>
          <a:lstStyle/>
          <a:p>
            <a:r>
              <a:rPr lang="en-US" dirty="0"/>
              <a:t>The sour taste is caused by acids, that is, by the hydrogen ion concentration. </a:t>
            </a:r>
            <a:endParaRPr lang="en-US" sz="4000" dirty="0"/>
          </a:p>
          <a:p>
            <a:pPr lvl="1"/>
            <a:r>
              <a:rPr lang="en-US" dirty="0"/>
              <a:t>The intensity of this taste sensation is approximately proportional to the </a:t>
            </a:r>
            <a:r>
              <a:rPr lang="en-US" i="1" dirty="0"/>
              <a:t>logarithm of the hydrogen ion concentration.</a:t>
            </a:r>
            <a:endParaRPr lang="en-US" sz="3600" dirty="0"/>
          </a:p>
          <a:p>
            <a:pPr lvl="2"/>
            <a:r>
              <a:rPr lang="en-US" dirty="0"/>
              <a:t>The more acidic the food, the stronger the sour sensation becomes.</a:t>
            </a:r>
            <a:endParaRPr lang="en-US" sz="3000" dirty="0"/>
          </a:p>
          <a:p>
            <a:pPr marL="0" indent="0">
              <a:buNone/>
            </a:pPr>
            <a:endParaRPr lang="en-US" dirty="0"/>
          </a:p>
        </p:txBody>
      </p:sp>
      <p:sp>
        <p:nvSpPr>
          <p:cNvPr id="5" name="Text Placeholder 4"/>
          <p:cNvSpPr>
            <a:spLocks noGrp="1"/>
          </p:cNvSpPr>
          <p:nvPr>
            <p:ph type="body" sz="quarter" idx="3"/>
          </p:nvPr>
        </p:nvSpPr>
        <p:spPr/>
        <p:txBody>
          <a:bodyPr/>
          <a:lstStyle/>
          <a:p>
            <a:pPr algn="ctr"/>
            <a:r>
              <a:rPr lang="en-US" dirty="0"/>
              <a:t>Salty Taste</a:t>
            </a:r>
            <a:endParaRPr lang="en-US" dirty="0"/>
          </a:p>
        </p:txBody>
      </p:sp>
      <p:sp>
        <p:nvSpPr>
          <p:cNvPr id="6" name="Content Placeholder 5"/>
          <p:cNvSpPr>
            <a:spLocks noGrp="1"/>
          </p:cNvSpPr>
          <p:nvPr>
            <p:ph sz="quarter" idx="4"/>
          </p:nvPr>
        </p:nvSpPr>
        <p:spPr>
          <a:solidFill>
            <a:srgbClr val="FFFFCC"/>
          </a:solidFill>
        </p:spPr>
        <p:txBody>
          <a:bodyPr>
            <a:normAutofit lnSpcReduction="10000"/>
          </a:bodyPr>
          <a:lstStyle/>
          <a:p>
            <a:r>
              <a:rPr lang="en-US" dirty="0"/>
              <a:t>The salty taste is elicited by ionized salts, mainly by the sodium ion concentration (the </a:t>
            </a:r>
            <a:r>
              <a:rPr lang="en-US" dirty="0" err="1"/>
              <a:t>cations</a:t>
            </a:r>
            <a:r>
              <a:rPr lang="en-US" dirty="0"/>
              <a:t> of the salts, especially sodium </a:t>
            </a:r>
            <a:r>
              <a:rPr lang="en-US" dirty="0" err="1"/>
              <a:t>cations</a:t>
            </a:r>
            <a:r>
              <a:rPr lang="en-US" dirty="0"/>
              <a:t>). </a:t>
            </a:r>
            <a:endParaRPr lang="en-US" sz="3600" dirty="0"/>
          </a:p>
          <a:p>
            <a:pPr lvl="1"/>
            <a:r>
              <a:rPr lang="en-US" dirty="0"/>
              <a:t>The quality of the taste varies somewhat from one salt to another, because some salts elicit other taste sensations in addition to saltiness. </a:t>
            </a:r>
            <a:endParaRPr lang="en-US" sz="3200" dirty="0"/>
          </a:p>
          <a:p>
            <a:endParaRPr lang="en-US" dirty="0"/>
          </a:p>
        </p:txBody>
      </p:sp>
    </p:spTree>
    <p:extLst>
      <p:ext uri="{BB962C8B-B14F-4D97-AF65-F5344CB8AC3E}">
        <p14:creationId xmlns:p14="http://schemas.microsoft.com/office/powerpoint/2010/main" val="147042998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Sweet Taste</a:t>
            </a:r>
            <a:endParaRPr lang="en-US" dirty="0"/>
          </a:p>
        </p:txBody>
      </p:sp>
      <p:sp>
        <p:nvSpPr>
          <p:cNvPr id="3" name="Content Placeholder 2"/>
          <p:cNvSpPr>
            <a:spLocks noGrp="1"/>
          </p:cNvSpPr>
          <p:nvPr>
            <p:ph idx="1"/>
          </p:nvPr>
        </p:nvSpPr>
        <p:spPr>
          <a:solidFill>
            <a:schemeClr val="accent4">
              <a:lumMod val="40000"/>
              <a:lumOff val="60000"/>
            </a:schemeClr>
          </a:solidFill>
        </p:spPr>
        <p:txBody>
          <a:bodyPr>
            <a:normAutofit/>
          </a:bodyPr>
          <a:lstStyle/>
          <a:p>
            <a:r>
              <a:rPr lang="en-US" dirty="0"/>
              <a:t>The sweet taste is not caused by any single class of chemicals. </a:t>
            </a:r>
            <a:endParaRPr lang="en-US" sz="3600" dirty="0"/>
          </a:p>
          <a:p>
            <a:pPr lvl="1"/>
            <a:r>
              <a:rPr lang="en-US" dirty="0"/>
              <a:t>Some of the types of chemicals that cause </a:t>
            </a:r>
            <a:r>
              <a:rPr lang="en-US" dirty="0" smtClean="0"/>
              <a:t>sweet taste are organic chemicals include </a:t>
            </a:r>
            <a:r>
              <a:rPr lang="en-US" dirty="0"/>
              <a:t>sugars, glycols, alcohols, aldehydes, ketones, amides, esters, some amino acids, some small proteins, sulfonic acids, halogenated acids, and inorganic salts of lead and beryllium. </a:t>
            </a:r>
            <a:endParaRPr lang="en-US" sz="2600" dirty="0"/>
          </a:p>
          <a:p>
            <a:pPr lvl="1"/>
            <a:r>
              <a:rPr lang="en-US" dirty="0" smtClean="0"/>
              <a:t>Slight changes </a:t>
            </a:r>
            <a:r>
              <a:rPr lang="en-US" dirty="0"/>
              <a:t>in the chemical structure, such as addition of a simple radical, can </a:t>
            </a:r>
            <a:r>
              <a:rPr lang="en-US" dirty="0" smtClean="0"/>
              <a:t>change </a:t>
            </a:r>
            <a:r>
              <a:rPr lang="en-US" dirty="0"/>
              <a:t>the substance from sweet to bitter.</a:t>
            </a:r>
            <a:endParaRPr lang="en-US" sz="3000" dirty="0"/>
          </a:p>
          <a:p>
            <a:pPr marL="0" indent="0">
              <a:buNone/>
            </a:pPr>
            <a:endParaRPr lang="en-US" dirty="0"/>
          </a:p>
        </p:txBody>
      </p:sp>
    </p:spTree>
    <p:extLst>
      <p:ext uri="{BB962C8B-B14F-4D97-AF65-F5344CB8AC3E}">
        <p14:creationId xmlns:p14="http://schemas.microsoft.com/office/powerpoint/2010/main" val="311541968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Bitter Taste</a:t>
            </a:r>
            <a:endParaRPr lang="en-US" dirty="0"/>
          </a:p>
        </p:txBody>
      </p:sp>
      <p:sp>
        <p:nvSpPr>
          <p:cNvPr id="3" name="Content Placeholder 2"/>
          <p:cNvSpPr>
            <a:spLocks noGrp="1"/>
          </p:cNvSpPr>
          <p:nvPr>
            <p:ph idx="1"/>
          </p:nvPr>
        </p:nvSpPr>
        <p:spPr>
          <a:solidFill>
            <a:schemeClr val="accent2">
              <a:lumMod val="60000"/>
              <a:lumOff val="40000"/>
            </a:schemeClr>
          </a:solidFill>
        </p:spPr>
        <p:txBody>
          <a:bodyPr>
            <a:normAutofit fontScale="85000" lnSpcReduction="10000"/>
          </a:bodyPr>
          <a:lstStyle/>
          <a:p>
            <a:r>
              <a:rPr lang="en-US" dirty="0"/>
              <a:t>The bitter taste is not caused by any single type of chemical agent. </a:t>
            </a:r>
            <a:endParaRPr lang="en-US" sz="4000" dirty="0"/>
          </a:p>
          <a:p>
            <a:pPr lvl="1"/>
            <a:r>
              <a:rPr lang="en-US" dirty="0"/>
              <a:t>The substances that give the bitter taste are almost entirely organic substances. </a:t>
            </a:r>
            <a:endParaRPr lang="en-US" sz="3600" dirty="0"/>
          </a:p>
          <a:p>
            <a:pPr lvl="2"/>
            <a:r>
              <a:rPr lang="en-US" dirty="0"/>
              <a:t>Two particular classes of substances are especially likely to cause bitter taste sensations: </a:t>
            </a:r>
            <a:endParaRPr lang="en-US" sz="3200" dirty="0"/>
          </a:p>
          <a:p>
            <a:pPr lvl="2"/>
            <a:r>
              <a:rPr lang="en-US" dirty="0" smtClean="0"/>
              <a:t>Long-chain </a:t>
            </a:r>
            <a:r>
              <a:rPr lang="en-US" dirty="0"/>
              <a:t>organic substances that contain nitrogen, and </a:t>
            </a:r>
            <a:endParaRPr lang="en-US" sz="3200" dirty="0"/>
          </a:p>
          <a:p>
            <a:pPr lvl="2"/>
            <a:r>
              <a:rPr lang="en-US" dirty="0" smtClean="0"/>
              <a:t>Alkaloids: include </a:t>
            </a:r>
            <a:r>
              <a:rPr lang="en-US" dirty="0"/>
              <a:t>many of the </a:t>
            </a:r>
            <a:r>
              <a:rPr lang="en-US" dirty="0" smtClean="0"/>
              <a:t>drugs, </a:t>
            </a:r>
            <a:r>
              <a:rPr lang="en-US" dirty="0"/>
              <a:t>such as quinine, caffeine, strychnine, and nicotine.</a:t>
            </a:r>
            <a:endParaRPr lang="en-US" sz="2800" dirty="0"/>
          </a:p>
          <a:p>
            <a:r>
              <a:rPr lang="en-US" dirty="0"/>
              <a:t>Some substances that at first taste sweet have a bitter </a:t>
            </a:r>
            <a:r>
              <a:rPr lang="en-US" dirty="0" smtClean="0"/>
              <a:t>aftertaste</a:t>
            </a:r>
            <a:r>
              <a:rPr lang="en-US" dirty="0"/>
              <a:t>, such as saccharin.</a:t>
            </a:r>
            <a:endParaRPr lang="en-US" sz="4000" dirty="0"/>
          </a:p>
          <a:p>
            <a:r>
              <a:rPr lang="en-US" dirty="0"/>
              <a:t>The bitter taste, when it occurs in high intensity, usually causes the person or animal to reject the food. </a:t>
            </a:r>
            <a:endParaRPr lang="en-US" sz="4000" dirty="0"/>
          </a:p>
          <a:p>
            <a:pPr lvl="1"/>
            <a:r>
              <a:rPr lang="en-US" dirty="0"/>
              <a:t>This is an important function of the bitter taste sensation, because many deadly toxins found in poisonous plants are alkaloids. </a:t>
            </a:r>
            <a:endParaRPr lang="en-US" sz="3600" dirty="0"/>
          </a:p>
        </p:txBody>
      </p:sp>
    </p:spTree>
    <p:extLst>
      <p:ext uri="{BB962C8B-B14F-4D97-AF65-F5344CB8AC3E}">
        <p14:creationId xmlns:p14="http://schemas.microsoft.com/office/powerpoint/2010/main" val="360511776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Umami Taste</a:t>
            </a:r>
            <a:endParaRPr lang="en-US" dirty="0"/>
          </a:p>
        </p:txBody>
      </p:sp>
      <p:sp>
        <p:nvSpPr>
          <p:cNvPr id="3" name="Content Placeholder 2"/>
          <p:cNvSpPr>
            <a:spLocks noGrp="1"/>
          </p:cNvSpPr>
          <p:nvPr>
            <p:ph idx="1"/>
          </p:nvPr>
        </p:nvSpPr>
        <p:spPr/>
        <p:txBody>
          <a:bodyPr/>
          <a:lstStyle/>
          <a:p>
            <a:r>
              <a:rPr lang="en-US" i="1" dirty="0"/>
              <a:t>Umami </a:t>
            </a:r>
            <a:r>
              <a:rPr lang="en-US" dirty="0"/>
              <a:t>is a Japanese word (meaning “delicious”) designating a pleasant taste sensation.  </a:t>
            </a:r>
            <a:endParaRPr lang="en-US" sz="4000" dirty="0"/>
          </a:p>
          <a:p>
            <a:r>
              <a:rPr lang="en-US" dirty="0"/>
              <a:t>Umami is the dominant taste of food containing </a:t>
            </a:r>
            <a:r>
              <a:rPr lang="en-US" sz="2400" dirty="0"/>
              <a:t>L</a:t>
            </a:r>
            <a:r>
              <a:rPr lang="en-US" dirty="0"/>
              <a:t>-glutamate, such as meat extracts and aging cheese.  </a:t>
            </a:r>
            <a:endParaRPr lang="en-US" sz="4000" dirty="0"/>
          </a:p>
          <a:p>
            <a:r>
              <a:rPr lang="en-US" dirty="0"/>
              <a:t>A taste receptor for </a:t>
            </a:r>
            <a:r>
              <a:rPr lang="en-US" sz="2400" dirty="0"/>
              <a:t>L</a:t>
            </a:r>
            <a:r>
              <a:rPr lang="en-US" dirty="0"/>
              <a:t>-glutamate may be related to one of the glutamate receptors expressed in neuronal synapses of the brain. </a:t>
            </a:r>
            <a:endParaRPr lang="en-US" sz="4000" dirty="0"/>
          </a:p>
        </p:txBody>
      </p:sp>
    </p:spTree>
    <p:extLst>
      <p:ext uri="{BB962C8B-B14F-4D97-AF65-F5344CB8AC3E}">
        <p14:creationId xmlns:p14="http://schemas.microsoft.com/office/powerpoint/2010/main" val="370076390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Mechanism </a:t>
            </a:r>
            <a:r>
              <a:rPr lang="en-US" dirty="0"/>
              <a:t>of Stimulation of </a:t>
            </a:r>
            <a:r>
              <a:rPr lang="en-US" dirty="0" smtClean="0"/>
              <a:t/>
            </a:r>
            <a:br>
              <a:rPr lang="en-US" dirty="0" smtClean="0"/>
            </a:br>
            <a:r>
              <a:rPr lang="en-US" dirty="0" smtClean="0"/>
              <a:t>Taste </a:t>
            </a:r>
            <a:r>
              <a:rPr lang="en-US" dirty="0"/>
              <a:t>Buds Receptor Potential</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The membrane of the taste cell, like that of most other sensory receptor cells, is negatively charged on the inside with respect to the outside. </a:t>
            </a:r>
          </a:p>
          <a:p>
            <a:pPr lvl="0"/>
            <a:r>
              <a:rPr lang="en-US" dirty="0"/>
              <a:t>Application of a taste substance to the taste hairs causes partial loss of this negative potential—that is the taste cell becomes </a:t>
            </a:r>
            <a:r>
              <a:rPr lang="en-US" i="1" dirty="0"/>
              <a:t>depolarized. </a:t>
            </a:r>
            <a:r>
              <a:rPr lang="en-US" dirty="0"/>
              <a:t>In most instances, the decrease in potential, within a wide range, is approximately proportional to the logarithm of concentration of the stimulating substance. </a:t>
            </a:r>
          </a:p>
          <a:p>
            <a:pPr lvl="0"/>
            <a:r>
              <a:rPr lang="en-US" dirty="0"/>
              <a:t>This </a:t>
            </a:r>
            <a:r>
              <a:rPr lang="en-US" i="1" dirty="0"/>
              <a:t>change in electrical potential </a:t>
            </a:r>
            <a:r>
              <a:rPr lang="en-US" dirty="0"/>
              <a:t>in the taste cell is called the </a:t>
            </a:r>
            <a:r>
              <a:rPr lang="en-US" i="1" dirty="0"/>
              <a:t>receptor potential </a:t>
            </a:r>
            <a:r>
              <a:rPr lang="en-US" dirty="0"/>
              <a:t>for taste</a:t>
            </a:r>
            <a:r>
              <a:rPr lang="en-US" dirty="0" smtClean="0"/>
              <a:t>.</a:t>
            </a:r>
            <a:endParaRPr lang="en-US" dirty="0"/>
          </a:p>
        </p:txBody>
      </p:sp>
    </p:spTree>
    <p:extLst>
      <p:ext uri="{BB962C8B-B14F-4D97-AF65-F5344CB8AC3E}">
        <p14:creationId xmlns:p14="http://schemas.microsoft.com/office/powerpoint/2010/main" val="2182247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Mechanism </a:t>
            </a:r>
            <a:r>
              <a:rPr lang="en-US" dirty="0"/>
              <a:t>of Stimulation of </a:t>
            </a:r>
            <a:r>
              <a:rPr lang="en-US" dirty="0" smtClean="0"/>
              <a:t/>
            </a:r>
            <a:br>
              <a:rPr lang="en-US" dirty="0" smtClean="0"/>
            </a:br>
            <a:r>
              <a:rPr lang="en-US" dirty="0" smtClean="0"/>
              <a:t>Taste </a:t>
            </a:r>
            <a:r>
              <a:rPr lang="en-US" dirty="0"/>
              <a:t>Buds Receptor Potential</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The mechanism by which most stimulating substances react with the taste villi to initiate the receptor potential is by binding of the taste chemical to a protein receptor molecule that lies on the outer surface of the taste receptor cell near to or protruding through a villus membrane. </a:t>
            </a:r>
          </a:p>
          <a:p>
            <a:pPr lvl="0"/>
            <a:r>
              <a:rPr lang="en-US" dirty="0"/>
              <a:t>This, in turn, opens ion channels, which allows positively charged sodium ions or hydrogen ions to enter and depolarize the normal negativity of the cell. Then the taste chemical itself is gradually washed away from the taste villus by the saliva, which removes the stimulus.</a:t>
            </a:r>
          </a:p>
        </p:txBody>
      </p:sp>
    </p:spTree>
    <p:extLst>
      <p:ext uri="{BB962C8B-B14F-4D97-AF65-F5344CB8AC3E}">
        <p14:creationId xmlns:p14="http://schemas.microsoft.com/office/powerpoint/2010/main" val="22838262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Mechanism </a:t>
            </a:r>
            <a:r>
              <a:rPr lang="en-US" dirty="0"/>
              <a:t>of Stimulation of </a:t>
            </a:r>
            <a:r>
              <a:rPr lang="en-US" dirty="0" smtClean="0"/>
              <a:t/>
            </a:r>
            <a:br>
              <a:rPr lang="en-US" dirty="0" smtClean="0"/>
            </a:br>
            <a:r>
              <a:rPr lang="en-US" dirty="0" smtClean="0"/>
              <a:t>Taste </a:t>
            </a:r>
            <a:r>
              <a:rPr lang="en-US" dirty="0"/>
              <a:t>Buds Receptor Potential</a:t>
            </a:r>
            <a:endParaRPr lang="en-US" dirty="0"/>
          </a:p>
        </p:txBody>
      </p:sp>
      <p:sp>
        <p:nvSpPr>
          <p:cNvPr id="3" name="Content Placeholder 2"/>
          <p:cNvSpPr>
            <a:spLocks noGrp="1"/>
          </p:cNvSpPr>
          <p:nvPr>
            <p:ph idx="1"/>
          </p:nvPr>
        </p:nvSpPr>
        <p:spPr/>
        <p:txBody>
          <a:bodyPr>
            <a:normAutofit fontScale="92500" lnSpcReduction="10000"/>
          </a:bodyPr>
          <a:lstStyle/>
          <a:p>
            <a:pPr lvl="0"/>
            <a:r>
              <a:rPr lang="en-US" dirty="0"/>
              <a:t>The type of receptor protein in each taste villus determines the type of taste that will be perceived.</a:t>
            </a:r>
            <a:endParaRPr lang="en-US" sz="4000" dirty="0"/>
          </a:p>
          <a:p>
            <a:pPr lvl="1"/>
            <a:r>
              <a:rPr lang="en-US" dirty="0"/>
              <a:t>For sodium ions and hydrogen ions, which elicit salty and sour taste sensations, respectively, the receptor proteins open specific ion channels in the apical membranes of the taste cells, thereby activating the receptors.</a:t>
            </a:r>
            <a:endParaRPr lang="en-US" sz="3600" dirty="0"/>
          </a:p>
          <a:p>
            <a:pPr lvl="1"/>
            <a:r>
              <a:rPr lang="en-US" dirty="0"/>
              <a:t>For the sweet and bitter taste sensations, the portions of the receptor protein molecules that protrude through the apical membranes activate </a:t>
            </a:r>
            <a:r>
              <a:rPr lang="en-US" i="1" dirty="0"/>
              <a:t>second-messenger transmitter substances </a:t>
            </a:r>
            <a:r>
              <a:rPr lang="en-US" dirty="0"/>
              <a:t>inside the taste cells, and these second messengers cause intracellular chemical changes that elicit the taste signals.</a:t>
            </a:r>
            <a:endParaRPr lang="en-US" sz="3600" dirty="0"/>
          </a:p>
        </p:txBody>
      </p:sp>
    </p:spTree>
    <p:extLst>
      <p:ext uri="{BB962C8B-B14F-4D97-AF65-F5344CB8AC3E}">
        <p14:creationId xmlns:p14="http://schemas.microsoft.com/office/powerpoint/2010/main" val="272639167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Generation of Nerve Impulses by the Taste Bud</a:t>
            </a:r>
            <a:endParaRPr lang="en-US" dirty="0"/>
          </a:p>
        </p:txBody>
      </p:sp>
      <p:sp>
        <p:nvSpPr>
          <p:cNvPr id="3" name="Content Placeholder 2"/>
          <p:cNvSpPr>
            <a:spLocks noGrp="1"/>
          </p:cNvSpPr>
          <p:nvPr>
            <p:ph idx="1"/>
          </p:nvPr>
        </p:nvSpPr>
        <p:spPr/>
        <p:txBody>
          <a:bodyPr/>
          <a:lstStyle/>
          <a:p>
            <a:pPr lvl="0"/>
            <a:r>
              <a:rPr lang="en-US" dirty="0"/>
              <a:t>On first application of the taste stimulus, the rate of discharge of the nerve fibers from taste buds rises to a peak in a small fraction of a second but then adapts within the next few seconds back to a lower, steady level as long as the taste stimulus remains. </a:t>
            </a:r>
          </a:p>
          <a:p>
            <a:pPr lvl="0"/>
            <a:r>
              <a:rPr lang="en-US" dirty="0"/>
              <a:t>Thus, a strong immediate signal is transmitted by the taste nerve, and a weaker continuous signal is transmitted as long as the taste bud is exposed to the taste stimulus.</a:t>
            </a:r>
          </a:p>
          <a:p>
            <a:endParaRPr lang="en-US" dirty="0"/>
          </a:p>
        </p:txBody>
      </p:sp>
    </p:spTree>
    <p:extLst>
      <p:ext uri="{BB962C8B-B14F-4D97-AF65-F5344CB8AC3E}">
        <p14:creationId xmlns:p14="http://schemas.microsoft.com/office/powerpoint/2010/main" val="3219146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Senses: Smell</a:t>
            </a:r>
          </a:p>
        </p:txBody>
      </p:sp>
      <p:sp>
        <p:nvSpPr>
          <p:cNvPr id="3" name="Content Placeholder 2"/>
          <p:cNvSpPr>
            <a:spLocks noGrp="1"/>
          </p:cNvSpPr>
          <p:nvPr>
            <p:ph idx="1"/>
          </p:nvPr>
        </p:nvSpPr>
        <p:spPr/>
        <p:txBody>
          <a:bodyPr>
            <a:normAutofit/>
          </a:bodyPr>
          <a:lstStyle/>
          <a:p>
            <a:pPr marL="514350" indent="-514350">
              <a:buFont typeface="+mj-lt"/>
              <a:buAutoNum type="arabicPeriod" startAt="5"/>
            </a:pPr>
            <a:r>
              <a:rPr lang="en-US" dirty="0"/>
              <a:t>The </a:t>
            </a:r>
            <a:r>
              <a:rPr lang="en-US" b="1" dirty="0"/>
              <a:t>G-proteins </a:t>
            </a:r>
            <a:r>
              <a:rPr lang="en-US" dirty="0"/>
              <a:t>activate </a:t>
            </a:r>
            <a:r>
              <a:rPr lang="en-US" dirty="0" err="1"/>
              <a:t>adenylate</a:t>
            </a:r>
            <a:r>
              <a:rPr lang="en-US" dirty="0"/>
              <a:t> </a:t>
            </a:r>
            <a:r>
              <a:rPr lang="en-US" dirty="0" err="1"/>
              <a:t>cyclase</a:t>
            </a:r>
            <a:r>
              <a:rPr lang="en-US" dirty="0"/>
              <a:t> and the production of </a:t>
            </a:r>
            <a:r>
              <a:rPr lang="en-US" dirty="0" err="1"/>
              <a:t>cAMP</a:t>
            </a:r>
            <a:r>
              <a:rPr lang="en-US" dirty="0"/>
              <a:t>, </a:t>
            </a:r>
            <a:r>
              <a:rPr lang="en-US" dirty="0" smtClean="0"/>
              <a:t>which opens </a:t>
            </a:r>
            <a:r>
              <a:rPr lang="en-US" dirty="0"/>
              <a:t>Na</a:t>
            </a:r>
            <a:r>
              <a:rPr lang="en-US" baseline="30000" dirty="0"/>
              <a:t>+</a:t>
            </a:r>
            <a:r>
              <a:rPr lang="en-US" dirty="0"/>
              <a:t> channels, producing </a:t>
            </a:r>
            <a:r>
              <a:rPr lang="en-US" b="1" dirty="0"/>
              <a:t>a depolarizing receptor </a:t>
            </a:r>
            <a:r>
              <a:rPr lang="en-US" b="1" dirty="0" smtClean="0"/>
              <a:t>potential.</a:t>
            </a:r>
            <a:endParaRPr lang="en-US" dirty="0"/>
          </a:p>
          <a:p>
            <a:pPr marL="514350" indent="-514350">
              <a:buFont typeface="+mj-lt"/>
              <a:buAutoNum type="arabicPeriod" startAt="5"/>
            </a:pPr>
            <a:r>
              <a:rPr lang="en-US" dirty="0" smtClean="0"/>
              <a:t>The </a:t>
            </a:r>
            <a:r>
              <a:rPr lang="en-US" dirty="0"/>
              <a:t>receptor potential depolarizes the initial segment of the axon, </a:t>
            </a:r>
            <a:r>
              <a:rPr lang="en-US" dirty="0" smtClean="0"/>
              <a:t>propagating action potentials.</a:t>
            </a:r>
          </a:p>
          <a:p>
            <a:pPr marL="514350" indent="-514350">
              <a:buFont typeface="+mj-lt"/>
              <a:buAutoNum type="arabicPeriod" startAt="5"/>
            </a:pPr>
            <a:r>
              <a:rPr lang="en-US" dirty="0" smtClean="0"/>
              <a:t>Receptor </a:t>
            </a:r>
            <a:r>
              <a:rPr lang="en-US" dirty="0"/>
              <a:t>cells are true neurons that conduct action potentials to the CNS </a:t>
            </a:r>
            <a:r>
              <a:rPr lang="en-US" dirty="0" smtClean="0"/>
              <a:t>and are </a:t>
            </a:r>
            <a:r>
              <a:rPr lang="en-US" dirty="0"/>
              <a:t>continuously replaced by basal stem cells of the olfactory epithelium.</a:t>
            </a:r>
          </a:p>
        </p:txBody>
      </p:sp>
    </p:spTree>
    <p:extLst>
      <p:ext uri="{BB962C8B-B14F-4D97-AF65-F5344CB8AC3E}">
        <p14:creationId xmlns:p14="http://schemas.microsoft.com/office/powerpoint/2010/main" val="230381699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Taste Signals into </a:t>
            </a:r>
            <a:r>
              <a:rPr lang="en-US" dirty="0" smtClean="0"/>
              <a:t/>
            </a:r>
            <a:br>
              <a:rPr lang="en-US" dirty="0" smtClean="0"/>
            </a:br>
            <a:r>
              <a:rPr lang="en-US" dirty="0" smtClean="0"/>
              <a:t>the </a:t>
            </a:r>
            <a:r>
              <a:rPr lang="en-US" dirty="0"/>
              <a:t>Central Nervous </a:t>
            </a:r>
            <a:r>
              <a:rPr lang="en-US" dirty="0" smtClean="0"/>
              <a:t>System</a:t>
            </a:r>
            <a:endParaRPr lang="en-US" dirty="0"/>
          </a:p>
        </p:txBody>
      </p:sp>
      <p:sp>
        <p:nvSpPr>
          <p:cNvPr id="3" name="Content Placeholder 2"/>
          <p:cNvSpPr>
            <a:spLocks noGrp="1"/>
          </p:cNvSpPr>
          <p:nvPr>
            <p:ph idx="1"/>
          </p:nvPr>
        </p:nvSpPr>
        <p:spPr/>
        <p:txBody>
          <a:bodyPr>
            <a:normAutofit fontScale="92500" lnSpcReduction="20000"/>
          </a:bodyPr>
          <a:lstStyle/>
          <a:p>
            <a:pPr lvl="0"/>
            <a:r>
              <a:rPr lang="en-US" dirty="0"/>
              <a:t>Taste impulses from the anterior two thirds of the tongue pass first into the </a:t>
            </a:r>
            <a:r>
              <a:rPr lang="en-US" i="1" dirty="0"/>
              <a:t>lingual nerve, </a:t>
            </a:r>
            <a:r>
              <a:rPr lang="en-US" dirty="0"/>
              <a:t>then through the </a:t>
            </a:r>
            <a:r>
              <a:rPr lang="en-US" i="1" dirty="0"/>
              <a:t>chorda tympani </a:t>
            </a:r>
            <a:r>
              <a:rPr lang="en-US" dirty="0"/>
              <a:t>into the </a:t>
            </a:r>
            <a:r>
              <a:rPr lang="en-US" i="1" dirty="0"/>
              <a:t>facial nerve, </a:t>
            </a:r>
            <a:r>
              <a:rPr lang="en-US" dirty="0"/>
              <a:t>and finally into the </a:t>
            </a:r>
            <a:r>
              <a:rPr lang="en-US" i="1" dirty="0" err="1"/>
              <a:t>tractus</a:t>
            </a:r>
            <a:r>
              <a:rPr lang="en-US" i="1" dirty="0"/>
              <a:t> </a:t>
            </a:r>
            <a:r>
              <a:rPr lang="en-US" i="1" dirty="0" err="1"/>
              <a:t>solitarius</a:t>
            </a:r>
            <a:r>
              <a:rPr lang="en-US" i="1" dirty="0"/>
              <a:t> </a:t>
            </a:r>
            <a:r>
              <a:rPr lang="en-US" dirty="0"/>
              <a:t>in the brain stem.</a:t>
            </a:r>
          </a:p>
          <a:p>
            <a:pPr lvl="0"/>
            <a:r>
              <a:rPr lang="en-US" dirty="0"/>
              <a:t>Taste sensations from the circumvallate papillae on the back of the tongue and from other posterior regions of the mouth and throat are transmitted through the </a:t>
            </a:r>
            <a:r>
              <a:rPr lang="en-US" i="1" dirty="0"/>
              <a:t>glossopharyngeal nerve </a:t>
            </a:r>
            <a:r>
              <a:rPr lang="en-US" dirty="0"/>
              <a:t>also into the </a:t>
            </a:r>
            <a:r>
              <a:rPr lang="en-US" i="1" dirty="0" err="1"/>
              <a:t>tractus</a:t>
            </a:r>
            <a:r>
              <a:rPr lang="en-US" i="1" dirty="0"/>
              <a:t> </a:t>
            </a:r>
            <a:r>
              <a:rPr lang="en-US" i="1" dirty="0" err="1"/>
              <a:t>solitarius</a:t>
            </a:r>
            <a:r>
              <a:rPr lang="en-US" i="1" dirty="0"/>
              <a:t>, </a:t>
            </a:r>
            <a:r>
              <a:rPr lang="en-US" dirty="0"/>
              <a:t>but at a slightly more posterior level. </a:t>
            </a:r>
          </a:p>
          <a:p>
            <a:pPr lvl="0"/>
            <a:r>
              <a:rPr lang="en-US" dirty="0"/>
              <a:t>Finally, a few taste signals are transmitted into the </a:t>
            </a:r>
            <a:r>
              <a:rPr lang="en-US" i="1" dirty="0" err="1"/>
              <a:t>tractus</a:t>
            </a:r>
            <a:r>
              <a:rPr lang="en-US" i="1" dirty="0"/>
              <a:t> </a:t>
            </a:r>
            <a:r>
              <a:rPr lang="en-US" i="1" dirty="0" err="1"/>
              <a:t>solitarius</a:t>
            </a:r>
            <a:r>
              <a:rPr lang="en-US" i="1" dirty="0"/>
              <a:t> </a:t>
            </a:r>
            <a:r>
              <a:rPr lang="en-US" dirty="0"/>
              <a:t>from the base of the tongue and other parts of the pharyngeal region by way of the </a:t>
            </a:r>
            <a:r>
              <a:rPr lang="en-US" i="1" dirty="0" err="1"/>
              <a:t>vagus</a:t>
            </a:r>
            <a:r>
              <a:rPr lang="en-US" i="1" dirty="0"/>
              <a:t> nerve</a:t>
            </a:r>
            <a:r>
              <a:rPr lang="en-US" i="1" dirty="0" smtClean="0"/>
              <a:t>.</a:t>
            </a:r>
            <a:endParaRPr lang="en-US" dirty="0"/>
          </a:p>
        </p:txBody>
      </p:sp>
    </p:spTree>
    <p:extLst>
      <p:ext uri="{BB962C8B-B14F-4D97-AF65-F5344CB8AC3E}">
        <p14:creationId xmlns:p14="http://schemas.microsoft.com/office/powerpoint/2010/main" val="9685571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Transmission of Taste Signals into </a:t>
            </a:r>
            <a:r>
              <a:rPr lang="en-US" dirty="0" smtClean="0"/>
              <a:t/>
            </a:r>
            <a:br>
              <a:rPr lang="en-US" dirty="0" smtClean="0"/>
            </a:br>
            <a:r>
              <a:rPr lang="en-US" dirty="0" smtClean="0"/>
              <a:t>the </a:t>
            </a:r>
            <a:r>
              <a:rPr lang="en-US" dirty="0"/>
              <a:t>Central Nervous </a:t>
            </a:r>
            <a:r>
              <a:rPr lang="en-US" dirty="0" smtClean="0"/>
              <a:t>System</a:t>
            </a:r>
            <a:endParaRPr lang="en-US" dirty="0"/>
          </a:p>
        </p:txBody>
      </p:sp>
      <p:sp>
        <p:nvSpPr>
          <p:cNvPr id="3" name="Content Placeholder 2"/>
          <p:cNvSpPr>
            <a:spLocks noGrp="1"/>
          </p:cNvSpPr>
          <p:nvPr>
            <p:ph idx="1"/>
          </p:nvPr>
        </p:nvSpPr>
        <p:spPr/>
        <p:txBody>
          <a:bodyPr>
            <a:normAutofit fontScale="85000" lnSpcReduction="20000"/>
          </a:bodyPr>
          <a:lstStyle/>
          <a:p>
            <a:pPr lvl="0"/>
            <a:r>
              <a:rPr lang="en-US" dirty="0"/>
              <a:t>All taste fibers synapse in the posterior brain stem in the </a:t>
            </a:r>
            <a:r>
              <a:rPr lang="en-US" i="1" dirty="0"/>
              <a:t>nuclei of the </a:t>
            </a:r>
            <a:r>
              <a:rPr lang="en-US" i="1" dirty="0" err="1"/>
              <a:t>tractus</a:t>
            </a:r>
            <a:r>
              <a:rPr lang="en-US" i="1" dirty="0"/>
              <a:t> </a:t>
            </a:r>
            <a:r>
              <a:rPr lang="en-US" i="1" dirty="0" err="1"/>
              <a:t>solitarius</a:t>
            </a:r>
            <a:r>
              <a:rPr lang="en-US" i="1" dirty="0"/>
              <a:t>. </a:t>
            </a:r>
            <a:r>
              <a:rPr lang="en-US" dirty="0"/>
              <a:t>These nuclei send second-order neurons to a small area of the </a:t>
            </a:r>
            <a:r>
              <a:rPr lang="en-US" i="1" dirty="0"/>
              <a:t>ventral posterior medial nucleus of the thalamus, </a:t>
            </a:r>
            <a:r>
              <a:rPr lang="en-US" dirty="0"/>
              <a:t>located slightly medial to the thalamic terminations of the facial regions of the dorsal column–medial </a:t>
            </a:r>
            <a:r>
              <a:rPr lang="en-US" dirty="0" err="1"/>
              <a:t>lemniscal</a:t>
            </a:r>
            <a:r>
              <a:rPr lang="en-US" dirty="0"/>
              <a:t> system. </a:t>
            </a:r>
          </a:p>
          <a:p>
            <a:pPr lvl="0"/>
            <a:r>
              <a:rPr lang="en-US" dirty="0"/>
              <a:t>From the thalamus, third-order neurons are transmitted to the </a:t>
            </a:r>
            <a:r>
              <a:rPr lang="en-US" i="1" dirty="0"/>
              <a:t>lower tip of the </a:t>
            </a:r>
            <a:r>
              <a:rPr lang="en-US" i="1" dirty="0" err="1"/>
              <a:t>postcentral</a:t>
            </a:r>
            <a:r>
              <a:rPr lang="en-US" i="1" dirty="0"/>
              <a:t> </a:t>
            </a:r>
            <a:r>
              <a:rPr lang="en-US" i="1" dirty="0" err="1"/>
              <a:t>gyrus</a:t>
            </a:r>
            <a:r>
              <a:rPr lang="en-US" i="1" dirty="0"/>
              <a:t> in the parietal cerebral cortex, </a:t>
            </a:r>
            <a:r>
              <a:rPr lang="en-US" dirty="0"/>
              <a:t>where it curls </a:t>
            </a:r>
            <a:r>
              <a:rPr lang="en-US" i="1" dirty="0"/>
              <a:t>deep into the </a:t>
            </a:r>
            <a:r>
              <a:rPr lang="en-US" i="1" dirty="0" err="1"/>
              <a:t>sylvian</a:t>
            </a:r>
            <a:r>
              <a:rPr lang="en-US" i="1" dirty="0"/>
              <a:t> fissure</a:t>
            </a:r>
            <a:r>
              <a:rPr lang="en-US" dirty="0"/>
              <a:t>, and into the adjacent </a:t>
            </a:r>
            <a:r>
              <a:rPr lang="en-US" i="1" dirty="0" err="1"/>
              <a:t>opercular</a:t>
            </a:r>
            <a:r>
              <a:rPr lang="en-US" i="1" dirty="0"/>
              <a:t> insular area. </a:t>
            </a:r>
            <a:endParaRPr lang="en-US" dirty="0"/>
          </a:p>
          <a:p>
            <a:pPr lvl="0"/>
            <a:r>
              <a:rPr lang="en-US" dirty="0"/>
              <a:t>This lies slightly lateral, ventral, and rostral to the area for tongue tactile signals in cerebral somatic area I. </a:t>
            </a:r>
          </a:p>
          <a:p>
            <a:pPr lvl="0"/>
            <a:r>
              <a:rPr lang="en-US" dirty="0"/>
              <a:t>From this description of the taste pathways, it is evident that they closely parallel the somatosensory pathways from the tongue. </a:t>
            </a:r>
          </a:p>
          <a:p>
            <a:endParaRPr lang="en-US" dirty="0"/>
          </a:p>
        </p:txBody>
      </p:sp>
    </p:spTree>
    <p:extLst>
      <p:ext uri="{BB962C8B-B14F-4D97-AF65-F5344CB8AC3E}">
        <p14:creationId xmlns:p14="http://schemas.microsoft.com/office/powerpoint/2010/main" val="18849635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Taste Reflexes Integrated in the Brain Stem</a:t>
            </a:r>
            <a:endParaRPr lang="en-US" dirty="0"/>
          </a:p>
        </p:txBody>
      </p:sp>
      <p:sp>
        <p:nvSpPr>
          <p:cNvPr id="3" name="Content Placeholder 2"/>
          <p:cNvSpPr>
            <a:spLocks noGrp="1"/>
          </p:cNvSpPr>
          <p:nvPr>
            <p:ph idx="1"/>
          </p:nvPr>
        </p:nvSpPr>
        <p:spPr/>
        <p:txBody>
          <a:bodyPr/>
          <a:lstStyle/>
          <a:p>
            <a:pPr lvl="0"/>
            <a:r>
              <a:rPr lang="en-US" dirty="0"/>
              <a:t>From the </a:t>
            </a:r>
            <a:r>
              <a:rPr lang="en-US" dirty="0" err="1"/>
              <a:t>tractus</a:t>
            </a:r>
            <a:r>
              <a:rPr lang="en-US" dirty="0"/>
              <a:t> </a:t>
            </a:r>
            <a:r>
              <a:rPr lang="en-US" dirty="0" err="1"/>
              <a:t>solitarius</a:t>
            </a:r>
            <a:r>
              <a:rPr lang="en-US" dirty="0"/>
              <a:t>, many taste signals are transmitted within the brain stem itself directly into the </a:t>
            </a:r>
            <a:r>
              <a:rPr lang="en-US" i="1" dirty="0"/>
              <a:t>superior </a:t>
            </a:r>
            <a:r>
              <a:rPr lang="en-US" dirty="0"/>
              <a:t>and </a:t>
            </a:r>
            <a:r>
              <a:rPr lang="en-US" i="1" dirty="0"/>
              <a:t>inferior </a:t>
            </a:r>
            <a:r>
              <a:rPr lang="en-US" i="1" dirty="0" err="1"/>
              <a:t>salivatory</a:t>
            </a:r>
            <a:r>
              <a:rPr lang="en-US" i="1" dirty="0"/>
              <a:t> nuclei, </a:t>
            </a:r>
            <a:r>
              <a:rPr lang="en-US" dirty="0"/>
              <a:t>and these areas transmit signals to the submandibular, sublingual, and parotid glands to help control the secretion of saliva during the ingestion and digestion of food</a:t>
            </a:r>
            <a:r>
              <a:rPr lang="en-US" dirty="0" smtClean="0"/>
              <a:t>. </a:t>
            </a:r>
            <a:endParaRPr lang="en-US" dirty="0"/>
          </a:p>
        </p:txBody>
      </p:sp>
    </p:spTree>
    <p:extLst>
      <p:ext uri="{BB962C8B-B14F-4D97-AF65-F5344CB8AC3E}">
        <p14:creationId xmlns:p14="http://schemas.microsoft.com/office/powerpoint/2010/main" val="1409410789"/>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3530851" y="859472"/>
            <a:ext cx="5251010" cy="5541328"/>
          </a:xfrm>
          <a:prstGeom prst="rect">
            <a:avLst/>
          </a:prstGeom>
          <a:noFill/>
          <a:ln>
            <a:solidFill>
              <a:schemeClr val="accent2"/>
            </a:solidFill>
          </a:ln>
        </p:spPr>
      </p:pic>
    </p:spTree>
    <p:extLst>
      <p:ext uri="{BB962C8B-B14F-4D97-AF65-F5344CB8AC3E}">
        <p14:creationId xmlns:p14="http://schemas.microsoft.com/office/powerpoint/2010/main" val="319996621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61538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Senses: Smell</a:t>
            </a:r>
          </a:p>
        </p:txBody>
      </p:sp>
      <p:sp>
        <p:nvSpPr>
          <p:cNvPr id="3" name="Content Placeholder 2"/>
          <p:cNvSpPr>
            <a:spLocks noGrp="1"/>
          </p:cNvSpPr>
          <p:nvPr>
            <p:ph idx="1"/>
          </p:nvPr>
        </p:nvSpPr>
        <p:spPr/>
        <p:txBody>
          <a:bodyPr>
            <a:normAutofit fontScale="92500"/>
          </a:bodyPr>
          <a:lstStyle/>
          <a:p>
            <a:pPr marL="514350" indent="-514350">
              <a:buFont typeface="+mj-lt"/>
              <a:buAutoNum type="arabicPeriod" startAt="8"/>
            </a:pPr>
            <a:r>
              <a:rPr lang="en-US" dirty="0" smtClean="0"/>
              <a:t>The </a:t>
            </a:r>
            <a:r>
              <a:rPr lang="en-US" b="1" dirty="0"/>
              <a:t>axons of the olfactory receptor neurons penetrate the cribriform </a:t>
            </a:r>
            <a:r>
              <a:rPr lang="en-US" b="1" dirty="0" smtClean="0"/>
              <a:t>plate</a:t>
            </a:r>
            <a:r>
              <a:rPr lang="en-US" dirty="0"/>
              <a:t> </a:t>
            </a:r>
            <a:r>
              <a:rPr lang="en-US" dirty="0" smtClean="0"/>
              <a:t>and </a:t>
            </a:r>
            <a:r>
              <a:rPr lang="en-US" dirty="0"/>
              <a:t>enter the olfactory </a:t>
            </a:r>
            <a:r>
              <a:rPr lang="en-US" dirty="0" smtClean="0"/>
              <a:t>bulb.</a:t>
            </a:r>
          </a:p>
          <a:p>
            <a:pPr marL="514350" indent="-514350">
              <a:buFont typeface="+mj-lt"/>
              <a:buAutoNum type="arabicPeriod" startAt="8"/>
            </a:pPr>
            <a:r>
              <a:rPr lang="en-US" dirty="0" smtClean="0"/>
              <a:t>The </a:t>
            </a:r>
            <a:r>
              <a:rPr lang="en-US" dirty="0"/>
              <a:t>three olfactory pathways that lead to the CNS </a:t>
            </a:r>
            <a:r>
              <a:rPr lang="en-US" dirty="0" smtClean="0"/>
              <a:t>are:</a:t>
            </a:r>
          </a:p>
          <a:p>
            <a:pPr marL="971550" lvl="1" indent="-571500">
              <a:buFont typeface="+mj-lt"/>
              <a:buAutoNum type="romanUcPeriod"/>
            </a:pPr>
            <a:r>
              <a:rPr lang="en-US" dirty="0" smtClean="0"/>
              <a:t>The </a:t>
            </a:r>
            <a:r>
              <a:rPr lang="en-US" dirty="0"/>
              <a:t>pathway to the </a:t>
            </a:r>
            <a:r>
              <a:rPr lang="en-US" b="1" dirty="0"/>
              <a:t>medial olfactory area </a:t>
            </a:r>
            <a:r>
              <a:rPr lang="en-US" dirty="0"/>
              <a:t>anterior to the </a:t>
            </a:r>
            <a:r>
              <a:rPr lang="en-US" dirty="0" smtClean="0"/>
              <a:t>hypothalamus.</a:t>
            </a:r>
          </a:p>
          <a:p>
            <a:pPr marL="971550" lvl="1" indent="-571500">
              <a:buFont typeface="+mj-lt"/>
              <a:buAutoNum type="romanUcPeriod"/>
            </a:pPr>
            <a:r>
              <a:rPr lang="en-US" dirty="0" smtClean="0"/>
              <a:t>The </a:t>
            </a:r>
            <a:r>
              <a:rPr lang="en-US" dirty="0"/>
              <a:t>pathway to the </a:t>
            </a:r>
            <a:r>
              <a:rPr lang="en-US" b="1" dirty="0"/>
              <a:t>lateral olfactory area </a:t>
            </a:r>
            <a:r>
              <a:rPr lang="en-US" dirty="0"/>
              <a:t>of the </a:t>
            </a:r>
            <a:r>
              <a:rPr lang="en-US" b="1" dirty="0" err="1"/>
              <a:t>pyriform</a:t>
            </a:r>
            <a:r>
              <a:rPr lang="en-US" b="1" dirty="0"/>
              <a:t> cortex, </a:t>
            </a:r>
            <a:r>
              <a:rPr lang="en-US" dirty="0"/>
              <a:t>which </a:t>
            </a:r>
            <a:r>
              <a:rPr lang="en-US" dirty="0" smtClean="0"/>
              <a:t>is the </a:t>
            </a:r>
            <a:r>
              <a:rPr lang="en-US" b="1" dirty="0"/>
              <a:t>area of aversion development </a:t>
            </a:r>
            <a:r>
              <a:rPr lang="en-US" dirty="0"/>
              <a:t>(</a:t>
            </a:r>
            <a:r>
              <a:rPr lang="en-US" dirty="0" err="1"/>
              <a:t>eg</a:t>
            </a:r>
            <a:r>
              <a:rPr lang="en-US" dirty="0"/>
              <a:t>, smells inducing </a:t>
            </a:r>
            <a:r>
              <a:rPr lang="en-US" dirty="0" smtClean="0"/>
              <a:t>nausea).</a:t>
            </a:r>
          </a:p>
          <a:p>
            <a:pPr marL="971550" lvl="1" indent="-571500">
              <a:buFont typeface="+mj-lt"/>
              <a:buAutoNum type="romanUcPeriod"/>
            </a:pPr>
            <a:r>
              <a:rPr lang="en-US" dirty="0" smtClean="0"/>
              <a:t>The </a:t>
            </a:r>
            <a:r>
              <a:rPr lang="en-US" dirty="0"/>
              <a:t>pathway to the posterior part of the </a:t>
            </a:r>
            <a:r>
              <a:rPr lang="en-US" b="1" dirty="0"/>
              <a:t>orbitofrontal cortex, </a:t>
            </a:r>
            <a:r>
              <a:rPr lang="en-US" dirty="0"/>
              <a:t>which is </a:t>
            </a:r>
            <a:r>
              <a:rPr lang="en-US" dirty="0" smtClean="0"/>
              <a:t>an important </a:t>
            </a:r>
            <a:r>
              <a:rPr lang="en-US" b="1" dirty="0"/>
              <a:t>area for analysis of </a:t>
            </a:r>
            <a:r>
              <a:rPr lang="en-US" b="1" dirty="0" smtClean="0"/>
              <a:t>smells.</a:t>
            </a:r>
            <a:endParaRPr lang="en-US" dirty="0"/>
          </a:p>
        </p:txBody>
      </p:sp>
    </p:spTree>
    <p:extLst>
      <p:ext uri="{BB962C8B-B14F-4D97-AF65-F5344CB8AC3E}">
        <p14:creationId xmlns:p14="http://schemas.microsoft.com/office/powerpoint/2010/main" val="40200516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Chemical Senses: Smell</a:t>
            </a:r>
          </a:p>
        </p:txBody>
      </p:sp>
      <p:sp>
        <p:nvSpPr>
          <p:cNvPr id="3" name="Content Placeholder 2"/>
          <p:cNvSpPr>
            <a:spLocks noGrp="1"/>
          </p:cNvSpPr>
          <p:nvPr>
            <p:ph idx="1"/>
          </p:nvPr>
        </p:nvSpPr>
        <p:spPr/>
        <p:txBody>
          <a:bodyPr>
            <a:normAutofit/>
          </a:bodyPr>
          <a:lstStyle/>
          <a:p>
            <a:pPr marL="514350" indent="-514350">
              <a:buFont typeface="+mj-lt"/>
              <a:buAutoNum type="arabicPeriod" startAt="10"/>
            </a:pPr>
            <a:r>
              <a:rPr lang="en-US" dirty="0" smtClean="0"/>
              <a:t>The </a:t>
            </a:r>
            <a:r>
              <a:rPr lang="en-US" dirty="0"/>
              <a:t>olfactory epithelium is innervated by the </a:t>
            </a:r>
            <a:r>
              <a:rPr lang="en-US" b="1" dirty="0"/>
              <a:t>trigeminal nerve </a:t>
            </a:r>
            <a:r>
              <a:rPr lang="en-US" dirty="0"/>
              <a:t>(</a:t>
            </a:r>
            <a:r>
              <a:rPr lang="en-US" b="1" dirty="0"/>
              <a:t>CN V</a:t>
            </a:r>
            <a:r>
              <a:rPr lang="en-US" dirty="0"/>
              <a:t>), </a:t>
            </a:r>
            <a:r>
              <a:rPr lang="en-US" dirty="0" smtClean="0"/>
              <a:t>which detects </a:t>
            </a:r>
            <a:r>
              <a:rPr lang="en-US" dirty="0"/>
              <a:t>noxious stimuli (</a:t>
            </a:r>
            <a:r>
              <a:rPr lang="en-US" dirty="0" err="1"/>
              <a:t>eg</a:t>
            </a:r>
            <a:r>
              <a:rPr lang="en-US" dirty="0"/>
              <a:t>, menthol</a:t>
            </a:r>
            <a:r>
              <a:rPr lang="en-US" dirty="0" smtClean="0"/>
              <a:t>).</a:t>
            </a:r>
          </a:p>
          <a:p>
            <a:pPr marL="514350" indent="-514350">
              <a:buFont typeface="+mj-lt"/>
              <a:buAutoNum type="arabicPeriod" startAt="10"/>
            </a:pPr>
            <a:r>
              <a:rPr lang="en-US" dirty="0" smtClean="0"/>
              <a:t>Because </a:t>
            </a:r>
            <a:r>
              <a:rPr lang="en-US" dirty="0"/>
              <a:t>olfactory nerves pass through the cribriform plate on their way to </a:t>
            </a:r>
            <a:r>
              <a:rPr lang="en-US" dirty="0" smtClean="0"/>
              <a:t>the olfactory </a:t>
            </a:r>
            <a:r>
              <a:rPr lang="en-US" dirty="0"/>
              <a:t>bulb, </a:t>
            </a:r>
            <a:r>
              <a:rPr lang="en-US" b="1" dirty="0"/>
              <a:t>damage to the cribriform plate </a:t>
            </a:r>
            <a:r>
              <a:rPr lang="en-US" dirty="0"/>
              <a:t>can lead to a </a:t>
            </a:r>
            <a:r>
              <a:rPr lang="en-US" b="1" dirty="0"/>
              <a:t>loss of the </a:t>
            </a:r>
            <a:r>
              <a:rPr lang="en-US" b="1" dirty="0" smtClean="0"/>
              <a:t>sense </a:t>
            </a:r>
            <a:r>
              <a:rPr lang="en-US" b="1" dirty="0"/>
              <a:t>of smell </a:t>
            </a:r>
            <a:r>
              <a:rPr lang="en-US" dirty="0"/>
              <a:t>(</a:t>
            </a:r>
            <a:r>
              <a:rPr lang="en-US" b="1" dirty="0"/>
              <a:t>anosmia</a:t>
            </a:r>
            <a:r>
              <a:rPr lang="en-US" dirty="0" smtClean="0"/>
              <a:t>).</a:t>
            </a:r>
          </a:p>
          <a:p>
            <a:pPr marL="514350" indent="-514350">
              <a:buFont typeface="+mj-lt"/>
              <a:buAutoNum type="arabicPeriod" startAt="10"/>
            </a:pPr>
            <a:r>
              <a:rPr lang="en-US" dirty="0" smtClean="0"/>
              <a:t>Olfactory </a:t>
            </a:r>
            <a:r>
              <a:rPr lang="en-US" b="1" dirty="0"/>
              <a:t>thresholds increase with aging, </a:t>
            </a:r>
            <a:r>
              <a:rPr lang="en-US" dirty="0"/>
              <a:t>resulting in a majority of 80 </a:t>
            </a:r>
            <a:r>
              <a:rPr lang="en-US" dirty="0" smtClean="0"/>
              <a:t>year olds </a:t>
            </a:r>
            <a:r>
              <a:rPr lang="en-US" dirty="0"/>
              <a:t>not being able to identify smells</a:t>
            </a:r>
            <a:r>
              <a:rPr lang="en-US" dirty="0" smtClean="0"/>
              <a:t>.</a:t>
            </a:r>
            <a:endParaRPr lang="en-US" dirty="0"/>
          </a:p>
          <a:p>
            <a:pPr marL="514350" indent="-514350">
              <a:buFont typeface="+mj-lt"/>
              <a:buAutoNum type="arabicPeriod" startAt="8"/>
            </a:pPr>
            <a:endParaRPr lang="en-US" dirty="0"/>
          </a:p>
        </p:txBody>
      </p:sp>
    </p:spTree>
    <p:extLst>
      <p:ext uri="{BB962C8B-B14F-4D97-AF65-F5344CB8AC3E}">
        <p14:creationId xmlns:p14="http://schemas.microsoft.com/office/powerpoint/2010/main" val="788992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p:nvPr/>
        </p:nvPicPr>
        <p:blipFill>
          <a:blip r:embed="rId2">
            <a:extLst>
              <a:ext uri="{28A0092B-C50C-407E-A947-70E740481C1C}">
                <a14:useLocalDpi xmlns:a14="http://schemas.microsoft.com/office/drawing/2010/main" val="0"/>
              </a:ext>
            </a:extLst>
          </a:blip>
          <a:srcRect/>
          <a:stretch>
            <a:fillRect/>
          </a:stretch>
        </p:blipFill>
        <p:spPr bwMode="auto">
          <a:xfrm>
            <a:off x="2055136" y="905347"/>
            <a:ext cx="9144000" cy="5187635"/>
          </a:xfrm>
          <a:prstGeom prst="rect">
            <a:avLst/>
          </a:prstGeom>
          <a:noFill/>
          <a:ln>
            <a:noFill/>
          </a:ln>
        </p:spPr>
      </p:pic>
    </p:spTree>
    <p:extLst>
      <p:ext uri="{BB962C8B-B14F-4D97-AF65-F5344CB8AC3E}">
        <p14:creationId xmlns:p14="http://schemas.microsoft.com/office/powerpoint/2010/main" val="24221325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Olfactory </a:t>
            </a:r>
            <a:r>
              <a:rPr lang="en-US" dirty="0" smtClean="0"/>
              <a:t>Membrane/ Epithelium</a:t>
            </a:r>
            <a:endParaRPr lang="en-US" dirty="0"/>
          </a:p>
        </p:txBody>
      </p:sp>
      <p:sp>
        <p:nvSpPr>
          <p:cNvPr id="3" name="Content Placeholder 2"/>
          <p:cNvSpPr>
            <a:spLocks noGrp="1"/>
          </p:cNvSpPr>
          <p:nvPr>
            <p:ph idx="1"/>
          </p:nvPr>
        </p:nvSpPr>
        <p:spPr/>
        <p:txBody>
          <a:bodyPr/>
          <a:lstStyle/>
          <a:p>
            <a:pPr lvl="0"/>
            <a:r>
              <a:rPr lang="en-US" dirty="0"/>
              <a:t>The olfactory </a:t>
            </a:r>
            <a:r>
              <a:rPr lang="en-US" dirty="0" smtClean="0"/>
              <a:t>membrane/ epithelium </a:t>
            </a:r>
            <a:r>
              <a:rPr lang="en-US" dirty="0"/>
              <a:t>lies in the superior part of each nostril, with a surface area of about 2.4 </a:t>
            </a:r>
            <a:r>
              <a:rPr lang="en-US" dirty="0" smtClean="0"/>
              <a:t>– 3 cm</a:t>
            </a:r>
            <a:r>
              <a:rPr lang="en-US" baseline="30000" dirty="0" smtClean="0"/>
              <a:t>2</a:t>
            </a:r>
            <a:r>
              <a:rPr lang="en-US" dirty="0" smtClean="0"/>
              <a:t>.</a:t>
            </a:r>
            <a:endParaRPr lang="en-US" sz="4000" dirty="0"/>
          </a:p>
          <a:p>
            <a:pPr lvl="1"/>
            <a:r>
              <a:rPr lang="en-US" dirty="0"/>
              <a:t>Medially, the olfactory membrane folds downward along the surface of the superior septum; </a:t>
            </a:r>
            <a:endParaRPr lang="en-US" sz="3600" dirty="0"/>
          </a:p>
          <a:p>
            <a:pPr lvl="1"/>
            <a:r>
              <a:rPr lang="en-US" dirty="0"/>
              <a:t>Laterally, it folds over the superior turbinate and even over a small portion of the upper surface of the middle turbinate. </a:t>
            </a:r>
            <a:endParaRPr lang="en-US" sz="3600" dirty="0"/>
          </a:p>
          <a:p>
            <a:endParaRPr lang="en-US" dirty="0"/>
          </a:p>
        </p:txBody>
      </p:sp>
    </p:spTree>
    <p:extLst>
      <p:ext uri="{BB962C8B-B14F-4D97-AF65-F5344CB8AC3E}">
        <p14:creationId xmlns:p14="http://schemas.microsoft.com/office/powerpoint/2010/main" val="336367742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7" id="{7EF41877-6ADF-41E9-89BB-AED936C20D65}" vid="{04483DB1-E991-4AAE-998C-286C0EE3F07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4365</TotalTime>
  <Words>3724</Words>
  <Application>Microsoft Office PowerPoint</Application>
  <PresentationFormat>Widescreen</PresentationFormat>
  <Paragraphs>252</Paragraphs>
  <Slides>54</Slides>
  <Notes>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54</vt:i4>
      </vt:variant>
    </vt:vector>
  </HeadingPairs>
  <TitlesOfParts>
    <vt:vector size="63" baseType="lpstr">
      <vt:lpstr>ＭＳ Ｐゴシック</vt:lpstr>
      <vt:lpstr>Arial</vt:lpstr>
      <vt:lpstr>Calibri</vt:lpstr>
      <vt:lpstr>Calibri Light</vt:lpstr>
      <vt:lpstr>Open Sans</vt:lpstr>
      <vt:lpstr>Times</vt:lpstr>
      <vt:lpstr>Wingdings</vt:lpstr>
      <vt:lpstr>Office Theme</vt:lpstr>
      <vt:lpstr>1_Office Theme</vt:lpstr>
      <vt:lpstr>The future starts today, not tomorrow.</vt:lpstr>
      <vt:lpstr>Tujuan Instruksional Umum </vt:lpstr>
      <vt:lpstr>Tujuan Instruksional Khusus  (Learning Outcomes)</vt:lpstr>
      <vt:lpstr>Chemical Senses: Smell</vt:lpstr>
      <vt:lpstr>Chemical Senses: Smell</vt:lpstr>
      <vt:lpstr>Chemical Senses: Smell</vt:lpstr>
      <vt:lpstr>Chemical Senses: Smell</vt:lpstr>
      <vt:lpstr>PowerPoint Presentation</vt:lpstr>
      <vt:lpstr>Olfactory Membrane/ Epithelium</vt:lpstr>
      <vt:lpstr>Olfactory Membrane/ Epithelium</vt:lpstr>
      <vt:lpstr>Olfactory Cells. </vt:lpstr>
      <vt:lpstr>Olfactory Cells. </vt:lpstr>
      <vt:lpstr>Olfactory Cells. </vt:lpstr>
      <vt:lpstr>Stimulation of the Olfactory Cells: Mechanism of Excitation of the Olfactory Cells.</vt:lpstr>
      <vt:lpstr>Stimulation of the Olfactory Cells: Mechanism of Excitation of the Olfactory Cells</vt:lpstr>
      <vt:lpstr>Mechanism of Excitation of the Olfactory Cells.</vt:lpstr>
      <vt:lpstr>Mechanism of Excitation of the Olfactory Cells.</vt:lpstr>
      <vt:lpstr>Mechanism of Excitation of the Olfactory Cells.</vt:lpstr>
      <vt:lpstr>Membrane Potentials and Action Potentials in  Olfactory Cells</vt:lpstr>
      <vt:lpstr>Membrane Potentials and Action Potentials in  Olfactory Cells</vt:lpstr>
      <vt:lpstr>Adaptation</vt:lpstr>
      <vt:lpstr>Transmission of Smell Signals into  the Central Nervous System</vt:lpstr>
      <vt:lpstr>Transmission of Olfactory Signals into the Olfactory Bulb</vt:lpstr>
      <vt:lpstr>Transmission of Olfactory Signals into the Olfactory Bulb</vt:lpstr>
      <vt:lpstr>Transmission of Olfactory Signals into the Olfactory Bulb</vt:lpstr>
      <vt:lpstr>Transmission of Olfactory Signals into the Olfactory Bulb</vt:lpstr>
      <vt:lpstr>Olfactory Pathways</vt:lpstr>
      <vt:lpstr>The Medial Olfactory Area:  The Very Old Olfactory System</vt:lpstr>
      <vt:lpstr>The Lateral Olfactory Area:  The Less Old Olfactory System</vt:lpstr>
      <vt:lpstr>The Lateral Olfactory Area:  The Less Old Olfactory System</vt:lpstr>
      <vt:lpstr>The Newer Pathway</vt:lpstr>
      <vt:lpstr>Summary </vt:lpstr>
      <vt:lpstr>ANOSMIA</vt:lpstr>
      <vt:lpstr>COVID-19 and Anosmia</vt:lpstr>
      <vt:lpstr>COVID-19 and Anosmia</vt:lpstr>
      <vt:lpstr>ACE2 Receptors, TMPRSS2 and SARS-CoV-2</vt:lpstr>
      <vt:lpstr>COVID-19 and Anosmia</vt:lpstr>
      <vt:lpstr>Chemical Senses: Taste</vt:lpstr>
      <vt:lpstr>Chemical Senses: Taste</vt:lpstr>
      <vt:lpstr>Chemical Senses: Taste</vt:lpstr>
      <vt:lpstr>Primary Sensations of Taste</vt:lpstr>
      <vt:lpstr>Primary Sensations of Taste</vt:lpstr>
      <vt:lpstr>Sweet Taste</vt:lpstr>
      <vt:lpstr>Bitter Taste</vt:lpstr>
      <vt:lpstr>Umami Taste</vt:lpstr>
      <vt:lpstr> Mechanism of Stimulation of  Taste Buds Receptor Potential</vt:lpstr>
      <vt:lpstr> Mechanism of Stimulation of  Taste Buds Receptor Potential</vt:lpstr>
      <vt:lpstr> Mechanism of Stimulation of  Taste Buds Receptor Potential</vt:lpstr>
      <vt:lpstr>Generation of Nerve Impulses by the Taste Bud</vt:lpstr>
      <vt:lpstr>Transmission of Taste Signals into  the Central Nervous System</vt:lpstr>
      <vt:lpstr>Transmission of Taste Signals into  the Central Nervous System</vt:lpstr>
      <vt:lpstr>Taste Reflexes Integrated in the Brain Stem</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future starts today, not tomorrow.</dc:title>
  <dc:creator>fkik penmaru</dc:creator>
  <cp:lastModifiedBy>fkik penmaru</cp:lastModifiedBy>
  <cp:revision>394</cp:revision>
  <dcterms:created xsi:type="dcterms:W3CDTF">2020-08-13T21:16:17Z</dcterms:created>
  <dcterms:modified xsi:type="dcterms:W3CDTF">2021-02-09T07:32:07Z</dcterms:modified>
</cp:coreProperties>
</file>